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theme/theme2.xml" ContentType="application/vnd.openxmlformats-officedocument.theme+xml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media1.mov" ContentType="audi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</p:sldIdLst>
  <p:sldSz cx="13004800" cy="9753600"/>
  <p:notesSz cx="6858000" cy="9144000"/>
  <p:defaultTextStyle>
    <a:lvl1pPr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1pPr>
    <a:lvl2pPr indent="342900"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2pPr>
    <a:lvl3pPr indent="685800"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3pPr>
    <a:lvl4pPr indent="1028700"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4pPr>
    <a:lvl5pPr indent="1371600"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5pPr>
    <a:lvl6pPr indent="1714500"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6pPr>
    <a:lvl7pPr indent="2057400"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7pPr>
    <a:lvl8pPr indent="2400300"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8pPr>
    <a:lvl9pPr indent="2743200" algn="ctr" defTabSz="584200">
      <a:defRPr sz="4200">
        <a:solidFill>
          <a:srgbClr val="FFFFFF"/>
        </a:solidFill>
        <a:latin typeface="+mn-lt"/>
        <a:ea typeface="+mn-ea"/>
        <a:cs typeface="+mn-c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497FC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308B16">
              <a:alpha val="35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5C554F"/>
        </a:fontRef>
        <a:srgbClr val="5C554F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5C554F">
              <a:alpha val="12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</a:tcStyle>
    </a:firstRow>
  </a:tblStyle>
  <a:tblStyle styleId="{D51ADE6A-740E-44AE-83CC-AE7238B6C88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  <a:tblStyle styleId="{4A9BC294-FFE2-49D5-8D69-9E1BD2C41BD5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54" name="Shape 5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2.tif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2.tif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2.tif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2.tif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2.jpe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donesianBatik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7"/>
          <p:cNvSpPr/>
          <p:nvPr/>
        </p:nvSpPr>
        <p:spPr>
          <a:xfrm>
            <a:off x="1295400" y="1587500"/>
            <a:ext cx="10706100" cy="5727700"/>
          </a:xfrm>
          <a:prstGeom prst="rect">
            <a:avLst/>
          </a:prstGeom>
          <a:solidFill>
            <a:srgbClr val="FFE4A8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pPr>
          </a:p>
        </p:txBody>
      </p:sp>
      <p:sp>
        <p:nvSpPr>
          <p:cNvPr id="8" name="Shape 8"/>
          <p:cNvSpPr/>
          <p:nvPr>
            <p:ph type="title"/>
          </p:nvPr>
        </p:nvSpPr>
        <p:spPr>
          <a:xfrm>
            <a:off x="965200" y="1587500"/>
            <a:ext cx="11074400" cy="29210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cap="none" spc="0" sz="1800"/>
            </a:pPr>
            <a:r>
              <a:rPr cap="all" spc="32" sz="6400"/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965200" y="5384800"/>
            <a:ext cx="11074400" cy="14097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>
                <a:solidFill>
                  <a:srgbClr val="E32400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solidFill>
                  <a:srgbClr val="E32400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E32400"/>
                </a:solidFill>
              </a:rPr>
              <a:t>Body Level One</a:t>
            </a:r>
            <a:endParaRPr sz="3800">
              <a:solidFill>
                <a:srgbClr val="E32400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E32400"/>
                </a:solidFill>
              </a:rPr>
              <a:t>Body Level Two</a:t>
            </a:r>
            <a:endParaRPr sz="3800">
              <a:solidFill>
                <a:srgbClr val="E32400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0D6AC"/>
                </a:solidFill>
              </a:rPr>
              <a:t>Body Level Three</a:t>
            </a:r>
            <a:endParaRPr sz="3800">
              <a:solidFill>
                <a:srgbClr val="F0D6AC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0D6AC"/>
                </a:solidFill>
              </a:rPr>
              <a:t>Body Level Four</a:t>
            </a:r>
            <a:endParaRPr sz="3800">
              <a:solidFill>
                <a:srgbClr val="F0D6AC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0D6AC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>
            <p:ph type="title"/>
          </p:nvPr>
        </p:nvSpPr>
        <p:spPr>
          <a:xfrm>
            <a:off x="965200" y="3416300"/>
            <a:ext cx="11074400" cy="2921000"/>
          </a:xfrm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2" sz="6400">
                <a:solidFill>
                  <a:srgbClr val="F0F0F0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brush-1_hi-res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8" y="6718259"/>
            <a:ext cx="11711866" cy="685801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hape 37"/>
          <p:cNvSpPr/>
          <p:nvPr>
            <p:ph type="title"/>
          </p:nvPr>
        </p:nvSpPr>
        <p:spPr>
          <a:xfrm>
            <a:off x="965200" y="6477000"/>
            <a:ext cx="11074400" cy="1828800"/>
          </a:xfrm>
          <a:prstGeom prst="rect">
            <a:avLst/>
          </a:prstGeom>
        </p:spPr>
        <p:txBody>
          <a:bodyPr lIns="0" tIns="0" rIns="0" bIns="0" anchor="b"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2" sz="6400">
                <a:solidFill>
                  <a:srgbClr val="F0F0F0"/>
                </a:solidFill>
              </a:rPr>
              <a:t>Title Text</a:t>
            </a:r>
          </a:p>
        </p:txBody>
      </p:sp>
      <p:sp>
        <p:nvSpPr>
          <p:cNvPr id="38" name="Shape 38"/>
          <p:cNvSpPr/>
          <p:nvPr>
            <p:ph type="body" idx="1"/>
          </p:nvPr>
        </p:nvSpPr>
        <p:spPr>
          <a:xfrm>
            <a:off x="965200" y="8293100"/>
            <a:ext cx="11074400" cy="10033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cap="all" sz="3200"/>
            </a:lvl1pPr>
            <a:lvl2pPr marL="0" indent="0" algn="ctr">
              <a:spcBef>
                <a:spcPts val="0"/>
              </a:spcBef>
              <a:buSzTx/>
              <a:buNone/>
              <a:defRPr cap="all" sz="3200"/>
            </a:lvl2pPr>
            <a:lvl3pPr marL="0" indent="0" algn="ctr">
              <a:spcBef>
                <a:spcPts val="0"/>
              </a:spcBef>
              <a:buSzTx/>
              <a:buNone/>
              <a:defRPr cap="all" sz="3200"/>
            </a:lvl3pPr>
            <a:lvl4pPr marL="0" indent="0" algn="ctr">
              <a:spcBef>
                <a:spcPts val="0"/>
              </a:spcBef>
              <a:buSzTx/>
              <a:buNone/>
              <a:defRPr cap="all" sz="3200"/>
            </a:lvl4pPr>
            <a:lvl5pPr marL="0" indent="0" algn="ctr">
              <a:spcBef>
                <a:spcPts val="0"/>
              </a:spcBef>
              <a:buSzTx/>
              <a:buNone/>
              <a:defRPr cap="all" sz="3200"/>
            </a:lvl5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3200">
                <a:solidFill>
                  <a:srgbClr val="F0D6AC"/>
                </a:solidFill>
              </a:rPr>
              <a:t>Body Level One</a:t>
            </a:r>
            <a:endParaRPr cap="all" sz="3200">
              <a:solidFill>
                <a:srgbClr val="F0D6AC"/>
              </a:solidFill>
            </a:endParaRPr>
          </a:p>
          <a:p>
            <a:pPr lvl="1">
              <a:defRPr cap="none" sz="1800">
                <a:solidFill>
                  <a:srgbClr val="000000"/>
                </a:solidFill>
              </a:defRPr>
            </a:pPr>
            <a:r>
              <a:rPr cap="all" sz="3200">
                <a:solidFill>
                  <a:srgbClr val="F0D6AC"/>
                </a:solidFill>
              </a:rPr>
              <a:t>Body Level Two</a:t>
            </a:r>
            <a:endParaRPr cap="all" sz="3200">
              <a:solidFill>
                <a:srgbClr val="F0D6AC"/>
              </a:solidFill>
            </a:endParaRPr>
          </a:p>
          <a:p>
            <a:pPr lvl="2">
              <a:defRPr cap="none" sz="1800">
                <a:solidFill>
                  <a:srgbClr val="000000"/>
                </a:solidFill>
              </a:defRPr>
            </a:pPr>
            <a:r>
              <a:rPr cap="all" sz="3200">
                <a:solidFill>
                  <a:srgbClr val="F0D6AC"/>
                </a:solidFill>
              </a:rPr>
              <a:t>Body Level Three</a:t>
            </a:r>
            <a:endParaRPr cap="all" sz="3200">
              <a:solidFill>
                <a:srgbClr val="F0D6AC"/>
              </a:solidFill>
            </a:endParaRPr>
          </a:p>
          <a:p>
            <a:pPr lvl="3">
              <a:defRPr cap="none" sz="1800">
                <a:solidFill>
                  <a:srgbClr val="000000"/>
                </a:solidFill>
              </a:defRPr>
            </a:pPr>
            <a:r>
              <a:rPr cap="all" sz="3200">
                <a:solidFill>
                  <a:srgbClr val="F0D6AC"/>
                </a:solidFill>
              </a:rPr>
              <a:t>Body Level Four</a:t>
            </a:r>
            <a:endParaRPr cap="all" sz="3200">
              <a:solidFill>
                <a:srgbClr val="F0D6AC"/>
              </a:solidFill>
            </a:endParaRPr>
          </a:p>
          <a:p>
            <a:pPr lvl="4">
              <a:defRPr cap="none" sz="1800">
                <a:solidFill>
                  <a:srgbClr val="000000"/>
                </a:solidFill>
              </a:defRPr>
            </a:pPr>
            <a:r>
              <a:rPr cap="all" sz="3200">
                <a:solidFill>
                  <a:srgbClr val="F0D6AC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Bullets &amp; 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Sedona-header-10x7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2476500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4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2" sz="6400">
                <a:solidFill>
                  <a:srgbClr val="F0F0F0"/>
                </a:solidFill>
              </a:rPr>
              <a:t>Title Text</a:t>
            </a:r>
          </a:p>
        </p:txBody>
      </p:sp>
      <p:sp>
        <p:nvSpPr>
          <p:cNvPr id="42" name="Shape 42"/>
          <p:cNvSpPr/>
          <p:nvPr>
            <p:ph type="body" idx="1"/>
          </p:nvPr>
        </p:nvSpPr>
        <p:spPr>
          <a:xfrm>
            <a:off x="965200" y="3098800"/>
            <a:ext cx="50292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4"/>
              </a:buBlip>
              <a:defRPr>
                <a:solidFill>
                  <a:srgbClr val="BE3F2B"/>
                </a:solidFill>
              </a:defRPr>
            </a:lvl1pPr>
            <a:lvl2pPr>
              <a:buBlip>
                <a:blip r:embed="rId4"/>
              </a:buBlip>
              <a:defRPr>
                <a:solidFill>
                  <a:srgbClr val="BE3F2B"/>
                </a:solidFill>
              </a:defRPr>
            </a:lvl2pPr>
            <a:lvl3pPr>
              <a:buBlip>
                <a:blip r:embed="rId4"/>
              </a:buBlip>
              <a:defRPr>
                <a:solidFill>
                  <a:srgbClr val="BE3F2B"/>
                </a:solidFill>
              </a:defRPr>
            </a:lvl3pPr>
            <a:lvl4pPr>
              <a:buBlip>
                <a:blip r:embed="rId4"/>
              </a:buBlip>
              <a:defRPr>
                <a:solidFill>
                  <a:srgbClr val="BE3F2B"/>
                </a:solidFill>
              </a:defRPr>
            </a:lvl4pPr>
            <a:lvl5pPr>
              <a:buBlip>
                <a:blip r:embed="rId4"/>
              </a:buBlip>
              <a:defRPr>
                <a:solidFill>
                  <a:srgbClr val="BE3F2B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Body Level One</a:t>
            </a:r>
            <a:endParaRPr sz="3800">
              <a:solidFill>
                <a:srgbClr val="BE3F2B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Body Level Two</a:t>
            </a:r>
            <a:endParaRPr sz="3800">
              <a:solidFill>
                <a:srgbClr val="BE3F2B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Body Level Three</a:t>
            </a:r>
            <a:endParaRPr sz="3800">
              <a:solidFill>
                <a:srgbClr val="BE3F2B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Body Level Four</a:t>
            </a:r>
            <a:endParaRPr sz="3800">
              <a:solidFill>
                <a:srgbClr val="BE3F2B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 - Lef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Sedona-header-10x7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2476500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2" sz="6400">
                <a:solidFill>
                  <a:srgbClr val="F0F0F0"/>
                </a:solidFill>
              </a:rPr>
              <a:t>Title Text</a:t>
            </a:r>
          </a:p>
        </p:txBody>
      </p:sp>
      <p:sp>
        <p:nvSpPr>
          <p:cNvPr id="46" name="Shape 46"/>
          <p:cNvSpPr/>
          <p:nvPr>
            <p:ph type="body" idx="1"/>
          </p:nvPr>
        </p:nvSpPr>
        <p:spPr>
          <a:xfrm>
            <a:off x="965200" y="3098800"/>
            <a:ext cx="50292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4"/>
              </a:buBlip>
              <a:defRPr>
                <a:solidFill>
                  <a:srgbClr val="BE3F2B"/>
                </a:solidFill>
              </a:defRPr>
            </a:lvl1pPr>
            <a:lvl2pPr>
              <a:buBlip>
                <a:blip r:embed="rId4"/>
              </a:buBlip>
              <a:defRPr>
                <a:solidFill>
                  <a:srgbClr val="BE3F2B"/>
                </a:solidFill>
              </a:defRPr>
            </a:lvl2pPr>
            <a:lvl3pPr>
              <a:buBlip>
                <a:blip r:embed="rId4"/>
              </a:buBlip>
              <a:defRPr>
                <a:solidFill>
                  <a:srgbClr val="BE3F2B"/>
                </a:solidFill>
              </a:defRPr>
            </a:lvl3pPr>
            <a:lvl4pPr>
              <a:buBlip>
                <a:blip r:embed="rId4"/>
              </a:buBlip>
              <a:defRPr>
                <a:solidFill>
                  <a:srgbClr val="BE3F2B"/>
                </a:solidFill>
              </a:defRPr>
            </a:lvl4pPr>
            <a:lvl5pPr>
              <a:buBlip>
                <a:blip r:embed="rId4"/>
              </a:buBlip>
              <a:defRPr>
                <a:solidFill>
                  <a:srgbClr val="BE3F2B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Body Level One</a:t>
            </a:r>
            <a:endParaRPr sz="3800">
              <a:solidFill>
                <a:srgbClr val="BE3F2B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Body Level Two</a:t>
            </a:r>
            <a:endParaRPr sz="3800">
              <a:solidFill>
                <a:srgbClr val="BE3F2B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Body Level Three</a:t>
            </a:r>
            <a:endParaRPr sz="3800">
              <a:solidFill>
                <a:srgbClr val="BE3F2B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Body Level Four</a:t>
            </a:r>
            <a:endParaRPr sz="3800">
              <a:solidFill>
                <a:srgbClr val="BE3F2B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 - Righ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Sedona-header-10x7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2476500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Shape 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2" sz="6400">
                <a:solidFill>
                  <a:srgbClr val="F0F0F0"/>
                </a:solidFill>
              </a:rPr>
              <a:t>Title Text</a:t>
            </a:r>
          </a:p>
        </p:txBody>
      </p:sp>
      <p:sp>
        <p:nvSpPr>
          <p:cNvPr id="50" name="Shape 50"/>
          <p:cNvSpPr/>
          <p:nvPr>
            <p:ph type="body" idx="1"/>
          </p:nvPr>
        </p:nvSpPr>
        <p:spPr>
          <a:xfrm>
            <a:off x="7010400" y="3098800"/>
            <a:ext cx="50292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4"/>
              </a:buBlip>
              <a:defRPr>
                <a:solidFill>
                  <a:srgbClr val="BE3F2B"/>
                </a:solidFill>
              </a:defRPr>
            </a:lvl1pPr>
            <a:lvl2pPr>
              <a:buBlip>
                <a:blip r:embed="rId4"/>
              </a:buBlip>
              <a:defRPr>
                <a:solidFill>
                  <a:srgbClr val="BE3F2B"/>
                </a:solidFill>
              </a:defRPr>
            </a:lvl2pPr>
            <a:lvl3pPr>
              <a:buBlip>
                <a:blip r:embed="rId4"/>
              </a:buBlip>
              <a:defRPr>
                <a:solidFill>
                  <a:srgbClr val="BE3F2B"/>
                </a:solidFill>
              </a:defRPr>
            </a:lvl3pPr>
            <a:lvl4pPr>
              <a:buBlip>
                <a:blip r:embed="rId4"/>
              </a:buBlip>
              <a:defRPr>
                <a:solidFill>
                  <a:srgbClr val="BE3F2B"/>
                </a:solidFill>
              </a:defRPr>
            </a:lvl4pPr>
            <a:lvl5pPr>
              <a:buBlip>
                <a:blip r:embed="rId4"/>
              </a:buBlip>
              <a:defRPr>
                <a:solidFill>
                  <a:srgbClr val="BE3F2B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Body Level One</a:t>
            </a:r>
            <a:endParaRPr sz="3800">
              <a:solidFill>
                <a:srgbClr val="BE3F2B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Body Level Two</a:t>
            </a:r>
            <a:endParaRPr sz="3800">
              <a:solidFill>
                <a:srgbClr val="BE3F2B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Body Level Three</a:t>
            </a:r>
            <a:endParaRPr sz="3800">
              <a:solidFill>
                <a:srgbClr val="BE3F2B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Body Level Four</a:t>
            </a:r>
            <a:endParaRPr sz="3800">
              <a:solidFill>
                <a:srgbClr val="BE3F2B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2" sz="6400">
                <a:solidFill>
                  <a:srgbClr val="F0F0F0"/>
                </a:solidFill>
              </a:rPr>
              <a:t>Title Text</a:t>
            </a:r>
          </a:p>
        </p:txBody>
      </p:sp>
      <p:sp>
        <p:nvSpPr>
          <p:cNvPr id="12" name="Shape 1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0D6AC"/>
                </a:solidFill>
              </a:rPr>
              <a:t>Body Level One</a:t>
            </a:r>
            <a:endParaRPr sz="3800">
              <a:solidFill>
                <a:srgbClr val="F0D6AC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0D6AC"/>
                </a:solidFill>
              </a:rPr>
              <a:t>Body Level Two</a:t>
            </a:r>
            <a:endParaRPr sz="3800">
              <a:solidFill>
                <a:srgbClr val="F0D6AC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0D6AC"/>
                </a:solidFill>
              </a:rPr>
              <a:t>Body Level Three</a:t>
            </a:r>
            <a:endParaRPr sz="3800">
              <a:solidFill>
                <a:srgbClr val="F0D6AC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0D6AC"/>
                </a:solidFill>
              </a:rPr>
              <a:t>Body Level Four</a:t>
            </a:r>
            <a:endParaRPr sz="3800">
              <a:solidFill>
                <a:srgbClr val="F0D6AC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0D6AC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bullets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ndonesianBatik.jpg"/>
          <p:cNvPicPr/>
          <p:nvPr/>
        </p:nvPicPr>
        <p:blipFill>
          <a:blip r:embed="rId2">
            <a:alphaModFix amt="20000"/>
            <a:extLst/>
          </a:blip>
          <a:stretch>
            <a:fillRect/>
          </a:stretch>
        </p:blipFill>
        <p:spPr>
          <a:xfrm>
            <a:off x="-266700" y="-3175"/>
            <a:ext cx="13296900" cy="9972675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hape 15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cap="none" spc="0" sz="84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16" name="Shape 16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</a:defRPr>
            </a:lvl1pPr>
            <a:lvl2pPr marL="1333500" indent="-5715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</a:defRPr>
            </a:lvl2pPr>
            <a:lvl3pPr marL="1778000" indent="-5715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</a:defRPr>
            </a:lvl3pPr>
            <a:lvl4pPr marL="2222500" indent="-5715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</a:defRPr>
            </a:lvl4pPr>
            <a:lvl5pPr marL="2667000" indent="-5715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</a:defRPr>
            </a:lvl5pPr>
          </a:lstStyle>
          <a:p>
            <a:pPr lvl="0">
              <a:defRPr sz="1800"/>
            </a:pPr>
            <a:r>
              <a:rPr sz="4200"/>
              <a:t>Body Level One</a:t>
            </a:r>
            <a:endParaRPr sz="4200"/>
          </a:p>
          <a:p>
            <a:pPr lvl="1">
              <a:defRPr sz="1800"/>
            </a:pPr>
            <a:r>
              <a:rPr sz="4200"/>
              <a:t>Body Level Two</a:t>
            </a:r>
            <a:endParaRPr sz="4200"/>
          </a:p>
          <a:p>
            <a:pPr lvl="2">
              <a:defRPr sz="1800"/>
            </a:pPr>
            <a:r>
              <a:rPr sz="4200"/>
              <a:t>Body Level Three</a:t>
            </a:r>
            <a:endParaRPr sz="4200"/>
          </a:p>
          <a:p>
            <a:pPr lvl="3">
              <a:defRPr sz="1800"/>
            </a:pPr>
            <a:r>
              <a:rPr sz="4200"/>
              <a:t>Body Level Four</a:t>
            </a:r>
            <a:endParaRPr sz="4200"/>
          </a:p>
          <a:p>
            <a:pPr lvl="4">
              <a:defRPr sz="1800"/>
            </a:pPr>
            <a:r>
              <a:rPr sz="4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 A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edona-header-10x7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247650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hape 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2" sz="6400">
                <a:solidFill>
                  <a:srgbClr val="F0F0F0"/>
                </a:solidFill>
              </a:rPr>
              <a:t>Title Text</a:t>
            </a:r>
          </a:p>
        </p:txBody>
      </p:sp>
      <p:sp>
        <p:nvSpPr>
          <p:cNvPr id="20" name="Shape 2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4"/>
              </a:buBlip>
              <a:defRPr>
                <a:solidFill>
                  <a:srgbClr val="BE3F2B"/>
                </a:solidFill>
              </a:defRPr>
            </a:lvl1pPr>
            <a:lvl2pPr>
              <a:buBlip>
                <a:blip r:embed="rId4"/>
              </a:buBlip>
              <a:defRPr>
                <a:solidFill>
                  <a:srgbClr val="BE3F2B"/>
                </a:solidFill>
              </a:defRPr>
            </a:lvl2pPr>
            <a:lvl3pPr>
              <a:buBlip>
                <a:blip r:embed="rId4"/>
              </a:buBlip>
              <a:defRPr>
                <a:solidFill>
                  <a:srgbClr val="BE3F2B"/>
                </a:solidFill>
              </a:defRPr>
            </a:lvl3pPr>
            <a:lvl4pPr>
              <a:buBlip>
                <a:blip r:embed="rId4"/>
              </a:buBlip>
              <a:defRPr>
                <a:solidFill>
                  <a:srgbClr val="BE3F2B"/>
                </a:solidFill>
              </a:defRPr>
            </a:lvl4pPr>
            <a:lvl5pPr>
              <a:buBlip>
                <a:blip r:embed="rId4"/>
              </a:buBlip>
              <a:defRPr>
                <a:solidFill>
                  <a:srgbClr val="BE3F2B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Body Level One</a:t>
            </a:r>
            <a:endParaRPr sz="3800">
              <a:solidFill>
                <a:srgbClr val="BE3F2B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Body Level Two</a:t>
            </a:r>
            <a:endParaRPr sz="3800">
              <a:solidFill>
                <a:srgbClr val="BE3F2B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Body Level Three</a:t>
            </a:r>
            <a:endParaRPr sz="3800">
              <a:solidFill>
                <a:srgbClr val="BE3F2B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Body Level Four</a:t>
            </a:r>
            <a:endParaRPr sz="3800">
              <a:solidFill>
                <a:srgbClr val="BE3F2B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2" sz="6400">
                <a:solidFill>
                  <a:srgbClr val="F0F0F0"/>
                </a:solidFill>
              </a:rPr>
              <a:t>Title Text</a:t>
            </a:r>
          </a:p>
        </p:txBody>
      </p:sp>
      <p:sp>
        <p:nvSpPr>
          <p:cNvPr id="23" name="Shape 2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 numCol="2" spcCol="553720" anchor="t"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0D6AC"/>
                </a:solidFill>
              </a:rPr>
              <a:t>Body Level One</a:t>
            </a:r>
            <a:endParaRPr sz="3800">
              <a:solidFill>
                <a:srgbClr val="F0D6AC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0D6AC"/>
                </a:solidFill>
              </a:rPr>
              <a:t>Body Level Two</a:t>
            </a:r>
            <a:endParaRPr sz="3800">
              <a:solidFill>
                <a:srgbClr val="F0D6AC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0D6AC"/>
                </a:solidFill>
              </a:rPr>
              <a:t>Body Level Three</a:t>
            </a:r>
            <a:endParaRPr sz="3800">
              <a:solidFill>
                <a:srgbClr val="F0D6AC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0D6AC"/>
                </a:solidFill>
              </a:rPr>
              <a:t>Body Level Four</a:t>
            </a:r>
            <a:endParaRPr sz="3800">
              <a:solidFill>
                <a:srgbClr val="F0D6AC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0D6AC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>
            <p:ph type="body" idx="1"/>
          </p:nvPr>
        </p:nvSpPr>
        <p:spPr>
          <a:xfrm>
            <a:off x="1079500" y="1320800"/>
            <a:ext cx="11074400" cy="7112000"/>
          </a:xfrm>
          <a:prstGeom prst="rect">
            <a:avLst/>
          </a:prstGeom>
        </p:spPr>
        <p:txBody>
          <a:bodyPr/>
          <a:lstStyle>
            <a:lvl1pPr>
              <a:spcBef>
                <a:spcPts val="4800"/>
              </a:spcBef>
              <a:buBlip>
                <a:blip r:embed="rId2"/>
              </a:buBlip>
            </a:lvl1pPr>
            <a:lvl2pPr>
              <a:spcBef>
                <a:spcPts val="4800"/>
              </a:spcBef>
              <a:buBlip>
                <a:blip r:embed="rId2"/>
              </a:buBlip>
            </a:lvl2pPr>
            <a:lvl3pPr>
              <a:spcBef>
                <a:spcPts val="4800"/>
              </a:spcBef>
              <a:buBlip>
                <a:blip r:embed="rId2"/>
              </a:buBlip>
            </a:lvl3pPr>
            <a:lvl4pPr>
              <a:spcBef>
                <a:spcPts val="4800"/>
              </a:spcBef>
              <a:buBlip>
                <a:blip r:embed="rId2"/>
              </a:buBlip>
            </a:lvl4pPr>
            <a:lvl5pPr>
              <a:spcBef>
                <a:spcPts val="4800"/>
              </a:spcBef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0D6AC"/>
                </a:solidFill>
              </a:rPr>
              <a:t>Body Level One</a:t>
            </a:r>
            <a:endParaRPr sz="3800">
              <a:solidFill>
                <a:srgbClr val="F0D6AC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0D6AC"/>
                </a:solidFill>
              </a:rPr>
              <a:t>Body Level Two</a:t>
            </a:r>
            <a:endParaRPr sz="3800">
              <a:solidFill>
                <a:srgbClr val="F0D6AC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0D6AC"/>
                </a:solidFill>
              </a:rPr>
              <a:t>Body Level Three</a:t>
            </a:r>
            <a:endParaRPr sz="3800">
              <a:solidFill>
                <a:srgbClr val="F0D6AC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0D6AC"/>
                </a:solidFill>
              </a:rPr>
              <a:t>Body Level Four</a:t>
            </a:r>
            <a:endParaRPr sz="3800">
              <a:solidFill>
                <a:srgbClr val="F0D6AC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0D6AC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ndonesianBatik.jpg"/>
          <p:cNvPicPr/>
          <p:nvPr/>
        </p:nvPicPr>
        <p:blipFill>
          <a:blip r:embed="rId3">
            <a:alphaModFix amt="20000"/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2" sz="6400">
                <a:solidFill>
                  <a:srgbClr val="F0F0F0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Top A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Sedona-header-10x7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24765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hape 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2" sz="6400">
                <a:solidFill>
                  <a:srgbClr val="F0F0F0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1.tif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15.xml"/><Relationship Id="rId20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rush-2_hi-res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36" y="2130246"/>
            <a:ext cx="11734802" cy="66822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/>
          <p:nvPr>
            <p:ph type="title"/>
          </p:nvPr>
        </p:nvSpPr>
        <p:spPr>
          <a:xfrm>
            <a:off x="965200" y="304800"/>
            <a:ext cx="11074400" cy="208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2" sz="6400">
                <a:solidFill>
                  <a:srgbClr val="F0F0F0"/>
                </a:solidFill>
              </a:rPr>
              <a:t>Title Text</a:t>
            </a:r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965200" y="3098800"/>
            <a:ext cx="11074400" cy="571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buBlip>
                <a:blip r:embed="rId4"/>
              </a:buBlip>
            </a:lvl1pPr>
            <a:lvl2pPr>
              <a:buBlip>
                <a:blip r:embed="rId4"/>
              </a:buBlip>
            </a:lvl2pPr>
            <a:lvl3pPr>
              <a:buBlip>
                <a:blip r:embed="rId4"/>
              </a:buBlip>
            </a:lvl3pPr>
            <a:lvl4pPr>
              <a:buBlip>
                <a:blip r:embed="rId4"/>
              </a:buBlip>
            </a:lvl4pPr>
            <a:lvl5pPr>
              <a:buBlip>
                <a:blip r:embed="rId4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0D6AC"/>
                </a:solidFill>
              </a:rPr>
              <a:t>Body Level One</a:t>
            </a:r>
            <a:endParaRPr sz="3800">
              <a:solidFill>
                <a:srgbClr val="F0D6AC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0D6AC"/>
                </a:solidFill>
              </a:rPr>
              <a:t>Body Level Two</a:t>
            </a:r>
            <a:endParaRPr sz="3800">
              <a:solidFill>
                <a:srgbClr val="F0D6AC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0D6AC"/>
                </a:solidFill>
              </a:rPr>
              <a:t>Body Level Three</a:t>
            </a:r>
            <a:endParaRPr sz="3800">
              <a:solidFill>
                <a:srgbClr val="F0D6AC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0D6AC"/>
                </a:solidFill>
              </a:rPr>
              <a:t>Body Level Four</a:t>
            </a:r>
            <a:endParaRPr sz="3800">
              <a:solidFill>
                <a:srgbClr val="F0D6AC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0D6AC"/>
                </a:solidFill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  <p:sldLayoutId id="2147483663" r:id="rId19"/>
    <p:sldLayoutId id="2147483664" r:id="rId20"/>
  </p:sldLayoutIdLst>
  <p:transition spd="med" advClick="1"/>
  <p:txStyles>
    <p:titleStyle>
      <a:lvl1pPr algn="ctr" defTabSz="584200">
        <a:defRPr cap="all" spc="32" sz="6400">
          <a:solidFill>
            <a:srgbClr val="F0F0F0"/>
          </a:solidFill>
          <a:latin typeface="+mn-lt"/>
          <a:ea typeface="+mn-ea"/>
          <a:cs typeface="+mn-cs"/>
          <a:sym typeface="Gill Sans"/>
        </a:defRPr>
      </a:lvl1pPr>
      <a:lvl2pPr indent="228600" algn="ctr" defTabSz="584200">
        <a:defRPr cap="all" spc="32" sz="6400">
          <a:solidFill>
            <a:srgbClr val="F0F0F0"/>
          </a:solidFill>
          <a:latin typeface="+mn-lt"/>
          <a:ea typeface="+mn-ea"/>
          <a:cs typeface="+mn-cs"/>
          <a:sym typeface="Gill Sans"/>
        </a:defRPr>
      </a:lvl2pPr>
      <a:lvl3pPr indent="457200" algn="ctr" defTabSz="584200">
        <a:defRPr cap="all" spc="32" sz="6400">
          <a:solidFill>
            <a:srgbClr val="F0F0F0"/>
          </a:solidFill>
          <a:latin typeface="+mn-lt"/>
          <a:ea typeface="+mn-ea"/>
          <a:cs typeface="+mn-cs"/>
          <a:sym typeface="Gill Sans"/>
        </a:defRPr>
      </a:lvl3pPr>
      <a:lvl4pPr indent="685800" algn="ctr" defTabSz="584200">
        <a:defRPr cap="all" spc="32" sz="6400">
          <a:solidFill>
            <a:srgbClr val="F0F0F0"/>
          </a:solidFill>
          <a:latin typeface="+mn-lt"/>
          <a:ea typeface="+mn-ea"/>
          <a:cs typeface="+mn-cs"/>
          <a:sym typeface="Gill Sans"/>
        </a:defRPr>
      </a:lvl4pPr>
      <a:lvl5pPr indent="914400" algn="ctr" defTabSz="584200">
        <a:defRPr cap="all" spc="32" sz="6400">
          <a:solidFill>
            <a:srgbClr val="F0F0F0"/>
          </a:solidFill>
          <a:latin typeface="+mn-lt"/>
          <a:ea typeface="+mn-ea"/>
          <a:cs typeface="+mn-cs"/>
          <a:sym typeface="Gill Sans"/>
        </a:defRPr>
      </a:lvl5pPr>
      <a:lvl6pPr indent="1143000" algn="ctr" defTabSz="584200">
        <a:defRPr cap="all" spc="32" sz="6400">
          <a:solidFill>
            <a:srgbClr val="F0F0F0"/>
          </a:solidFill>
          <a:latin typeface="+mn-lt"/>
          <a:ea typeface="+mn-ea"/>
          <a:cs typeface="+mn-cs"/>
          <a:sym typeface="Gill Sans"/>
        </a:defRPr>
      </a:lvl6pPr>
      <a:lvl7pPr indent="1371600" algn="ctr" defTabSz="584200">
        <a:defRPr cap="all" spc="32" sz="6400">
          <a:solidFill>
            <a:srgbClr val="F0F0F0"/>
          </a:solidFill>
          <a:latin typeface="+mn-lt"/>
          <a:ea typeface="+mn-ea"/>
          <a:cs typeface="+mn-cs"/>
          <a:sym typeface="Gill Sans"/>
        </a:defRPr>
      </a:lvl7pPr>
      <a:lvl8pPr indent="1600200" algn="ctr" defTabSz="584200">
        <a:defRPr cap="all" spc="32" sz="6400">
          <a:solidFill>
            <a:srgbClr val="F0F0F0"/>
          </a:solidFill>
          <a:latin typeface="+mn-lt"/>
          <a:ea typeface="+mn-ea"/>
          <a:cs typeface="+mn-cs"/>
          <a:sym typeface="Gill Sans"/>
        </a:defRPr>
      </a:lvl8pPr>
      <a:lvl9pPr indent="1828800" algn="ctr" defTabSz="584200">
        <a:defRPr cap="all" spc="32" sz="6400">
          <a:solidFill>
            <a:srgbClr val="F0F0F0"/>
          </a:solidFill>
          <a:latin typeface="+mn-lt"/>
          <a:ea typeface="+mn-ea"/>
          <a:cs typeface="+mn-cs"/>
          <a:sym typeface="Gill Sans"/>
        </a:defRPr>
      </a:lvl9pPr>
    </p:titleStyle>
    <p:bodyStyle>
      <a:lvl1pPr marL="406400" indent="-406400" defTabSz="584200">
        <a:spcBef>
          <a:spcPts val="3200"/>
        </a:spcBef>
        <a:buSzPct val="36663"/>
        <a:buBlip>
          <a:blip r:embed="rId4"/>
        </a:buBlip>
        <a:defRPr sz="3800">
          <a:solidFill>
            <a:srgbClr val="F0D6AC"/>
          </a:solidFill>
          <a:latin typeface="+mn-lt"/>
          <a:ea typeface="+mn-ea"/>
          <a:cs typeface="+mn-cs"/>
          <a:sym typeface="Gill Sans"/>
        </a:defRPr>
      </a:lvl1pPr>
      <a:lvl2pPr marL="850900" indent="-406400" defTabSz="584200">
        <a:spcBef>
          <a:spcPts val="3200"/>
        </a:spcBef>
        <a:buSzPct val="36663"/>
        <a:buBlip>
          <a:blip r:embed="rId4"/>
        </a:buBlip>
        <a:defRPr sz="3800">
          <a:solidFill>
            <a:srgbClr val="F0D6AC"/>
          </a:solidFill>
          <a:latin typeface="+mn-lt"/>
          <a:ea typeface="+mn-ea"/>
          <a:cs typeface="+mn-cs"/>
          <a:sym typeface="Gill Sans"/>
        </a:defRPr>
      </a:lvl2pPr>
      <a:lvl3pPr marL="1295400" indent="-406400" defTabSz="584200">
        <a:spcBef>
          <a:spcPts val="3200"/>
        </a:spcBef>
        <a:buSzPct val="36663"/>
        <a:buBlip>
          <a:blip r:embed="rId4"/>
        </a:buBlip>
        <a:defRPr sz="3800">
          <a:solidFill>
            <a:srgbClr val="F0D6AC"/>
          </a:solidFill>
          <a:latin typeface="+mn-lt"/>
          <a:ea typeface="+mn-ea"/>
          <a:cs typeface="+mn-cs"/>
          <a:sym typeface="Gill Sans"/>
        </a:defRPr>
      </a:lvl3pPr>
      <a:lvl4pPr marL="1739900" indent="-406400" defTabSz="584200">
        <a:spcBef>
          <a:spcPts val="3200"/>
        </a:spcBef>
        <a:buSzPct val="36663"/>
        <a:buBlip>
          <a:blip r:embed="rId4"/>
        </a:buBlip>
        <a:defRPr sz="3800">
          <a:solidFill>
            <a:srgbClr val="F0D6AC"/>
          </a:solidFill>
          <a:latin typeface="+mn-lt"/>
          <a:ea typeface="+mn-ea"/>
          <a:cs typeface="+mn-cs"/>
          <a:sym typeface="Gill Sans"/>
        </a:defRPr>
      </a:lvl4pPr>
      <a:lvl5pPr marL="2184400" indent="-406400" defTabSz="584200">
        <a:spcBef>
          <a:spcPts val="3200"/>
        </a:spcBef>
        <a:buSzPct val="36663"/>
        <a:buBlip>
          <a:blip r:embed="rId4"/>
        </a:buBlip>
        <a:defRPr sz="3800">
          <a:solidFill>
            <a:srgbClr val="F0D6AC"/>
          </a:solidFill>
          <a:latin typeface="+mn-lt"/>
          <a:ea typeface="+mn-ea"/>
          <a:cs typeface="+mn-cs"/>
          <a:sym typeface="Gill Sans"/>
        </a:defRPr>
      </a:lvl5pPr>
      <a:lvl6pPr marL="2628900" indent="-406400" defTabSz="584200">
        <a:spcBef>
          <a:spcPts val="3200"/>
        </a:spcBef>
        <a:buSzPct val="36663"/>
        <a:buBlip>
          <a:blip r:embed="rId4"/>
        </a:buBlip>
        <a:defRPr sz="3800">
          <a:solidFill>
            <a:srgbClr val="F0D6AC"/>
          </a:solidFill>
          <a:latin typeface="+mn-lt"/>
          <a:ea typeface="+mn-ea"/>
          <a:cs typeface="+mn-cs"/>
          <a:sym typeface="Gill Sans"/>
        </a:defRPr>
      </a:lvl6pPr>
      <a:lvl7pPr marL="3073400" indent="-406400" defTabSz="584200">
        <a:spcBef>
          <a:spcPts val="3200"/>
        </a:spcBef>
        <a:buSzPct val="36663"/>
        <a:buBlip>
          <a:blip r:embed="rId4"/>
        </a:buBlip>
        <a:defRPr sz="3800">
          <a:solidFill>
            <a:srgbClr val="F0D6AC"/>
          </a:solidFill>
          <a:latin typeface="+mn-lt"/>
          <a:ea typeface="+mn-ea"/>
          <a:cs typeface="+mn-cs"/>
          <a:sym typeface="Gill Sans"/>
        </a:defRPr>
      </a:lvl7pPr>
      <a:lvl8pPr marL="3517900" indent="-406400" defTabSz="584200">
        <a:spcBef>
          <a:spcPts val="3200"/>
        </a:spcBef>
        <a:buSzPct val="36663"/>
        <a:buBlip>
          <a:blip r:embed="rId4"/>
        </a:buBlip>
        <a:defRPr sz="3800">
          <a:solidFill>
            <a:srgbClr val="F0D6AC"/>
          </a:solidFill>
          <a:latin typeface="+mn-lt"/>
          <a:ea typeface="+mn-ea"/>
          <a:cs typeface="+mn-cs"/>
          <a:sym typeface="Gill Sans"/>
        </a:defRPr>
      </a:lvl8pPr>
      <a:lvl9pPr marL="3962400" indent="-406400" defTabSz="584200">
        <a:spcBef>
          <a:spcPts val="3200"/>
        </a:spcBef>
        <a:buSzPct val="36663"/>
        <a:buBlip>
          <a:blip r:embed="rId4"/>
        </a:buBlip>
        <a:defRPr sz="3800">
          <a:solidFill>
            <a:srgbClr val="F0D6AC"/>
          </a:solidFill>
          <a:latin typeface="+mn-lt"/>
          <a:ea typeface="+mn-ea"/>
          <a:cs typeface="+mn-cs"/>
          <a:sym typeface="Gill Sans"/>
        </a:defRPr>
      </a:lvl9pPr>
    </p:bodyStyle>
    <p:otherStyle>
      <a:lvl1pPr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indent="2286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indent="4572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indent="6858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indent="9144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indent="11430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indent="13716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indent="16002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indent="18288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tif"/><Relationship Id="rId3" Type="http://schemas.openxmlformats.org/officeDocument/2006/relationships/image" Target="../media/image8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tif"/><Relationship Id="rId3" Type="http://schemas.openxmlformats.org/officeDocument/2006/relationships/image" Target="../media/image1.gif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0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Relationship Id="rId3" Type="http://schemas.openxmlformats.org/officeDocument/2006/relationships/image" Target="../media/image5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0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1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2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3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tif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tif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png"/><Relationship Id="rId3" Type="http://schemas.openxmlformats.org/officeDocument/2006/relationships/image" Target="../media/image2.tif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tif"/><Relationship Id="rId3" Type="http://schemas.openxmlformats.org/officeDocument/2006/relationships/image" Target="../media/image35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png"/><Relationship Id="rId3" Type="http://schemas.openxmlformats.org/officeDocument/2006/relationships/image" Target="../media/image2.tif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eg"/><Relationship Id="rId3" Type="http://schemas.openxmlformats.org/officeDocument/2006/relationships/image" Target="../media/image1.tif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tif"/><Relationship Id="rId3" Type="http://schemas.openxmlformats.org/officeDocument/2006/relationships/image" Target="../media/image37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tif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audio" Target="../media/media1.mov"/><Relationship Id="rId5" Type="http://schemas.microsoft.com/office/2007/relationships/media" Target="../media/media1.mov"/><Relationship Id="rId6" Type="http://schemas.openxmlformats.org/officeDocument/2006/relationships/image" Target="../media/image4.tif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Relationship Id="rId11" Type="http://schemas.openxmlformats.org/officeDocument/2006/relationships/image" Target="../media/image44.png"/><Relationship Id="rId12" Type="http://schemas.openxmlformats.org/officeDocument/2006/relationships/image" Target="../media/image45.png"/><Relationship Id="rId13" Type="http://schemas.openxmlformats.org/officeDocument/2006/relationships/image" Target="../media/image46.png"/><Relationship Id="rId14" Type="http://schemas.openxmlformats.org/officeDocument/2006/relationships/image" Target="../media/image47.png"/><Relationship Id="rId15" Type="http://schemas.openxmlformats.org/officeDocument/2006/relationships/image" Target="../media/image48.png"/><Relationship Id="rId16" Type="http://schemas.openxmlformats.org/officeDocument/2006/relationships/image" Target="../media/image49.png"/><Relationship Id="rId17" Type="http://schemas.openxmlformats.org/officeDocument/2006/relationships/image" Target="../media/image50.png"/><Relationship Id="rId18" Type="http://schemas.openxmlformats.org/officeDocument/2006/relationships/image" Target="../media/image51.png"/><Relationship Id="rId19" Type="http://schemas.openxmlformats.org/officeDocument/2006/relationships/image" Target="../media/image52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tif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image" Target="../media/image2.tif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2.tif"/><Relationship Id="rId4" Type="http://schemas.openxmlformats.org/officeDocument/2006/relationships/image" Target="../media/image7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"/><Relationship Id="rId3" Type="http://schemas.openxmlformats.org/officeDocument/2006/relationships/image" Target="../media/image8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pc="0" sz="1800"/>
            </a:pPr>
            <a:r>
              <a:rPr cap="all" spc="32" sz="6400"/>
              <a:t>Indonesian music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E32400"/>
                </a:solidFill>
              </a:rPr>
              <a:t>Javanese Gamelan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24" sz="48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24" sz="4800">
                <a:solidFill>
                  <a:srgbClr val="F0F0F0"/>
                </a:solidFill>
              </a:rPr>
              <a:t> cultural centers</a:t>
            </a:r>
          </a:p>
        </p:txBody>
      </p:sp>
      <p:sp>
        <p:nvSpPr>
          <p:cNvPr id="94" name="Shape 9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Courts</a:t>
            </a:r>
            <a:endParaRPr sz="3800">
              <a:solidFill>
                <a:srgbClr val="BE3F2B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 private individuals </a:t>
            </a:r>
            <a:endParaRPr sz="3800">
              <a:solidFill>
                <a:srgbClr val="BE3F2B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national radio station</a:t>
            </a:r>
            <a:endParaRPr sz="3800">
              <a:solidFill>
                <a:srgbClr val="BE3F2B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schools/colleges,</a:t>
            </a:r>
            <a:endParaRPr sz="3800">
              <a:solidFill>
                <a:srgbClr val="BE3F2B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rural villages</a:t>
            </a:r>
          </a:p>
        </p:txBody>
      </p:sp>
      <p:pic>
        <p:nvPicPr>
          <p:cNvPr id="95" name="Kraton_Yogya_0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58000" y="3009900"/>
            <a:ext cx="4410075" cy="5880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type="title"/>
          </p:nvPr>
        </p:nvSpPr>
        <p:spPr>
          <a:xfrm>
            <a:off x="-177800" y="139700"/>
            <a:ext cx="11074400" cy="2921000"/>
          </a:xfrm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32" sz="6400">
                <a:solidFill>
                  <a:srgbClr val="F0F0F0"/>
                </a:solidFill>
              </a:rPr>
              <a:t>Javanese Gamelan</a:t>
            </a:r>
          </a:p>
        </p:txBody>
      </p:sp>
      <p:pic>
        <p:nvPicPr>
          <p:cNvPr id="98" name="gamelan-abov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17900" y="2654300"/>
            <a:ext cx="8128000" cy="609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24" sz="48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24" sz="4800">
                <a:solidFill>
                  <a:srgbClr val="F0F0F0"/>
                </a:solidFill>
              </a:rPr>
              <a:t>Categories of Instruments</a:t>
            </a:r>
          </a:p>
        </p:txBody>
      </p:sp>
      <p:sp>
        <p:nvSpPr>
          <p:cNvPr id="101" name="Shape 101"/>
          <p:cNvSpPr/>
          <p:nvPr>
            <p:ph type="body" idx="1"/>
          </p:nvPr>
        </p:nvSpPr>
        <p:spPr>
          <a:xfrm>
            <a:off x="533400" y="1752600"/>
            <a:ext cx="11074400" cy="5715000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61177C"/>
                </a:solidFill>
              </a:rPr>
              <a:t>knobbed </a:t>
            </a:r>
            <a:r>
              <a:rPr sz="3800">
                <a:solidFill>
                  <a:srgbClr val="002E7A"/>
                </a:solidFill>
              </a:rPr>
              <a:t>gong</a:t>
            </a:r>
            <a:r>
              <a:rPr sz="3800">
                <a:solidFill>
                  <a:srgbClr val="61177C"/>
                </a:solidFill>
              </a:rPr>
              <a:t> </a:t>
            </a:r>
            <a:r>
              <a:rPr sz="3800">
                <a:solidFill>
                  <a:srgbClr val="11053B"/>
                </a:solidFill>
              </a:rPr>
              <a:t>instruments</a:t>
            </a:r>
            <a:endParaRPr sz="3800">
              <a:solidFill>
                <a:srgbClr val="61177C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669C35"/>
                </a:solidFill>
              </a:rPr>
              <a:t>metal</a:t>
            </a:r>
            <a:r>
              <a:rPr sz="3800">
                <a:solidFill>
                  <a:srgbClr val="BE3F2B"/>
                </a:solidFill>
              </a:rPr>
              <a:t> </a:t>
            </a:r>
            <a:r>
              <a:rPr sz="3800">
                <a:solidFill>
                  <a:srgbClr val="831100"/>
                </a:solidFill>
              </a:rPr>
              <a:t>keyed</a:t>
            </a:r>
            <a:r>
              <a:rPr sz="3800">
                <a:solidFill>
                  <a:srgbClr val="BE3F2B"/>
                </a:solidFill>
              </a:rPr>
              <a:t> </a:t>
            </a:r>
            <a:r>
              <a:rPr sz="3800">
                <a:solidFill>
                  <a:srgbClr val="E63B7A"/>
                </a:solidFill>
              </a:rPr>
              <a:t>instruments</a:t>
            </a:r>
            <a:r>
              <a:rPr sz="3800">
                <a:solidFill>
                  <a:srgbClr val="BE3F2B"/>
                </a:solidFill>
              </a:rPr>
              <a:t> (metallophones)</a:t>
            </a:r>
            <a:endParaRPr sz="3800">
              <a:solidFill>
                <a:srgbClr val="BE3F2B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6F7608"/>
                </a:solidFill>
              </a:rPr>
              <a:t>other</a:t>
            </a:r>
            <a:r>
              <a:rPr sz="3800">
                <a:solidFill>
                  <a:srgbClr val="BE3F2B"/>
                </a:solidFill>
              </a:rPr>
              <a:t> </a:t>
            </a:r>
            <a:r>
              <a:rPr sz="3800">
                <a:solidFill>
                  <a:srgbClr val="553D00"/>
                </a:solidFill>
              </a:rPr>
              <a:t>melodic</a:t>
            </a:r>
            <a:r>
              <a:rPr sz="3800">
                <a:solidFill>
                  <a:srgbClr val="BE3F2B"/>
                </a:solidFill>
              </a:rPr>
              <a:t> </a:t>
            </a:r>
            <a:r>
              <a:rPr sz="3800">
                <a:solidFill>
                  <a:srgbClr val="553D00"/>
                </a:solidFill>
              </a:rPr>
              <a:t>instruments</a:t>
            </a:r>
            <a:endParaRPr sz="3800">
              <a:solidFill>
                <a:srgbClr val="BE3F2B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6A00"/>
                </a:solidFill>
              </a:rPr>
              <a:t>drums</a:t>
            </a:r>
          </a:p>
        </p:txBody>
      </p:sp>
      <p:pic>
        <p:nvPicPr>
          <p:cNvPr id="102" name="gamelan-silhouette.g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53200" y="4953000"/>
            <a:ext cx="5740400" cy="4305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4399" y="355600"/>
            <a:ext cx="3797301" cy="6553200"/>
          </a:xfrm>
          <a:prstGeom prst="rect">
            <a:avLst/>
          </a:prstGeom>
        </p:spPr>
      </p:pic>
      <p:sp>
        <p:nvSpPr>
          <p:cNvPr id="105" name="Shape 10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24" sz="48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24" sz="4800">
                <a:solidFill>
                  <a:srgbClr val="F0F0F0"/>
                </a:solidFill>
              </a:rPr>
              <a:t>Gong ageng</a:t>
            </a:r>
          </a:p>
        </p:txBody>
      </p:sp>
      <p:sp>
        <p:nvSpPr>
          <p:cNvPr id="106" name="Shape 10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3200">
                <a:solidFill>
                  <a:srgbClr val="F0D6AC"/>
                </a:solidFill>
              </a:rPr>
              <a:t>Knobbed Gong Instruments</a:t>
            </a:r>
          </a:p>
        </p:txBody>
      </p:sp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65600" y="685800"/>
            <a:ext cx="3644900" cy="6032501"/>
          </a:xfrm>
          <a:prstGeom prst="rect">
            <a:avLst/>
          </a:prstGeom>
        </p:spPr>
      </p:pic>
      <p:sp>
        <p:nvSpPr>
          <p:cNvPr id="109" name="Shape 10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24" sz="48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24" sz="4800">
                <a:solidFill>
                  <a:srgbClr val="F0F0F0"/>
                </a:solidFill>
              </a:rPr>
              <a:t>Gong siyem</a:t>
            </a:r>
          </a:p>
        </p:txBody>
      </p:sp>
      <p:sp>
        <p:nvSpPr>
          <p:cNvPr id="110" name="Shape 11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3200">
                <a:solidFill>
                  <a:srgbClr val="F0D6AC"/>
                </a:solidFill>
              </a:rPr>
              <a:t>Knobbed Gong Instruments</a:t>
            </a:r>
          </a:p>
        </p:txBody>
      </p:sp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03600" y="355600"/>
            <a:ext cx="6313276" cy="6502400"/>
          </a:xfrm>
          <a:prstGeom prst="rect">
            <a:avLst/>
          </a:prstGeom>
        </p:spPr>
      </p:pic>
      <p:sp>
        <p:nvSpPr>
          <p:cNvPr id="113" name="Shape 11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24" sz="48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24" sz="4800">
                <a:solidFill>
                  <a:srgbClr val="F0F0F0"/>
                </a:solidFill>
              </a:rPr>
              <a:t>kempul</a:t>
            </a:r>
          </a:p>
        </p:txBody>
      </p:sp>
      <p:sp>
        <p:nvSpPr>
          <p:cNvPr id="114" name="Shape 11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3200">
                <a:solidFill>
                  <a:srgbClr val="F0D6AC"/>
                </a:solidFill>
              </a:rPr>
              <a:t>Knobbed Gong Instruments</a:t>
            </a:r>
          </a:p>
        </p:txBody>
      </p:sp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24" sz="48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24" sz="4800">
                <a:solidFill>
                  <a:srgbClr val="F0F0F0"/>
                </a:solidFill>
              </a:rPr>
              <a:t>kempul</a:t>
            </a:r>
          </a:p>
        </p:txBody>
      </p:sp>
      <p:sp>
        <p:nvSpPr>
          <p:cNvPr id="117" name="Shape 11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3200">
                <a:solidFill>
                  <a:srgbClr val="F0D6AC"/>
                </a:solidFill>
              </a:rPr>
              <a:t>Knobbed Gong Instruments</a:t>
            </a:r>
          </a:p>
        </p:txBody>
      </p:sp>
      <p:pic>
        <p:nvPicPr>
          <p:cNvPr id="118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80304" y="1360843"/>
            <a:ext cx="6655796" cy="4716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54300" y="800100"/>
            <a:ext cx="7683500" cy="5905500"/>
          </a:xfrm>
          <a:prstGeom prst="rect">
            <a:avLst/>
          </a:prstGeom>
        </p:spPr>
      </p:pic>
      <p:sp>
        <p:nvSpPr>
          <p:cNvPr id="121" name="Shape 1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24" sz="48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24" sz="4800">
                <a:solidFill>
                  <a:srgbClr val="F0F0F0"/>
                </a:solidFill>
              </a:rPr>
              <a:t>kenong</a:t>
            </a:r>
          </a:p>
        </p:txBody>
      </p:sp>
      <p:sp>
        <p:nvSpPr>
          <p:cNvPr id="122" name="Shape 12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3200">
                <a:solidFill>
                  <a:srgbClr val="F0D6AC"/>
                </a:solidFill>
              </a:rPr>
              <a:t>Knobbed Gong Instruments</a:t>
            </a:r>
          </a:p>
        </p:txBody>
      </p:sp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54300" y="800100"/>
            <a:ext cx="7683500" cy="5905500"/>
          </a:xfrm>
          <a:prstGeom prst="rect">
            <a:avLst/>
          </a:prstGeom>
        </p:spPr>
      </p:pic>
      <p:sp>
        <p:nvSpPr>
          <p:cNvPr id="125" name="Shape 12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24" sz="48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24" sz="4800">
                <a:solidFill>
                  <a:srgbClr val="F0F0F0"/>
                </a:solidFill>
              </a:rPr>
              <a:t>kenong</a:t>
            </a:r>
          </a:p>
        </p:txBody>
      </p:sp>
      <p:sp>
        <p:nvSpPr>
          <p:cNvPr id="126" name="Shape 12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3200">
                <a:solidFill>
                  <a:srgbClr val="F0D6AC"/>
                </a:solidFill>
              </a:rPr>
              <a:t>Knobbed Gong Instruments</a:t>
            </a:r>
          </a:p>
        </p:txBody>
      </p:sp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21100" y="495300"/>
            <a:ext cx="5816600" cy="6173724"/>
          </a:xfrm>
          <a:prstGeom prst="rect">
            <a:avLst/>
          </a:prstGeom>
        </p:spPr>
      </p:pic>
      <p:sp>
        <p:nvSpPr>
          <p:cNvPr id="129" name="Shape 129"/>
          <p:cNvSpPr/>
          <p:nvPr>
            <p:ph type="title"/>
          </p:nvPr>
        </p:nvSpPr>
        <p:spPr>
          <a:xfrm>
            <a:off x="965200" y="6197600"/>
            <a:ext cx="11074400" cy="1828800"/>
          </a:xfrm>
          <a:prstGeom prst="rect">
            <a:avLst/>
          </a:prstGeom>
        </p:spPr>
        <p:txBody>
          <a:bodyPr/>
          <a:lstStyle>
            <a:lvl1pPr>
              <a:defRPr spc="24" sz="48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24" sz="4800">
                <a:solidFill>
                  <a:srgbClr val="F0F0F0"/>
                </a:solidFill>
              </a:rPr>
              <a:t>kethuk</a:t>
            </a:r>
          </a:p>
        </p:txBody>
      </p:sp>
      <p:sp>
        <p:nvSpPr>
          <p:cNvPr id="130" name="Shape 130"/>
          <p:cNvSpPr/>
          <p:nvPr>
            <p:ph type="body" idx="1"/>
          </p:nvPr>
        </p:nvSpPr>
        <p:spPr>
          <a:xfrm>
            <a:off x="965200" y="8255000"/>
            <a:ext cx="11074400" cy="1003300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3200">
                <a:solidFill>
                  <a:srgbClr val="F0D6AC"/>
                </a:solidFill>
              </a:rPr>
              <a:t>Knobbed Gong Instruments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type="body" idx="4294967295"/>
          </p:nvPr>
        </p:nvSpPr>
        <p:spPr>
          <a:xfrm>
            <a:off x="965200" y="8585200"/>
            <a:ext cx="11074400" cy="10033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cap="all" sz="4800">
                <a:solidFill>
                  <a:srgbClr val="553D00"/>
                </a:solidFill>
              </a:defRPr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4800">
                <a:solidFill>
                  <a:srgbClr val="553D00"/>
                </a:solidFill>
              </a:rPr>
              <a:t>Where is Indonesia?</a:t>
            </a:r>
          </a:p>
        </p:txBody>
      </p:sp>
      <p:pic>
        <p:nvPicPr>
          <p:cNvPr id="60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800" y="12700"/>
            <a:ext cx="12903201" cy="8750300"/>
          </a:xfrm>
          <a:prstGeom prst="rect">
            <a:avLst/>
          </a:prstGeom>
        </p:spPr>
      </p:pic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8800" y="647700"/>
            <a:ext cx="6578600" cy="5923789"/>
          </a:xfrm>
          <a:prstGeom prst="rect">
            <a:avLst/>
          </a:prstGeom>
        </p:spPr>
      </p:pic>
      <p:sp>
        <p:nvSpPr>
          <p:cNvPr id="133" name="Shape 13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24" sz="48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24" sz="4800">
                <a:solidFill>
                  <a:srgbClr val="F0F0F0"/>
                </a:solidFill>
              </a:rPr>
              <a:t>kempyang</a:t>
            </a:r>
          </a:p>
        </p:txBody>
      </p:sp>
      <p:sp>
        <p:nvSpPr>
          <p:cNvPr id="134" name="Shape 13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3200">
                <a:solidFill>
                  <a:srgbClr val="F0D6AC"/>
                </a:solidFill>
              </a:rPr>
              <a:t>Knobbed Gong Instruments</a:t>
            </a:r>
          </a:p>
        </p:txBody>
      </p:sp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88166" y="800100"/>
            <a:ext cx="7649634" cy="5880100"/>
          </a:xfrm>
          <a:prstGeom prst="rect">
            <a:avLst/>
          </a:prstGeom>
        </p:spPr>
      </p:pic>
      <p:sp>
        <p:nvSpPr>
          <p:cNvPr id="137" name="Shape 137"/>
          <p:cNvSpPr/>
          <p:nvPr>
            <p:ph type="title"/>
          </p:nvPr>
        </p:nvSpPr>
        <p:spPr>
          <a:xfrm>
            <a:off x="965200" y="6426200"/>
            <a:ext cx="11074400" cy="1828800"/>
          </a:xfrm>
          <a:prstGeom prst="rect">
            <a:avLst/>
          </a:prstGeom>
        </p:spPr>
        <p:txBody>
          <a:bodyPr/>
          <a:lstStyle>
            <a:lvl1pPr>
              <a:defRPr spc="24" sz="48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24" sz="4800">
                <a:solidFill>
                  <a:srgbClr val="F0F0F0"/>
                </a:solidFill>
              </a:rPr>
              <a:t>bonang barung</a:t>
            </a:r>
          </a:p>
        </p:txBody>
      </p:sp>
      <p:sp>
        <p:nvSpPr>
          <p:cNvPr id="138" name="Shape 13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3200">
                <a:solidFill>
                  <a:srgbClr val="F0D6AC"/>
                </a:solidFill>
              </a:rPr>
              <a:t>Knobbed Gong Instruments</a:t>
            </a:r>
          </a:p>
        </p:txBody>
      </p:sp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24" sz="48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24" sz="4800">
                <a:solidFill>
                  <a:srgbClr val="F0F0F0"/>
                </a:solidFill>
              </a:rPr>
              <a:t>bonang barung</a:t>
            </a:r>
          </a:p>
        </p:txBody>
      </p:sp>
      <p:sp>
        <p:nvSpPr>
          <p:cNvPr id="141" name="Shape 14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3200">
                <a:solidFill>
                  <a:srgbClr val="F0D6AC"/>
                </a:solidFill>
              </a:rPr>
              <a:t>Knobbed Gong Instruments</a:t>
            </a:r>
          </a:p>
        </p:txBody>
      </p:sp>
      <p:pic>
        <p:nvPicPr>
          <p:cNvPr id="142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15191" y="1914525"/>
            <a:ext cx="5925609" cy="42091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30600" y="939800"/>
            <a:ext cx="6244167" cy="4826001"/>
          </a:xfrm>
          <a:prstGeom prst="rect">
            <a:avLst/>
          </a:prstGeom>
        </p:spPr>
      </p:pic>
      <p:sp>
        <p:nvSpPr>
          <p:cNvPr id="145" name="Shape 14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24" sz="48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24" sz="4800">
                <a:solidFill>
                  <a:srgbClr val="F0F0F0"/>
                </a:solidFill>
              </a:rPr>
              <a:t>bonang panerus</a:t>
            </a:r>
          </a:p>
        </p:txBody>
      </p:sp>
      <p:sp>
        <p:nvSpPr>
          <p:cNvPr id="146" name="Shape 14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3200">
                <a:solidFill>
                  <a:srgbClr val="F0D6AC"/>
                </a:solidFill>
              </a:rPr>
              <a:t>Knobbed Gong Instruments</a:t>
            </a:r>
          </a:p>
        </p:txBody>
      </p:sp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9200" y="482600"/>
            <a:ext cx="8407400" cy="6680200"/>
          </a:xfrm>
          <a:prstGeom prst="rect">
            <a:avLst/>
          </a:prstGeom>
        </p:spPr>
      </p:pic>
      <p:sp>
        <p:nvSpPr>
          <p:cNvPr id="149" name="Shape 149"/>
          <p:cNvSpPr/>
          <p:nvPr/>
        </p:nvSpPr>
        <p:spPr>
          <a:xfrm>
            <a:off x="1092200" y="7391400"/>
            <a:ext cx="11074400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>
              <a:defRPr cap="all" spc="24" sz="4800">
                <a:solidFill>
                  <a:srgbClr val="B51A00"/>
                </a:solidFill>
              </a:defRPr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24" sz="4800">
                <a:solidFill>
                  <a:srgbClr val="B51A00"/>
                </a:solidFill>
              </a:rPr>
              <a:t>saron</a:t>
            </a:r>
          </a:p>
        </p:txBody>
      </p:sp>
      <p:sp>
        <p:nvSpPr>
          <p:cNvPr id="150" name="Shape 150"/>
          <p:cNvSpPr/>
          <p:nvPr/>
        </p:nvSpPr>
        <p:spPr>
          <a:xfrm>
            <a:off x="1092200" y="8420100"/>
            <a:ext cx="11074400" cy="1003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cap="all" sz="3200">
                <a:solidFill>
                  <a:srgbClr val="000000"/>
                </a:solidFill>
              </a:defRPr>
            </a:lvl1pPr>
          </a:lstStyle>
          <a:p>
            <a:pPr lvl="0">
              <a:defRPr cap="none" sz="1800"/>
            </a:pPr>
            <a:r>
              <a:rPr cap="all" sz="3200"/>
              <a:t>metal keyed Instruments (Metallophones)</a:t>
            </a:r>
          </a:p>
        </p:txBody>
      </p:sp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65400" y="1727200"/>
            <a:ext cx="8128000" cy="4002204"/>
          </a:xfrm>
          <a:prstGeom prst="rect">
            <a:avLst/>
          </a:prstGeom>
        </p:spPr>
      </p:pic>
      <p:sp>
        <p:nvSpPr>
          <p:cNvPr id="153" name="Shape 153"/>
          <p:cNvSpPr/>
          <p:nvPr/>
        </p:nvSpPr>
        <p:spPr>
          <a:xfrm>
            <a:off x="1092200" y="7391400"/>
            <a:ext cx="11074400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>
              <a:defRPr cap="all" spc="24" sz="4800">
                <a:solidFill>
                  <a:srgbClr val="B51A00"/>
                </a:solidFill>
              </a:defRPr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24" sz="4800">
                <a:solidFill>
                  <a:srgbClr val="B51A00"/>
                </a:solidFill>
              </a:rPr>
              <a:t>saron demung</a:t>
            </a:r>
          </a:p>
        </p:txBody>
      </p:sp>
      <p:sp>
        <p:nvSpPr>
          <p:cNvPr id="154" name="Shape 154"/>
          <p:cNvSpPr/>
          <p:nvPr/>
        </p:nvSpPr>
        <p:spPr>
          <a:xfrm>
            <a:off x="1092200" y="8420100"/>
            <a:ext cx="11074400" cy="1003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cap="all" sz="3200">
                <a:solidFill>
                  <a:srgbClr val="000000"/>
                </a:solidFill>
              </a:defRPr>
            </a:lvl1pPr>
          </a:lstStyle>
          <a:p>
            <a:pPr lvl="0">
              <a:defRPr cap="none" sz="1800"/>
            </a:pPr>
            <a:r>
              <a:rPr cap="all" sz="3200"/>
              <a:t>metal keyed Instruments (Metallophones)</a:t>
            </a:r>
          </a:p>
        </p:txBody>
      </p:sp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1500" y="1473200"/>
            <a:ext cx="9309100" cy="4586740"/>
          </a:xfrm>
          <a:prstGeom prst="rect">
            <a:avLst/>
          </a:prstGeom>
        </p:spPr>
      </p:pic>
      <p:sp>
        <p:nvSpPr>
          <p:cNvPr id="157" name="Shape 157"/>
          <p:cNvSpPr/>
          <p:nvPr/>
        </p:nvSpPr>
        <p:spPr>
          <a:xfrm>
            <a:off x="1193800" y="6489700"/>
            <a:ext cx="11074400" cy="182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>
              <a:defRPr cap="all" spc="24" sz="4800">
                <a:solidFill>
                  <a:srgbClr val="B51A00"/>
                </a:solidFill>
              </a:defRPr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24" sz="4800">
                <a:solidFill>
                  <a:srgbClr val="B51A00"/>
                </a:solidFill>
              </a:rPr>
              <a:t>saron barung</a:t>
            </a:r>
          </a:p>
        </p:txBody>
      </p:sp>
      <p:sp>
        <p:nvSpPr>
          <p:cNvPr id="158" name="Shape 158"/>
          <p:cNvSpPr/>
          <p:nvPr/>
        </p:nvSpPr>
        <p:spPr>
          <a:xfrm>
            <a:off x="1092200" y="8420100"/>
            <a:ext cx="11074400" cy="1003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cap="all" sz="3200">
                <a:solidFill>
                  <a:srgbClr val="000000"/>
                </a:solidFill>
              </a:defRPr>
            </a:lvl1pPr>
          </a:lstStyle>
          <a:p>
            <a:pPr lvl="0">
              <a:defRPr cap="none" sz="1800"/>
            </a:pPr>
            <a:r>
              <a:rPr cap="all" sz="3200"/>
              <a:t>metal keyed Instruments (Metallophones)</a:t>
            </a:r>
          </a:p>
        </p:txBody>
      </p:sp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26207" y="1473200"/>
            <a:ext cx="8331201" cy="4254500"/>
          </a:xfrm>
          <a:prstGeom prst="rect">
            <a:avLst/>
          </a:prstGeom>
        </p:spPr>
      </p:pic>
      <p:sp>
        <p:nvSpPr>
          <p:cNvPr id="161" name="Shape 161"/>
          <p:cNvSpPr/>
          <p:nvPr/>
        </p:nvSpPr>
        <p:spPr>
          <a:xfrm>
            <a:off x="1092200" y="6591300"/>
            <a:ext cx="11074400" cy="182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>
              <a:defRPr cap="all" spc="24" sz="4800">
                <a:solidFill>
                  <a:srgbClr val="B51A00"/>
                </a:solidFill>
              </a:defRPr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24" sz="4800">
                <a:solidFill>
                  <a:srgbClr val="B51A00"/>
                </a:solidFill>
              </a:rPr>
              <a:t>saron peking</a:t>
            </a:r>
          </a:p>
        </p:txBody>
      </p:sp>
      <p:sp>
        <p:nvSpPr>
          <p:cNvPr id="162" name="Shape 162"/>
          <p:cNvSpPr/>
          <p:nvPr/>
        </p:nvSpPr>
        <p:spPr>
          <a:xfrm>
            <a:off x="1092200" y="8420100"/>
            <a:ext cx="11074400" cy="1003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cap="all" sz="3200">
                <a:solidFill>
                  <a:srgbClr val="000000"/>
                </a:solidFill>
              </a:defRPr>
            </a:lvl1pPr>
          </a:lstStyle>
          <a:p>
            <a:pPr lvl="0">
              <a:defRPr cap="none" sz="1800"/>
            </a:pPr>
            <a:r>
              <a:rPr cap="all" sz="3200"/>
              <a:t>metal keyed Instruments (Metallophones)</a:t>
            </a:r>
          </a:p>
        </p:txBody>
      </p:sp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000" y="802894"/>
            <a:ext cx="9448800" cy="6096001"/>
          </a:xfrm>
          <a:prstGeom prst="rect">
            <a:avLst/>
          </a:prstGeom>
        </p:spPr>
      </p:pic>
      <p:sp>
        <p:nvSpPr>
          <p:cNvPr id="165" name="Shape 165"/>
          <p:cNvSpPr/>
          <p:nvPr/>
        </p:nvSpPr>
        <p:spPr>
          <a:xfrm>
            <a:off x="1092200" y="6604000"/>
            <a:ext cx="11074400" cy="182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>
              <a:defRPr cap="all" spc="24" sz="4800">
                <a:solidFill>
                  <a:srgbClr val="B51A00"/>
                </a:solidFill>
              </a:defRPr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24" sz="4800">
                <a:solidFill>
                  <a:srgbClr val="B51A00"/>
                </a:solidFill>
              </a:rPr>
              <a:t>gendèr</a:t>
            </a:r>
          </a:p>
        </p:txBody>
      </p:sp>
      <p:sp>
        <p:nvSpPr>
          <p:cNvPr id="166" name="Shape 166"/>
          <p:cNvSpPr/>
          <p:nvPr/>
        </p:nvSpPr>
        <p:spPr>
          <a:xfrm>
            <a:off x="1092200" y="8420100"/>
            <a:ext cx="11074400" cy="1003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cap="all" sz="3200">
                <a:solidFill>
                  <a:srgbClr val="000000"/>
                </a:solidFill>
              </a:defRPr>
            </a:lvl1pPr>
          </a:lstStyle>
          <a:p>
            <a:pPr lvl="0">
              <a:defRPr cap="none" sz="1800"/>
            </a:pPr>
            <a:r>
              <a:rPr cap="all" sz="3200"/>
              <a:t>metal keyed Instruments (Metallophones)</a:t>
            </a:r>
          </a:p>
        </p:txBody>
      </p:sp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0100" y="825500"/>
            <a:ext cx="6578600" cy="5923789"/>
          </a:xfrm>
          <a:prstGeom prst="rect">
            <a:avLst/>
          </a:prstGeom>
        </p:spPr>
      </p:pic>
      <p:sp>
        <p:nvSpPr>
          <p:cNvPr id="169" name="Shape 169"/>
          <p:cNvSpPr/>
          <p:nvPr/>
        </p:nvSpPr>
        <p:spPr>
          <a:xfrm>
            <a:off x="1092200" y="6604000"/>
            <a:ext cx="11074400" cy="182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>
              <a:defRPr cap="all" spc="24" sz="4800">
                <a:solidFill>
                  <a:srgbClr val="B51A00"/>
                </a:solidFill>
              </a:defRPr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24" sz="4800">
                <a:solidFill>
                  <a:srgbClr val="B51A00"/>
                </a:solidFill>
              </a:rPr>
              <a:t>gendèr</a:t>
            </a:r>
          </a:p>
        </p:txBody>
      </p:sp>
      <p:sp>
        <p:nvSpPr>
          <p:cNvPr id="170" name="Shape 170"/>
          <p:cNvSpPr/>
          <p:nvPr/>
        </p:nvSpPr>
        <p:spPr>
          <a:xfrm>
            <a:off x="1092200" y="8420100"/>
            <a:ext cx="11074400" cy="1003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cap="all" sz="3200">
                <a:solidFill>
                  <a:srgbClr val="000000"/>
                </a:solidFill>
              </a:defRPr>
            </a:lvl1pPr>
          </a:lstStyle>
          <a:p>
            <a:pPr lvl="0">
              <a:defRPr cap="none" sz="1800"/>
            </a:pPr>
            <a:r>
              <a:rPr cap="all" sz="3200"/>
              <a:t>metal keyed Instruments (Metallophones)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type="title"/>
          </p:nvPr>
        </p:nvSpPr>
        <p:spPr>
          <a:xfrm>
            <a:off x="965200" y="190500"/>
            <a:ext cx="11074400" cy="2095500"/>
          </a:xfrm>
          <a:prstGeom prst="rect">
            <a:avLst/>
          </a:prstGeom>
        </p:spPr>
        <p:txBody>
          <a:bodyPr/>
          <a:lstStyle>
            <a:lvl1pPr>
              <a:defRPr spc="18" sz="36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18" sz="3600">
                <a:solidFill>
                  <a:srgbClr val="F0F0F0"/>
                </a:solidFill>
              </a:rPr>
              <a:t>What led to the unification and independence of Indonesia in 1949? </a:t>
            </a:r>
          </a:p>
        </p:txBody>
      </p:sp>
      <p:sp>
        <p:nvSpPr>
          <p:cNvPr id="63" name="Shape 63"/>
          <p:cNvSpPr/>
          <p:nvPr>
            <p:ph type="body" idx="1"/>
          </p:nvPr>
        </p:nvSpPr>
        <p:spPr>
          <a:xfrm>
            <a:off x="965200" y="2641600"/>
            <a:ext cx="5461000" cy="6261100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0D6AC"/>
                </a:solidFill>
              </a:rPr>
              <a:t>Formerly known as the Dutch East Indies</a:t>
            </a:r>
            <a:endParaRPr sz="3800">
              <a:solidFill>
                <a:srgbClr val="F0D6AC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0D6AC"/>
                </a:solidFill>
              </a:rPr>
              <a:t>European colonial domination imposed geographical borders and a single rule over diverse peoples living throughout a vast archipelago. </a:t>
            </a:r>
          </a:p>
        </p:txBody>
      </p:sp>
      <p:pic>
        <p:nvPicPr>
          <p:cNvPr id="64" name="karimunisland011280gm3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94735" y="4051299"/>
            <a:ext cx="5589366" cy="4470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1092200" y="6604000"/>
            <a:ext cx="11074400" cy="182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>
              <a:defRPr cap="all" spc="24" sz="4800">
                <a:solidFill>
                  <a:srgbClr val="B51A00"/>
                </a:solidFill>
              </a:defRPr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24" sz="4800">
                <a:solidFill>
                  <a:srgbClr val="B51A00"/>
                </a:solidFill>
              </a:rPr>
              <a:t>gendèr slenthem</a:t>
            </a:r>
          </a:p>
        </p:txBody>
      </p:sp>
      <p:sp>
        <p:nvSpPr>
          <p:cNvPr id="173" name="Shape 173"/>
          <p:cNvSpPr/>
          <p:nvPr/>
        </p:nvSpPr>
        <p:spPr>
          <a:xfrm>
            <a:off x="1092200" y="8420100"/>
            <a:ext cx="11074400" cy="1003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cap="all" sz="3200">
                <a:solidFill>
                  <a:srgbClr val="000000"/>
                </a:solidFill>
              </a:defRPr>
            </a:lvl1pPr>
          </a:lstStyle>
          <a:p>
            <a:pPr lvl="0">
              <a:defRPr cap="none" sz="1800"/>
            </a:pPr>
            <a:r>
              <a:rPr cap="all" sz="3200"/>
              <a:t>metal keyed Instruments (Metallophones)</a:t>
            </a:r>
          </a:p>
        </p:txBody>
      </p:sp>
      <p:pic>
        <p:nvPicPr>
          <p:cNvPr id="174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6468" y="1866884"/>
            <a:ext cx="7915432" cy="53086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4637" y="3419094"/>
            <a:ext cx="6293908" cy="4384401"/>
          </a:xfrm>
          <a:prstGeom prst="rect">
            <a:avLst/>
          </a:prstGeom>
        </p:spPr>
      </p:pic>
      <p:sp>
        <p:nvSpPr>
          <p:cNvPr id="177" name="Shape 177"/>
          <p:cNvSpPr/>
          <p:nvPr/>
        </p:nvSpPr>
        <p:spPr>
          <a:xfrm>
            <a:off x="1231900" y="-215900"/>
            <a:ext cx="11074400" cy="182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>
              <a:defRPr cap="all" spc="24" sz="48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24" sz="4800">
                <a:solidFill>
                  <a:srgbClr val="FFFFFF"/>
                </a:solidFill>
              </a:rPr>
              <a:t>siter (zither)</a:t>
            </a:r>
          </a:p>
        </p:txBody>
      </p:sp>
      <p:sp>
        <p:nvSpPr>
          <p:cNvPr id="178" name="Shape 178"/>
          <p:cNvSpPr/>
          <p:nvPr/>
        </p:nvSpPr>
        <p:spPr>
          <a:xfrm>
            <a:off x="1092200" y="8420100"/>
            <a:ext cx="11074400" cy="1003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cap="all" sz="3200">
                <a:solidFill>
                  <a:srgbClr val="000000"/>
                </a:solidFill>
              </a:defRPr>
            </a:lvl1pPr>
          </a:lstStyle>
          <a:p>
            <a:pPr lvl="0">
              <a:defRPr cap="none" sz="1800"/>
            </a:pPr>
            <a:r>
              <a:rPr cap="all" sz="3200"/>
              <a:t>melodic Instruments</a:t>
            </a:r>
          </a:p>
        </p:txBody>
      </p:sp>
    </p:spTree>
  </p:cSld>
  <p:clrMapOvr>
    <a:masterClrMapping/>
  </p:clrMapOvr>
  <p:transition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/>
        </p:nvSpPr>
        <p:spPr>
          <a:xfrm>
            <a:off x="1231900" y="-215900"/>
            <a:ext cx="11074400" cy="182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>
              <a:defRPr cap="all" spc="24" sz="48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24" sz="4800">
                <a:solidFill>
                  <a:srgbClr val="FFFFFF"/>
                </a:solidFill>
              </a:rPr>
              <a:t>gambang</a:t>
            </a:r>
          </a:p>
        </p:txBody>
      </p:sp>
      <p:sp>
        <p:nvSpPr>
          <p:cNvPr id="181" name="Shape 181"/>
          <p:cNvSpPr/>
          <p:nvPr/>
        </p:nvSpPr>
        <p:spPr>
          <a:xfrm>
            <a:off x="1231900" y="8394700"/>
            <a:ext cx="11074400" cy="1003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cap="all" sz="3200">
                <a:solidFill>
                  <a:srgbClr val="000000"/>
                </a:solidFill>
              </a:defRPr>
            </a:lvl1pPr>
          </a:lstStyle>
          <a:p>
            <a:pPr lvl="0">
              <a:defRPr cap="none" sz="1800"/>
            </a:pPr>
            <a:r>
              <a:rPr cap="all" sz="3200"/>
              <a:t>melodic Instruments</a:t>
            </a:r>
          </a:p>
        </p:txBody>
      </p:sp>
      <p:pic>
        <p:nvPicPr>
          <p:cNvPr id="182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6900" y="3498850"/>
            <a:ext cx="9017000" cy="5969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3244" y="3101594"/>
            <a:ext cx="8115301" cy="4114801"/>
          </a:xfrm>
          <a:prstGeom prst="rect">
            <a:avLst/>
          </a:prstGeom>
        </p:spPr>
      </p:pic>
      <p:sp>
        <p:nvSpPr>
          <p:cNvPr id="185" name="Shape 185"/>
          <p:cNvSpPr/>
          <p:nvPr/>
        </p:nvSpPr>
        <p:spPr>
          <a:xfrm>
            <a:off x="1231900" y="-215900"/>
            <a:ext cx="11074400" cy="182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>
              <a:defRPr cap="all" spc="24" sz="48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24" sz="4800">
                <a:solidFill>
                  <a:srgbClr val="FFFFFF"/>
                </a:solidFill>
              </a:rPr>
              <a:t>rebab</a:t>
            </a:r>
          </a:p>
        </p:txBody>
      </p:sp>
      <p:sp>
        <p:nvSpPr>
          <p:cNvPr id="186" name="Shape 186"/>
          <p:cNvSpPr/>
          <p:nvPr/>
        </p:nvSpPr>
        <p:spPr>
          <a:xfrm>
            <a:off x="1092200" y="8420100"/>
            <a:ext cx="11074400" cy="1003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cap="all" sz="3200">
                <a:solidFill>
                  <a:srgbClr val="000000"/>
                </a:solidFill>
              </a:defRPr>
            </a:lvl1pPr>
          </a:lstStyle>
          <a:p>
            <a:pPr lvl="0">
              <a:defRPr cap="none" sz="1800"/>
            </a:pPr>
            <a:r>
              <a:rPr cap="all" sz="3200"/>
              <a:t>melodic Instruments</a:t>
            </a:r>
          </a:p>
        </p:txBody>
      </p:sp>
    </p:spTree>
  </p:cSld>
  <p:clrMapOvr>
    <a:masterClrMapping/>
  </p:clrMapOvr>
  <p:transition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9016" y="1018794"/>
            <a:ext cx="9935784" cy="5067301"/>
          </a:xfrm>
          <a:prstGeom prst="rect">
            <a:avLst/>
          </a:prstGeom>
        </p:spPr>
      </p:pic>
      <p:sp>
        <p:nvSpPr>
          <p:cNvPr id="189" name="Shape 18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24" sz="4800">
                <a:solidFill>
                  <a:srgbClr val="A8C6FE"/>
                </a:solidFill>
              </a:defRPr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24" sz="4800">
                <a:solidFill>
                  <a:srgbClr val="A8C6FE"/>
                </a:solidFill>
              </a:rPr>
              <a:t>kendhang</a:t>
            </a:r>
          </a:p>
        </p:txBody>
      </p:sp>
      <p:sp>
        <p:nvSpPr>
          <p:cNvPr id="190" name="Shape 19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3200">
                <a:solidFill>
                  <a:srgbClr val="FFFFFF"/>
                </a:solidFill>
              </a:rPr>
              <a:t>drums</a:t>
            </a:r>
          </a:p>
        </p:txBody>
      </p:sp>
    </p:spTree>
  </p:cSld>
  <p:clrMapOvr>
    <a:masterClrMapping/>
  </p:clrMapOvr>
  <p:transition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24" sz="4800">
                <a:solidFill>
                  <a:srgbClr val="0042AA"/>
                </a:solidFill>
              </a:rPr>
              <a:t>loud</a:t>
            </a:r>
            <a:r>
              <a:rPr cap="all" spc="24" sz="4800">
                <a:solidFill>
                  <a:srgbClr val="F0F0F0"/>
                </a:solidFill>
              </a:rPr>
              <a:t>  and </a:t>
            </a:r>
            <a:r>
              <a:rPr cap="all" spc="24" sz="4800">
                <a:solidFill>
                  <a:srgbClr val="F8FADB"/>
                </a:solidFill>
              </a:rPr>
              <a:t>soft-playing</a:t>
            </a:r>
          </a:p>
        </p:txBody>
      </p:sp>
      <p:sp>
        <p:nvSpPr>
          <p:cNvPr id="193" name="Shape 193"/>
          <p:cNvSpPr/>
          <p:nvPr>
            <p:ph type="body" idx="1"/>
          </p:nvPr>
        </p:nvSpPr>
        <p:spPr>
          <a:xfrm>
            <a:off x="965200" y="3098800"/>
            <a:ext cx="11074400" cy="4864100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0042AA"/>
                </a:solidFill>
              </a:rPr>
              <a:t>loud-playing for outdoors</a:t>
            </a:r>
            <a:endParaRPr sz="3800">
              <a:solidFill>
                <a:srgbClr val="0042AA"/>
              </a:solidFill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0042AA"/>
                </a:solidFill>
              </a:rPr>
              <a:t>only drums and louder metal instruments</a:t>
            </a:r>
            <a:endParaRPr sz="3800">
              <a:solidFill>
                <a:srgbClr val="0042AA"/>
              </a:solidFill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0042AA"/>
                </a:solidFill>
              </a:rPr>
              <a:t>no voice</a:t>
            </a:r>
            <a:endParaRPr sz="3800">
              <a:solidFill>
                <a:srgbClr val="0042AA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0D6AC"/>
                </a:solidFill>
              </a:rPr>
              <a:t>soft-playing indoors</a:t>
            </a:r>
            <a:endParaRPr sz="3800">
              <a:solidFill>
                <a:srgbClr val="F0D6AC"/>
              </a:solidFill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0D6AC"/>
                </a:solidFill>
              </a:rPr>
              <a:t>singing and melodic instruments featured: gendèr, rebab, siter</a:t>
            </a:r>
            <a:endParaRPr sz="3800">
              <a:solidFill>
                <a:srgbClr val="F0D6AC"/>
              </a:solidFill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0D6AC"/>
                </a:solidFill>
              </a:rPr>
              <a:t>loud-playing instruments still play, but softly</a:t>
            </a:r>
          </a:p>
        </p:txBody>
      </p:sp>
    </p:spTree>
  </p:cSld>
  <p:clrMapOvr>
    <a:masterClrMapping/>
  </p:clrMapOvr>
  <p:transition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24" sz="4800">
                <a:solidFill>
                  <a:srgbClr val="0042AA"/>
                </a:solidFill>
              </a:rPr>
              <a:t>loud</a:t>
            </a:r>
            <a:r>
              <a:rPr cap="all" spc="24" sz="4800">
                <a:solidFill>
                  <a:srgbClr val="F0F0F0"/>
                </a:solidFill>
              </a:rPr>
              <a:t>  and </a:t>
            </a:r>
            <a:r>
              <a:rPr cap="all" spc="24" sz="4800">
                <a:solidFill>
                  <a:srgbClr val="F8FADB"/>
                </a:solidFill>
              </a:rPr>
              <a:t>soft-playing</a:t>
            </a:r>
          </a:p>
        </p:txBody>
      </p:sp>
      <p:sp>
        <p:nvSpPr>
          <p:cNvPr id="196" name="Shape 196"/>
          <p:cNvSpPr/>
          <p:nvPr>
            <p:ph type="body" idx="1"/>
          </p:nvPr>
        </p:nvSpPr>
        <p:spPr>
          <a:xfrm>
            <a:off x="2349500" y="2882900"/>
            <a:ext cx="11074400" cy="4864100"/>
          </a:xfrm>
          <a:prstGeom prst="rect">
            <a:avLst/>
          </a:prstGeom>
        </p:spPr>
        <p:txBody>
          <a:bodyPr/>
          <a:lstStyle/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0042AA"/>
                </a:solidFill>
              </a:rPr>
              <a:t>Identified with Yogyakarta (Yogya)</a:t>
            </a:r>
            <a:endParaRPr sz="3800">
              <a:solidFill>
                <a:srgbClr val="0042AA"/>
              </a:solidFill>
            </a:endParaRPr>
          </a:p>
          <a:p>
            <a:pPr lvl="1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0D6AC"/>
                </a:solidFill>
              </a:rPr>
              <a:t>Identified with Surakarta (Solo)</a:t>
            </a:r>
          </a:p>
        </p:txBody>
      </p:sp>
    </p:spTree>
  </p:cSld>
  <p:clrMapOvr>
    <a:masterClrMapping/>
  </p:clrMapOvr>
  <p:transition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35800" y="3035300"/>
            <a:ext cx="5080000" cy="5905500"/>
          </a:xfrm>
          <a:prstGeom prst="rect">
            <a:avLst/>
          </a:prstGeom>
        </p:spPr>
      </p:pic>
      <p:sp>
        <p:nvSpPr>
          <p:cNvPr id="199" name="Shape 19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24" sz="48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24" sz="4800">
                <a:solidFill>
                  <a:srgbClr val="F0F0F0"/>
                </a:solidFill>
              </a:rPr>
              <a:t>gamelan construction</a:t>
            </a:r>
          </a:p>
        </p:txBody>
      </p:sp>
      <p:sp>
        <p:nvSpPr>
          <p:cNvPr id="200" name="Shape 20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Bronze preferred</a:t>
            </a:r>
            <a:endParaRPr sz="3800">
              <a:solidFill>
                <a:srgbClr val="BE3F2B"/>
              </a:solidFill>
            </a:endParaRPr>
          </a:p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brass and iron as well, but they are less sonorous</a:t>
            </a:r>
            <a:endParaRPr sz="3800">
              <a:solidFill>
                <a:srgbClr val="BE3F2B"/>
              </a:solidFill>
            </a:endParaRPr>
          </a:p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labor-intensive</a:t>
            </a:r>
          </a:p>
        </p:txBody>
      </p:sp>
    </p:spTree>
  </p:cSld>
  <p:clrMapOvr>
    <a:masterClrMapping/>
  </p:clrMapOvr>
  <p:transition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24" sz="48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24" sz="4800">
                <a:solidFill>
                  <a:srgbClr val="F0F0F0"/>
                </a:solidFill>
              </a:rPr>
              <a:t>gamelan identity</a:t>
            </a:r>
          </a:p>
        </p:txBody>
      </p:sp>
      <p:sp>
        <p:nvSpPr>
          <p:cNvPr id="203" name="Shape 203"/>
          <p:cNvSpPr/>
          <p:nvPr>
            <p:ph type="body" idx="1"/>
          </p:nvPr>
        </p:nvSpPr>
        <p:spPr>
          <a:xfrm>
            <a:off x="965200" y="4762500"/>
            <a:ext cx="11074400" cy="5715000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although pélog (7 notes) and slendro (5 notes) are standard scales, the tuning of each individual gamelan is unique</a:t>
            </a:r>
            <a:endParaRPr sz="3800">
              <a:solidFill>
                <a:srgbClr val="BE3F2B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bronze gamelans must be tuned regularly</a:t>
            </a:r>
          </a:p>
        </p:txBody>
      </p:sp>
      <p:pic>
        <p:nvPicPr>
          <p:cNvPr id="204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0844" y="2542794"/>
            <a:ext cx="5384801" cy="3606801"/>
          </a:xfrm>
          <a:prstGeom prst="rect">
            <a:avLst/>
          </a:prstGeom>
        </p:spPr>
      </p:pic>
    </p:spTree>
  </p:cSld>
  <p:clrMapOvr>
    <a:masterClrMapping/>
  </p:clrMapOvr>
  <p:transition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5800" y="3333750"/>
            <a:ext cx="6225823" cy="5232400"/>
          </a:xfrm>
          <a:prstGeom prst="rect">
            <a:avLst/>
          </a:prstGeom>
        </p:spPr>
      </p:pic>
      <p:sp>
        <p:nvSpPr>
          <p:cNvPr id="207" name="Shape 20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24" sz="48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24" sz="4800">
                <a:solidFill>
                  <a:srgbClr val="F0F0F0"/>
                </a:solidFill>
              </a:rPr>
              <a:t>performance contexts</a:t>
            </a:r>
          </a:p>
        </p:txBody>
      </p:sp>
      <p:sp>
        <p:nvSpPr>
          <p:cNvPr id="208" name="Shape 208"/>
          <p:cNvSpPr/>
          <p:nvPr>
            <p:ph type="body" idx="1"/>
          </p:nvPr>
        </p:nvSpPr>
        <p:spPr>
          <a:xfrm>
            <a:off x="7251700" y="1841500"/>
            <a:ext cx="5029200" cy="8229600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80000"/>
              </a:lnSpc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Javanese music related to other aspects of life</a:t>
            </a:r>
            <a:endParaRPr sz="3800">
              <a:solidFill>
                <a:srgbClr val="BE3F2B"/>
              </a:solidFill>
            </a:endParaRPr>
          </a:p>
          <a:p>
            <a:pPr lvl="1">
              <a:lnSpc>
                <a:spcPct val="80000"/>
              </a:lnSpc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as entertainment </a:t>
            </a:r>
            <a:endParaRPr sz="3800">
              <a:solidFill>
                <a:srgbClr val="BE3F2B"/>
              </a:solidFill>
            </a:endParaRPr>
          </a:p>
          <a:p>
            <a:pPr lvl="1">
              <a:lnSpc>
                <a:spcPct val="80000"/>
              </a:lnSpc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for ritual purposes at weddings, births, and so on</a:t>
            </a:r>
            <a:endParaRPr sz="3800">
              <a:solidFill>
                <a:srgbClr val="BE3F2B"/>
              </a:solidFill>
            </a:endParaRPr>
          </a:p>
          <a:p>
            <a:pPr lvl="1">
              <a:lnSpc>
                <a:spcPct val="80000"/>
              </a:lnSpc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to accompany dance, shadow puppet theater (wayang kulit), etc.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Java-Map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49403" y="3835400"/>
            <a:ext cx="8755064" cy="609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Shape 67"/>
          <p:cNvSpPr/>
          <p:nvPr>
            <p:ph type="body" idx="4294967295"/>
          </p:nvPr>
        </p:nvSpPr>
        <p:spPr>
          <a:xfrm>
            <a:off x="533400" y="-965200"/>
            <a:ext cx="10985500" cy="5715000"/>
          </a:xfrm>
          <a:prstGeom prst="rect">
            <a:avLst/>
          </a:prstGeom>
        </p:spPr>
        <p:txBody>
          <a:bodyPr/>
          <a:lstStyle/>
          <a:p>
            <a:pPr lvl="0" mar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800"/>
              <a:t>Unification occurred with the </a:t>
            </a:r>
            <a:endParaRPr sz="3800"/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3800"/>
              <a:t>adoption of a national language, </a:t>
            </a:r>
            <a:endParaRPr sz="3800"/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3800"/>
              <a:t>revolution against the Dutch (1945-1949) and</a:t>
            </a:r>
            <a:endParaRPr sz="3800"/>
          </a:p>
          <a:p>
            <a:pPr lvl="1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3800"/>
              <a:t>Indonesia’s independence.</a:t>
            </a:r>
          </a:p>
        </p:txBody>
      </p:sp>
    </p:spTree>
  </p:cSld>
  <p:clrMapOvr>
    <a:masterClrMapping/>
  </p:clrMapOvr>
  <p:transition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roup 212"/>
          <p:cNvGrpSpPr/>
          <p:nvPr/>
        </p:nvGrpSpPr>
        <p:grpSpPr>
          <a:xfrm>
            <a:off x="2364868" y="125158"/>
            <a:ext cx="8116610" cy="9779001"/>
            <a:chOff x="-101600" y="-101600"/>
            <a:chExt cx="8116608" cy="9779000"/>
          </a:xfrm>
        </p:grpSpPr>
        <p:pic>
          <p:nvPicPr>
            <p:cNvPr id="211" name="Pages from Intro.gamelan.tif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900709" cy="94361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0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01600" y="-101600"/>
              <a:ext cx="8116609" cy="97790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24" sz="48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24" sz="4800">
                <a:solidFill>
                  <a:srgbClr val="F0F0F0"/>
                </a:solidFill>
              </a:rPr>
              <a:t>Listening exercise</a:t>
            </a:r>
          </a:p>
        </p:txBody>
      </p:sp>
      <p:sp>
        <p:nvSpPr>
          <p:cNvPr id="215" name="Shape 21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You will hear a short piece called Lancaran Kebogiro (crazy water buffalo) laras slendro pathet sanga</a:t>
            </a:r>
            <a:endParaRPr sz="3800">
              <a:solidFill>
                <a:srgbClr val="BE3F2B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There is a short introduction (buka), followed by five16-beat sections that repeat twice</a:t>
            </a:r>
            <a:endParaRPr sz="3800">
              <a:solidFill>
                <a:srgbClr val="BE3F2B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listen for the following 7 features</a:t>
            </a:r>
          </a:p>
        </p:txBody>
      </p:sp>
    </p:spTree>
  </p:cSld>
  <p:clrMapOvr>
    <a:masterClrMapping/>
  </p:clrMapOvr>
  <p:transition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24" sz="48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24" sz="4800">
                <a:solidFill>
                  <a:srgbClr val="F0F0F0"/>
                </a:solidFill>
              </a:rPr>
              <a:t>Kebogiro, cycles 1-3</a:t>
            </a:r>
          </a:p>
        </p:txBody>
      </p:sp>
      <p:sp>
        <p:nvSpPr>
          <p:cNvPr id="218" name="Shape 218"/>
          <p:cNvSpPr/>
          <p:nvPr>
            <p:ph type="body" idx="1"/>
          </p:nvPr>
        </p:nvSpPr>
        <p:spPr>
          <a:xfrm>
            <a:off x="965200" y="2641600"/>
            <a:ext cx="11074400" cy="6616700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70000"/>
              </a:lnSpc>
              <a:buSzPct val="100000"/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53D00"/>
                </a:solidFill>
              </a:rPr>
              <a:t>Which instruments start (high, low, medium)?</a:t>
            </a:r>
            <a:endParaRPr sz="3800">
              <a:solidFill>
                <a:srgbClr val="553D00"/>
              </a:solidFill>
            </a:endParaRPr>
          </a:p>
          <a:p>
            <a:pPr lvl="0">
              <a:lnSpc>
                <a:spcPct val="70000"/>
              </a:lnSpc>
              <a:buSzPct val="100000"/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53D00"/>
                </a:solidFill>
              </a:rPr>
              <a:t>On which cycle do the next instruments enter?</a:t>
            </a:r>
            <a:endParaRPr sz="3800">
              <a:solidFill>
                <a:srgbClr val="553D00"/>
              </a:solidFill>
            </a:endParaRPr>
          </a:p>
          <a:p>
            <a:pPr lvl="0">
              <a:lnSpc>
                <a:spcPct val="70000"/>
              </a:lnSpc>
              <a:buSzPct val="100000"/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53D00"/>
                </a:solidFill>
              </a:rPr>
              <a:t>Which instrument is missing in cycle 1?</a:t>
            </a:r>
            <a:endParaRPr sz="3800">
              <a:solidFill>
                <a:srgbClr val="553D00"/>
              </a:solidFill>
            </a:endParaRPr>
          </a:p>
          <a:p>
            <a:pPr lvl="0">
              <a:lnSpc>
                <a:spcPct val="70000"/>
              </a:lnSpc>
              <a:buSzPct val="100000"/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53D00"/>
                </a:solidFill>
              </a:rPr>
              <a:t>In which section do the drums enter in cycle 2?</a:t>
            </a:r>
            <a:endParaRPr sz="3800">
              <a:solidFill>
                <a:srgbClr val="553D00"/>
              </a:solidFill>
            </a:endParaRPr>
          </a:p>
          <a:p>
            <a:pPr lvl="0">
              <a:lnSpc>
                <a:spcPct val="70000"/>
              </a:lnSpc>
              <a:buSzPct val="100000"/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53D00"/>
                </a:solidFill>
              </a:rPr>
              <a:t>In which section do the highest saron (peking) enter in cycle 2?</a:t>
            </a:r>
            <a:endParaRPr sz="3800">
              <a:solidFill>
                <a:srgbClr val="553D00"/>
              </a:solidFill>
            </a:endParaRPr>
          </a:p>
          <a:p>
            <a:pPr lvl="0">
              <a:lnSpc>
                <a:spcPct val="70000"/>
              </a:lnSpc>
              <a:buSzPct val="100000"/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53D00"/>
                </a:solidFill>
              </a:rPr>
              <a:t>In which section in cycle 3 does it slow down?</a:t>
            </a:r>
            <a:endParaRPr sz="3800">
              <a:solidFill>
                <a:srgbClr val="553D00"/>
              </a:solidFill>
            </a:endParaRPr>
          </a:p>
          <a:p>
            <a:pPr lvl="0">
              <a:buSzPct val="100000"/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53D00"/>
                </a:solidFill>
              </a:rPr>
              <a:t>What happens at the very end of the piece?</a:t>
            </a:r>
          </a:p>
        </p:txBody>
      </p:sp>
    </p:spTree>
  </p:cSld>
  <p:clrMapOvr>
    <a:masterClrMapping/>
  </p:clrMapOvr>
  <p:transition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24" sz="48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24" sz="4800">
                <a:solidFill>
                  <a:srgbClr val="F0F0F0"/>
                </a:solidFill>
              </a:rPr>
              <a:t>Listening exercise</a:t>
            </a:r>
          </a:p>
        </p:txBody>
      </p:sp>
      <p:pic>
        <p:nvPicPr>
          <p:cNvPr id="221" name="kebogir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300" y="2539027"/>
            <a:ext cx="11226800" cy="3023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4388756" y="1266500"/>
            <a:ext cx="622301" cy="476900"/>
          </a:xfrm>
          <a:prstGeom prst="rect">
            <a:avLst/>
          </a:prstGeom>
        </p:spPr>
      </p:pic>
      <p:pic>
        <p:nvPicPr>
          <p:cNvPr id="224" name="build_up_of_instruments.mov"/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511300" y="7861300"/>
            <a:ext cx="673100" cy="673100"/>
          </a:xfrm>
          <a:prstGeom prst="rect">
            <a:avLst/>
          </a:prstGeom>
        </p:spPr>
      </p:pic>
      <p:pic>
        <p:nvPicPr>
          <p:cNvPr id="225" name="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6319156" y="1266500"/>
            <a:ext cx="622301" cy="476900"/>
          </a:xfrm>
          <a:prstGeom prst="rect">
            <a:avLst/>
          </a:prstGeom>
        </p:spPr>
      </p:pic>
      <p:pic>
        <p:nvPicPr>
          <p:cNvPr id="227" name="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8122556" y="1266500"/>
            <a:ext cx="622301" cy="476900"/>
          </a:xfrm>
          <a:prstGeom prst="rect">
            <a:avLst/>
          </a:prstGeom>
        </p:spPr>
      </p:pic>
      <p:pic>
        <p:nvPicPr>
          <p:cNvPr id="229" name="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 rot="16200000">
            <a:off x="10167256" y="1139500"/>
            <a:ext cx="622301" cy="476900"/>
          </a:xfrm>
          <a:prstGeom prst="rect">
            <a:avLst/>
          </a:prstGeom>
        </p:spPr>
      </p:pic>
      <p:pic>
        <p:nvPicPr>
          <p:cNvPr id="231" name="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 rot="16200000">
            <a:off x="2458356" y="1266500"/>
            <a:ext cx="622301" cy="476900"/>
          </a:xfrm>
          <a:prstGeom prst="rect">
            <a:avLst/>
          </a:prstGeom>
        </p:spPr>
      </p:pic>
      <p:pic>
        <p:nvPicPr>
          <p:cNvPr id="233" name="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 rot="16200000">
            <a:off x="4376056" y="1266500"/>
            <a:ext cx="622301" cy="476900"/>
          </a:xfrm>
          <a:prstGeom prst="rect">
            <a:avLst/>
          </a:prstGeom>
        </p:spPr>
      </p:pic>
      <p:pic>
        <p:nvPicPr>
          <p:cNvPr id="235" name="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 rot="16200000">
            <a:off x="6331856" y="1266500"/>
            <a:ext cx="622301" cy="476900"/>
          </a:xfrm>
          <a:prstGeom prst="rect">
            <a:avLst/>
          </a:prstGeom>
        </p:spPr>
      </p:pic>
      <p:pic>
        <p:nvPicPr>
          <p:cNvPr id="237" name="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 rot="16200000">
            <a:off x="8109856" y="1266500"/>
            <a:ext cx="622301" cy="476900"/>
          </a:xfrm>
          <a:prstGeom prst="rect">
            <a:avLst/>
          </a:prstGeom>
        </p:spPr>
      </p:pic>
      <p:pic>
        <p:nvPicPr>
          <p:cNvPr id="239" name=""/>
          <p:cNvPicPr/>
          <p:nvPr/>
        </p:nvPicPr>
        <p:blipFill>
          <a:blip r:embed="rId14">
            <a:extLst/>
          </a:blip>
          <a:stretch>
            <a:fillRect/>
          </a:stretch>
        </p:blipFill>
        <p:spPr>
          <a:xfrm rot="16200000">
            <a:off x="10205356" y="1139500"/>
            <a:ext cx="622301" cy="476900"/>
          </a:xfrm>
          <a:prstGeom prst="rect">
            <a:avLst/>
          </a:prstGeom>
        </p:spPr>
      </p:pic>
      <p:pic>
        <p:nvPicPr>
          <p:cNvPr id="241" name=""/>
          <p:cNvPicPr/>
          <p:nvPr/>
        </p:nvPicPr>
        <p:blipFill>
          <a:blip r:embed="rId15">
            <a:extLst/>
          </a:blip>
          <a:stretch>
            <a:fillRect/>
          </a:stretch>
        </p:blipFill>
        <p:spPr>
          <a:xfrm rot="16200000">
            <a:off x="2471056" y="1266500"/>
            <a:ext cx="622301" cy="476900"/>
          </a:xfrm>
          <a:prstGeom prst="rect">
            <a:avLst/>
          </a:prstGeom>
        </p:spPr>
      </p:pic>
      <p:pic>
        <p:nvPicPr>
          <p:cNvPr id="243" name=""/>
          <p:cNvPicPr/>
          <p:nvPr/>
        </p:nvPicPr>
        <p:blipFill>
          <a:blip r:embed="rId16">
            <a:extLst/>
          </a:blip>
          <a:stretch>
            <a:fillRect/>
          </a:stretch>
        </p:blipFill>
        <p:spPr>
          <a:xfrm rot="16200000">
            <a:off x="4388756" y="1266500"/>
            <a:ext cx="622301" cy="476900"/>
          </a:xfrm>
          <a:prstGeom prst="rect">
            <a:avLst/>
          </a:prstGeom>
        </p:spPr>
      </p:pic>
      <p:pic>
        <p:nvPicPr>
          <p:cNvPr id="245" name=""/>
          <p:cNvPicPr/>
          <p:nvPr/>
        </p:nvPicPr>
        <p:blipFill>
          <a:blip r:embed="rId17">
            <a:extLst/>
          </a:blip>
          <a:stretch>
            <a:fillRect/>
          </a:stretch>
        </p:blipFill>
        <p:spPr>
          <a:xfrm rot="16200000">
            <a:off x="6331856" y="1266500"/>
            <a:ext cx="622301" cy="476900"/>
          </a:xfrm>
          <a:prstGeom prst="rect">
            <a:avLst/>
          </a:prstGeom>
        </p:spPr>
      </p:pic>
      <p:pic>
        <p:nvPicPr>
          <p:cNvPr id="247" name=""/>
          <p:cNvPicPr/>
          <p:nvPr/>
        </p:nvPicPr>
        <p:blipFill>
          <a:blip r:embed="rId18">
            <a:extLst/>
          </a:blip>
          <a:stretch>
            <a:fillRect/>
          </a:stretch>
        </p:blipFill>
        <p:spPr>
          <a:xfrm rot="16200000">
            <a:off x="8135256" y="1266500"/>
            <a:ext cx="622301" cy="476900"/>
          </a:xfrm>
          <a:prstGeom prst="rect">
            <a:avLst/>
          </a:prstGeom>
        </p:spPr>
      </p:pic>
      <p:pic>
        <p:nvPicPr>
          <p:cNvPr id="249" name=""/>
          <p:cNvPicPr/>
          <p:nvPr/>
        </p:nvPicPr>
        <p:blipFill>
          <a:blip r:embed="rId19">
            <a:extLst/>
          </a:blip>
          <a:stretch>
            <a:fillRect/>
          </a:stretch>
        </p:blipFill>
        <p:spPr>
          <a:xfrm rot="16200000">
            <a:off x="10167256" y="1126800"/>
            <a:ext cx="622301" cy="476900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208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9208"/>
                            </p:stCondLst>
                            <p:childTnLst>
                              <p:par>
                                <p:cTn id="8" nodeType="afterEffect" presetClass="entr" presetSubtype="0" presetID="1" grpId="2" fill="hold">
                                  <p:stCondLst>
                                    <p:cond delay="14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3208"/>
                            </p:stCondLst>
                            <p:childTnLst>
                              <p:par>
                                <p:cTn id="11" nodeType="afterEffect" presetClass="entr" presetSubtype="0" presetID="1" grpId="3" fill="hold">
                                  <p:stCondLst>
                                    <p:cond delay="7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0708"/>
                            </p:stCondLst>
                            <p:childTnLst>
                              <p:par>
                                <p:cTn id="14" nodeType="afterEffect" presetClass="exi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708"/>
                            </p:stCondLst>
                            <p:childTnLst>
                              <p:par>
                                <p:cTn id="17" nodeType="afterEffect" presetClass="entr" presetSubtype="0" presetID="1" grpId="5" fill="hold">
                                  <p:stCondLst>
                                    <p:cond delay="6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7208"/>
                            </p:stCondLst>
                            <p:childTnLst>
                              <p:par>
                                <p:cTn id="20" nodeType="afterEffect" presetClass="exi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7208"/>
                            </p:stCondLst>
                            <p:childTnLst>
                              <p:par>
                                <p:cTn id="23" nodeType="afterEffect" presetClass="entr" presetSubtype="0" presetID="1" grpId="7" fill="hold">
                                  <p:stCondLst>
                                    <p:cond delay="6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3708"/>
                            </p:stCondLst>
                            <p:childTnLst>
                              <p:par>
                                <p:cTn id="26" nodeType="afterEffect" presetClass="exi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3708"/>
                            </p:stCondLst>
                            <p:childTnLst>
                              <p:par>
                                <p:cTn id="29" nodeType="afterEffect" presetClass="entr" presetSubtype="0" presetID="1" grpId="9" fill="hold">
                                  <p:stCondLst>
                                    <p:cond delay="7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0708"/>
                            </p:stCondLst>
                            <p:childTnLst>
                              <p:par>
                                <p:cTn id="32" nodeType="afterEffect" presetClass="exi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0708"/>
                            </p:stCondLst>
                            <p:childTnLst>
                              <p:par>
                                <p:cTn id="35" nodeType="afterEffect" presetClass="entr" presetSubtype="0" presetID="1" grpId="11" fill="hold">
                                  <p:stCondLst>
                                    <p:cond delay="7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7708"/>
                            </p:stCondLst>
                            <p:childTnLst>
                              <p:par>
                                <p:cTn id="38" nodeType="afterEffect" presetClass="exi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7708"/>
                            </p:stCondLst>
                            <p:childTnLst>
                              <p:par>
                                <p:cTn id="41" nodeType="afterEffect" presetClass="entr" presetSubtype="0" presetID="1" grpId="13" fill="hold">
                                  <p:stCondLst>
                                    <p:cond delay="7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5208"/>
                            </p:stCondLst>
                            <p:childTnLst>
                              <p:par>
                                <p:cTn id="44" nodeType="afterEffect" presetClass="exi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5208"/>
                            </p:stCondLst>
                            <p:childTnLst>
                              <p:par>
                                <p:cTn id="47" nodeType="afterEffect" presetClass="entr" presetSubtype="0" presetID="1" grpId="15" fill="hold">
                                  <p:stCondLst>
                                    <p:cond delay="7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12208"/>
                            </p:stCondLst>
                            <p:childTnLst>
                              <p:par>
                                <p:cTn id="50" nodeType="afterEffect" presetClass="exi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2208"/>
                            </p:stCondLst>
                            <p:childTnLst>
                              <p:par>
                                <p:cTn id="53" nodeType="afterEffect" presetClass="entr" presetSubtype="0" presetID="1" grpId="17" fill="hold">
                                  <p:stCondLst>
                                    <p:cond delay="7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19708"/>
                            </p:stCondLst>
                            <p:childTnLst>
                              <p:par>
                                <p:cTn id="56" nodeType="afterEffect" presetClass="exit" presetSubtype="0" presetID="1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19708"/>
                            </p:stCondLst>
                            <p:childTnLst>
                              <p:par>
                                <p:cTn id="59" nodeType="afterEffect" presetClass="entr" presetSubtype="0" presetID="1" grpId="19" fill="hold">
                                  <p:stCondLst>
                                    <p:cond delay="7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6708"/>
                            </p:stCondLst>
                            <p:childTnLst>
                              <p:par>
                                <p:cTn id="62" nodeType="afterEffect" presetClass="exit" presetSubtype="0" presetID="1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6708"/>
                            </p:stCondLst>
                            <p:childTnLst>
                              <p:par>
                                <p:cTn id="65" nodeType="afterEffect" presetClass="entr" presetSubtype="0" presetID="1" grpId="21" fill="hold">
                                  <p:stCondLst>
                                    <p:cond delay="7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33708"/>
                            </p:stCondLst>
                            <p:childTnLst>
                              <p:par>
                                <p:cTn id="68" nodeType="afterEffect" presetClass="exit" presetSubtype="0" presetID="1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33708"/>
                            </p:stCondLst>
                            <p:childTnLst>
                              <p:par>
                                <p:cTn id="71" nodeType="afterEffect" presetClass="entr" presetSubtype="0" presetID="1" grpId="23" fill="hold">
                                  <p:stCondLst>
                                    <p:cond delay="7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41208"/>
                            </p:stCondLst>
                            <p:childTnLst>
                              <p:par>
                                <p:cTn id="74" nodeType="afterEffect" presetClass="exit" presetSubtype="0" presetID="1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1208"/>
                            </p:stCondLst>
                            <p:childTnLst>
                              <p:par>
                                <p:cTn id="77" nodeType="afterEffect" presetClass="entr" presetSubtype="0" presetID="1" grpId="25" fill="hold">
                                  <p:stCondLst>
                                    <p:cond delay="7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48208"/>
                            </p:stCondLst>
                            <p:childTnLst>
                              <p:par>
                                <p:cTn id="80" nodeType="afterEffect" presetClass="exit" presetSubtype="0" presetID="1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48208"/>
                            </p:stCondLst>
                            <p:childTnLst>
                              <p:par>
                                <p:cTn id="83" nodeType="afterEffect" presetClass="entr" presetSubtype="0" presetID="1" grpId="27" fill="hold">
                                  <p:stCondLst>
                                    <p:cond delay="7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5708"/>
                            </p:stCondLst>
                            <p:childTnLst>
                              <p:par>
                                <p:cTn id="86" nodeType="afterEffect" presetClass="exit" presetSubtype="0" presetID="1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88" fill="hold" display="0">
                  <p:stCondLst>
                    <p:cond delay="indefinite"/>
                  </p:stCondLst>
                </p:cTn>
                <p:tgtEl>
                  <p:spTgt spid="224"/>
                </p:tgtEl>
              </p:cMediaNode>
            </p:audio>
          </p:childTnLst>
        </p:cTn>
      </p:par>
    </p:tnLst>
    <p:bldLst>
      <p:bldP build="whole" bldLvl="1" animBg="1" rev="0" advAuto="0" spid="243" grpId="21"/>
      <p:bldP build="whole" bldLvl="1" animBg="1" rev="0" advAuto="0" spid="227" grpId="8"/>
      <p:bldP build="whole" bldLvl="1" animBg="1" rev="0" advAuto="0" spid="243" grpId="24"/>
      <p:bldP build="whole" bldLvl="1" animBg="1" rev="0" advAuto="0" spid="245" grpId="23"/>
      <p:bldP build="whole" bldLvl="1" animBg="1" rev="0" advAuto="0" spid="222" grpId="2"/>
      <p:bldP build="whole" bldLvl="1" animBg="1" rev="0" advAuto="0" spid="229" grpId="7"/>
      <p:bldP build="whole" bldLvl="1" animBg="1" rev="0" advAuto="0" spid="222" grpId="4"/>
      <p:bldP build="whole" bldLvl="1" animBg="1" rev="0" advAuto="0" spid="229" grpId="10"/>
      <p:bldP build="whole" bldLvl="1" animBg="1" rev="0" advAuto="0" spid="233" grpId="11"/>
      <p:bldP build="whole" bldLvl="1" animBg="1" rev="0" advAuto="0" spid="241" grpId="19"/>
      <p:bldP build="whole" bldLvl="1" animBg="1" rev="0" advAuto="0" spid="245" grpId="26"/>
      <p:bldP build="whole" bldLvl="1" animBg="1" rev="0" advAuto="0" spid="233" grpId="14"/>
      <p:bldP build="whole" bldLvl="1" animBg="1" rev="0" advAuto="0" spid="241" grpId="22"/>
      <p:bldP build="whole" bldLvl="1" animBg="1" rev="0" advAuto="0" spid="231" grpId="9"/>
      <p:bldP build="whole" bldLvl="1" animBg="1" rev="0" advAuto="0" spid="247" grpId="25"/>
      <p:bldP build="whole" bldLvl="1" animBg="1" rev="0" advAuto="0" spid="225" grpId="3"/>
      <p:bldP build="whole" bldLvl="1" animBg="1" rev="0" advAuto="0" spid="231" grpId="12"/>
      <p:bldP build="whole" bldLvl="1" animBg="1" rev="0" advAuto="0" spid="239" grpId="17"/>
      <p:bldP build="whole" bldLvl="1" animBg="1" rev="0" advAuto="0" spid="225" grpId="6"/>
      <p:bldP build="whole" bldLvl="1" animBg="1" rev="0" advAuto="0" spid="239" grpId="20"/>
      <p:bldP build="whole" bldLvl="1" animBg="1" rev="0" advAuto="0" spid="237" grpId="15"/>
      <p:bldP build="whole" bldLvl="1" animBg="1" rev="0" advAuto="0" spid="249" grpId="27"/>
      <p:bldP build="whole" bldLvl="1" animBg="1" rev="0" advAuto="0" spid="237" grpId="18"/>
      <p:bldP build="whole" bldLvl="1" animBg="1" rev="0" advAuto="0" spid="247" grpId="28"/>
      <p:bldP build="whole" bldLvl="1" animBg="1" rev="0" advAuto="0" spid="235" grpId="13"/>
      <p:bldP build="whole" bldLvl="1" animBg="1" rev="0" advAuto="0" spid="235" grpId="16"/>
      <p:bldP build="whole" bldLvl="1" animBg="1" rev="0" advAuto="0" spid="227" grpId="5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24" sz="48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24" sz="4800">
                <a:solidFill>
                  <a:srgbClr val="F0F0F0"/>
                </a:solidFill>
              </a:rPr>
              <a:t>Kebogiro, cycles 1-3</a:t>
            </a:r>
          </a:p>
        </p:txBody>
      </p:sp>
      <p:sp>
        <p:nvSpPr>
          <p:cNvPr id="253" name="Shape 253"/>
          <p:cNvSpPr/>
          <p:nvPr>
            <p:ph type="body" idx="1"/>
          </p:nvPr>
        </p:nvSpPr>
        <p:spPr>
          <a:xfrm>
            <a:off x="965200" y="2641600"/>
            <a:ext cx="11074400" cy="6616700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70000"/>
              </a:lnSpc>
              <a:buSzPct val="100000"/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53D00"/>
                </a:solidFill>
              </a:rPr>
              <a:t>Which instruments start?</a:t>
            </a:r>
            <a:endParaRPr sz="3800">
              <a:solidFill>
                <a:srgbClr val="553D00"/>
              </a:solidFill>
            </a:endParaRPr>
          </a:p>
          <a:p>
            <a:pPr lvl="1">
              <a:lnSpc>
                <a:spcPct val="70000"/>
              </a:lnSpc>
              <a:buSzPct val="100000"/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53D00"/>
                </a:solidFill>
              </a:rPr>
              <a:t>low (slenthem &amp; gongs)</a:t>
            </a:r>
            <a:endParaRPr sz="3800">
              <a:solidFill>
                <a:srgbClr val="553D00"/>
              </a:solidFill>
            </a:endParaRPr>
          </a:p>
          <a:p>
            <a:pPr lvl="0">
              <a:lnSpc>
                <a:spcPct val="70000"/>
              </a:lnSpc>
              <a:buSzPct val="100000"/>
              <a:buAutoNum type="arabicPeriod" startAt="2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53D00"/>
                </a:solidFill>
              </a:rPr>
              <a:t>On which cycle do the next instruments enter?</a:t>
            </a:r>
            <a:endParaRPr sz="3800">
              <a:solidFill>
                <a:srgbClr val="553D00"/>
              </a:solidFill>
            </a:endParaRPr>
          </a:p>
          <a:p>
            <a:pPr lvl="1">
              <a:lnSpc>
                <a:spcPct val="70000"/>
              </a:lnSpc>
              <a:buSzPct val="100000"/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53D00"/>
                </a:solidFill>
              </a:rPr>
              <a:t>B1</a:t>
            </a:r>
            <a:endParaRPr sz="3800">
              <a:solidFill>
                <a:srgbClr val="553D00"/>
              </a:solidFill>
            </a:endParaRPr>
          </a:p>
          <a:p>
            <a:pPr lvl="0">
              <a:lnSpc>
                <a:spcPct val="70000"/>
              </a:lnSpc>
              <a:buSzPct val="100000"/>
              <a:buAutoNum type="arabicPeriod" startAt="3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53D00"/>
                </a:solidFill>
              </a:rPr>
              <a:t>Which instrument is missing in cycle 1?</a:t>
            </a:r>
            <a:endParaRPr sz="3800">
              <a:solidFill>
                <a:srgbClr val="553D00"/>
              </a:solidFill>
            </a:endParaRPr>
          </a:p>
          <a:p>
            <a:pPr lvl="1">
              <a:lnSpc>
                <a:spcPct val="70000"/>
              </a:lnSpc>
              <a:buSzPct val="100000"/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53D00"/>
                </a:solidFill>
              </a:rPr>
              <a:t>bonang (medium kettle gongs)</a:t>
            </a:r>
            <a:endParaRPr sz="3800">
              <a:solidFill>
                <a:srgbClr val="553D00"/>
              </a:solidFill>
            </a:endParaRPr>
          </a:p>
          <a:p>
            <a:pPr lvl="0">
              <a:lnSpc>
                <a:spcPct val="70000"/>
              </a:lnSpc>
              <a:buSzPct val="100000"/>
              <a:buAutoNum type="arabicPeriod" startAt="4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53D00"/>
                </a:solidFill>
              </a:rPr>
              <a:t>In which section do the drums enter in cycle 2?</a:t>
            </a:r>
            <a:endParaRPr sz="3800">
              <a:solidFill>
                <a:srgbClr val="553D00"/>
              </a:solidFill>
            </a:endParaRPr>
          </a:p>
          <a:p>
            <a:pPr lvl="1">
              <a:lnSpc>
                <a:spcPct val="70000"/>
              </a:lnSpc>
              <a:buSzPct val="100000"/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53D00"/>
                </a:solidFill>
              </a:rPr>
              <a:t>C</a:t>
            </a:r>
          </a:p>
        </p:txBody>
      </p:sp>
    </p:spTree>
  </p:cSld>
  <p:clrMapOvr>
    <a:masterClrMapping/>
  </p:clrMapOvr>
  <p:transition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>
            <p:ph type="title"/>
          </p:nvPr>
        </p:nvSpPr>
        <p:spPr>
          <a:xfrm>
            <a:off x="736600" y="457200"/>
            <a:ext cx="11074400" cy="2082800"/>
          </a:xfrm>
          <a:prstGeom prst="rect">
            <a:avLst/>
          </a:prstGeom>
        </p:spPr>
        <p:txBody>
          <a:bodyPr/>
          <a:lstStyle>
            <a:lvl1pPr>
              <a:defRPr spc="24" sz="48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24" sz="4800">
                <a:solidFill>
                  <a:srgbClr val="F0F0F0"/>
                </a:solidFill>
              </a:rPr>
              <a:t>Kebogiro, cycles 1-3</a:t>
            </a:r>
          </a:p>
        </p:txBody>
      </p:sp>
      <p:sp>
        <p:nvSpPr>
          <p:cNvPr id="256" name="Shape 256"/>
          <p:cNvSpPr/>
          <p:nvPr>
            <p:ph type="body" idx="1"/>
          </p:nvPr>
        </p:nvSpPr>
        <p:spPr>
          <a:xfrm>
            <a:off x="965200" y="2641600"/>
            <a:ext cx="11074400" cy="6616700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70000"/>
              </a:lnSpc>
              <a:buSzPct val="100000"/>
              <a:buAutoNum type="arabicPeriod" startAt="5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53D00"/>
                </a:solidFill>
              </a:rPr>
              <a:t>In which section do the highest saron (peking) enter in cycle 2?</a:t>
            </a:r>
            <a:endParaRPr sz="3800">
              <a:solidFill>
                <a:srgbClr val="553D00"/>
              </a:solidFill>
            </a:endParaRPr>
          </a:p>
          <a:p>
            <a:pPr lvl="1">
              <a:lnSpc>
                <a:spcPct val="70000"/>
              </a:lnSpc>
              <a:buSzPct val="100000"/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53D00"/>
                </a:solidFill>
              </a:rPr>
              <a:t>B1</a:t>
            </a:r>
            <a:endParaRPr sz="3800">
              <a:solidFill>
                <a:srgbClr val="553D00"/>
              </a:solidFill>
            </a:endParaRPr>
          </a:p>
          <a:p>
            <a:pPr lvl="0">
              <a:lnSpc>
                <a:spcPct val="70000"/>
              </a:lnSpc>
              <a:buSzPct val="100000"/>
              <a:buAutoNum type="arabicPeriod" startAt="6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53D00"/>
                </a:solidFill>
              </a:rPr>
              <a:t>In which section in cycle 3 does it slow down?</a:t>
            </a:r>
            <a:endParaRPr sz="3800">
              <a:solidFill>
                <a:srgbClr val="553D00"/>
              </a:solidFill>
            </a:endParaRPr>
          </a:p>
          <a:p>
            <a:pPr lvl="1">
              <a:lnSpc>
                <a:spcPct val="70000"/>
              </a:lnSpc>
              <a:buSzPct val="100000"/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53D00"/>
                </a:solidFill>
              </a:rPr>
              <a:t>C</a:t>
            </a:r>
            <a:endParaRPr sz="3800">
              <a:solidFill>
                <a:srgbClr val="553D00"/>
              </a:solidFill>
            </a:endParaRPr>
          </a:p>
          <a:p>
            <a:pPr lvl="0">
              <a:buSzPct val="100000"/>
              <a:buAutoNum type="arabicPeriod" startAt="7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53D00"/>
                </a:solidFill>
              </a:rPr>
              <a:t>What happens at the very end of the piece?</a:t>
            </a:r>
            <a:endParaRPr sz="3800">
              <a:solidFill>
                <a:srgbClr val="553D00"/>
              </a:solidFill>
            </a:endParaRPr>
          </a:p>
          <a:p>
            <a:pPr lvl="1">
              <a:buSzPct val="100000"/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53D00"/>
                </a:solidFill>
              </a:rPr>
              <a:t>There is a pause, then everyone plays one note in unison</a:t>
            </a:r>
          </a:p>
        </p:txBody>
      </p:sp>
    </p:spTree>
  </p:cSld>
  <p:clrMapOvr>
    <a:masterClrMapping/>
  </p:clrMapOvr>
  <p:transition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18" sz="3600">
                <a:solidFill>
                  <a:srgbClr val="F0F0F0"/>
                </a:solidFill>
              </a:rPr>
              <a:t>A Javanese Gendhing (composition) </a:t>
            </a:r>
            <a:endParaRPr cap="all" spc="18" sz="3600">
              <a:solidFill>
                <a:srgbClr val="F0F0F0"/>
              </a:solidFill>
            </a:endParaRPr>
          </a:p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18" sz="3600">
                <a:solidFill>
                  <a:srgbClr val="F0F0F0"/>
                </a:solidFill>
              </a:rPr>
              <a:t>in Performance</a:t>
            </a:r>
          </a:p>
        </p:txBody>
      </p:sp>
      <p:sp>
        <p:nvSpPr>
          <p:cNvPr id="259" name="Shape 259"/>
          <p:cNvSpPr/>
          <p:nvPr>
            <p:ph type="body" idx="1"/>
          </p:nvPr>
        </p:nvSpPr>
        <p:spPr>
          <a:xfrm>
            <a:off x="965200" y="2197100"/>
            <a:ext cx="11074400" cy="6769100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0D6AC"/>
                </a:solidFill>
              </a:rPr>
              <a:t>Bubaran “Kembang Pacar” (“Red Flower”) pélog pathet nem </a:t>
            </a:r>
            <a:endParaRPr sz="3800">
              <a:solidFill>
                <a:srgbClr val="F0D6AC"/>
              </a:solidFill>
            </a:endParaRPr>
          </a:p>
          <a:p>
            <a:pPr lvl="1" marL="829510" indent="-38501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0D6AC"/>
                </a:solidFill>
              </a:rPr>
              <a:t>Bubaran = sixteen beats per major phrase, four kenong beats per major phrase. </a:t>
            </a:r>
            <a:endParaRPr sz="3600">
              <a:solidFill>
                <a:srgbClr val="F0D6AC"/>
              </a:solidFill>
            </a:endParaRPr>
          </a:p>
          <a:p>
            <a:pPr lvl="1" marL="829510" indent="-38501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0D6AC"/>
                </a:solidFill>
              </a:rPr>
              <a:t>“Kembang Pacar” (a kind of red flower) is the name of a particular melody.</a:t>
            </a:r>
            <a:endParaRPr sz="3600">
              <a:solidFill>
                <a:srgbClr val="F0D6AC"/>
              </a:solidFill>
            </a:endParaRPr>
          </a:p>
          <a:p>
            <a:pPr lvl="1" marL="829510" indent="-38501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0D6AC"/>
                </a:solidFill>
              </a:rPr>
              <a:t>pélog is the scale system used in the modal category of pathet nem.</a:t>
            </a:r>
          </a:p>
        </p:txBody>
      </p:sp>
    </p:spTree>
  </p:cSld>
  <p:clrMapOvr>
    <a:masterClrMapping/>
  </p:clrMapOvr>
  <p:transition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18" sz="3600">
                <a:solidFill>
                  <a:srgbClr val="F0F0F0"/>
                </a:solidFill>
              </a:rPr>
              <a:t>A Javanese Gendhing (composition) </a:t>
            </a:r>
            <a:endParaRPr cap="all" spc="18" sz="3600">
              <a:solidFill>
                <a:srgbClr val="F0F0F0"/>
              </a:solidFill>
            </a:endParaRPr>
          </a:p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18" sz="3600">
                <a:solidFill>
                  <a:srgbClr val="F0F0F0"/>
                </a:solidFill>
              </a:rPr>
              <a:t>in Performance</a:t>
            </a:r>
          </a:p>
        </p:txBody>
      </p:sp>
      <p:sp>
        <p:nvSpPr>
          <p:cNvPr id="262" name="Shape 262"/>
          <p:cNvSpPr/>
          <p:nvPr>
            <p:ph type="body" idx="1"/>
          </p:nvPr>
        </p:nvSpPr>
        <p:spPr>
          <a:xfrm>
            <a:off x="965200" y="2286000"/>
            <a:ext cx="11074400" cy="6337300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0D6AC"/>
                </a:solidFill>
              </a:rPr>
              <a:t>Central Javanese gamelan music in loud-playing style</a:t>
            </a:r>
            <a:endParaRPr sz="3800">
              <a:solidFill>
                <a:srgbClr val="F0D6AC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0D6AC"/>
                </a:solidFill>
              </a:rPr>
              <a:t>This gendhing uses pélog scale tones 1, 2, 3, 5, and 6 with an occasional 4, but no 7.</a:t>
            </a:r>
            <a:endParaRPr sz="3800">
              <a:solidFill>
                <a:srgbClr val="F0D6AC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0D6AC"/>
                </a:solidFill>
              </a:rPr>
              <a:t>The drummer conducts, controlling the tempo and the dynamics using sound signals.</a:t>
            </a:r>
            <a:endParaRPr sz="3800">
              <a:solidFill>
                <a:srgbClr val="F0D6AC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0D6AC"/>
                </a:solidFill>
              </a:rPr>
              <a:t>The recording presents 4 phrases (gongan A-D) which comprise the Main Melody (balungan)</a:t>
            </a:r>
          </a:p>
        </p:txBody>
      </p:sp>
    </p:spTree>
  </p:cSld>
  <p:clrMapOvr>
    <a:masterClrMapping/>
  </p:clrMapOvr>
  <p:transition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24" sz="48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24" sz="4800">
                <a:solidFill>
                  <a:srgbClr val="F0F0F0"/>
                </a:solidFill>
              </a:rPr>
              <a:t>What to listen for</a:t>
            </a:r>
          </a:p>
        </p:txBody>
      </p:sp>
      <p:sp>
        <p:nvSpPr>
          <p:cNvPr id="265" name="Shape 265"/>
          <p:cNvSpPr/>
          <p:nvPr>
            <p:ph type="body" idx="1"/>
          </p:nvPr>
        </p:nvSpPr>
        <p:spPr>
          <a:xfrm>
            <a:off x="965200" y="3098800"/>
            <a:ext cx="11074400" cy="5372100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Patterns of repetition in the melody</a:t>
            </a:r>
            <a:endParaRPr sz="3800">
              <a:solidFill>
                <a:srgbClr val="BE3F2B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when the percussion instruments enter</a:t>
            </a:r>
            <a:endParaRPr sz="3800">
              <a:solidFill>
                <a:srgbClr val="BE3F2B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how the parts interlock</a:t>
            </a:r>
            <a:endParaRPr sz="3800">
              <a:solidFill>
                <a:srgbClr val="BE3F2B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Irama level: when the beat subdivisions change</a:t>
            </a:r>
          </a:p>
        </p:txBody>
      </p:sp>
    </p:spTree>
  </p:cSld>
  <p:clrMapOvr>
    <a:masterClrMapping/>
  </p:clrMapOvr>
  <p:transition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800" y="1320800"/>
            <a:ext cx="12890500" cy="5994400"/>
          </a:xfrm>
          <a:prstGeom prst="rect">
            <a:avLst/>
          </a:prstGeom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35800" y="3035300"/>
            <a:ext cx="5080000" cy="5905500"/>
          </a:xfrm>
          <a:prstGeom prst="rect">
            <a:avLst/>
          </a:prstGeom>
        </p:spPr>
      </p:pic>
      <p:sp>
        <p:nvSpPr>
          <p:cNvPr id="70" name="Shape 7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24" sz="48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24" sz="4800">
                <a:solidFill>
                  <a:srgbClr val="F0F0F0"/>
                </a:solidFill>
              </a:rPr>
              <a:t>Indonesian culture</a:t>
            </a:r>
          </a:p>
        </p:txBody>
      </p:sp>
      <p:sp>
        <p:nvSpPr>
          <p:cNvPr id="71" name="Shape 71"/>
          <p:cNvSpPr/>
          <p:nvPr>
            <p:ph type="body" idx="1"/>
          </p:nvPr>
        </p:nvSpPr>
        <p:spPr>
          <a:xfrm>
            <a:off x="685800" y="2603500"/>
            <a:ext cx="4953000" cy="5715000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Regional diversity makes speaking of a single “Indonesian” culture problematic. </a:t>
            </a:r>
            <a:endParaRPr sz="3800">
              <a:solidFill>
                <a:srgbClr val="BE3F2B"/>
              </a:solidFill>
            </a:endParaRPr>
          </a:p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Many different kinds of music exist side-by side.</a:t>
            </a: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47100" y="4123159"/>
            <a:ext cx="4381500" cy="5109741"/>
          </a:xfrm>
          <a:prstGeom prst="rect">
            <a:avLst/>
          </a:prstGeom>
        </p:spPr>
      </p:pic>
      <p:sp>
        <p:nvSpPr>
          <p:cNvPr id="74" name="Shape 74"/>
          <p:cNvSpPr/>
          <p:nvPr>
            <p:ph type="title"/>
          </p:nvPr>
        </p:nvSpPr>
        <p:spPr>
          <a:xfrm>
            <a:off x="965200" y="-685800"/>
            <a:ext cx="11074400" cy="4051300"/>
          </a:xfrm>
          <a:prstGeom prst="rect">
            <a:avLst/>
          </a:prstGeom>
        </p:spPr>
        <p:txBody>
          <a:bodyPr/>
          <a:lstStyle>
            <a:lvl1pPr>
              <a:defRPr spc="24" sz="48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24" sz="4800">
                <a:solidFill>
                  <a:srgbClr val="F0F0F0"/>
                </a:solidFill>
              </a:rPr>
              <a:t>kinds of music you might find in Jakarta, capital of Indonesia</a:t>
            </a:r>
          </a:p>
        </p:txBody>
      </p:sp>
      <p:sp>
        <p:nvSpPr>
          <p:cNvPr id="75" name="Shape 75"/>
          <p:cNvSpPr/>
          <p:nvPr>
            <p:ph type="body" idx="1"/>
          </p:nvPr>
        </p:nvSpPr>
        <p:spPr>
          <a:xfrm>
            <a:off x="368300" y="2743200"/>
            <a:ext cx="8102600" cy="6362700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Western-style rock/pop in nightclubs/discos</a:t>
            </a:r>
            <a:endParaRPr sz="3800">
              <a:solidFill>
                <a:srgbClr val="BE3F2B"/>
              </a:solidFill>
            </a:endParaRPr>
          </a:p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gamelan (percussion ensemble) </a:t>
            </a:r>
            <a:endParaRPr sz="3800">
              <a:solidFill>
                <a:srgbClr val="BE3F2B"/>
              </a:solidFill>
            </a:endParaRPr>
          </a:p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music used to accompany </a:t>
            </a:r>
            <a:r>
              <a:rPr i="1" sz="3800">
                <a:solidFill>
                  <a:srgbClr val="BE3F2B"/>
                </a:solidFill>
              </a:rPr>
              <a:t>wayang orang </a:t>
            </a:r>
            <a:r>
              <a:rPr sz="3800">
                <a:solidFill>
                  <a:srgbClr val="BE3F2B"/>
                </a:solidFill>
              </a:rPr>
              <a:t>(elaborate dance-drama from central Java);</a:t>
            </a:r>
            <a:endParaRPr sz="3800">
              <a:solidFill>
                <a:srgbClr val="BE3F2B"/>
              </a:solidFill>
            </a:endParaRPr>
          </a:p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gambang-kromong </a:t>
            </a:r>
            <a:endParaRPr sz="3800">
              <a:solidFill>
                <a:srgbClr val="BE3F2B"/>
              </a:solidFill>
            </a:endParaRPr>
          </a:p>
          <a:p>
            <a:pPr lvl="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BE3F2B"/>
                </a:solidFill>
              </a:rPr>
              <a:t>and much more!</a:t>
            </a:r>
          </a:p>
        </p:txBody>
      </p:sp>
      <p:pic>
        <p:nvPicPr>
          <p:cNvPr id="76" name="jakarta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846800" y="8420100"/>
            <a:ext cx="1714500" cy="1485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52800" y="889000"/>
            <a:ext cx="6667500" cy="4778235"/>
          </a:xfrm>
          <a:prstGeom prst="rect">
            <a:avLst/>
          </a:prstGeom>
        </p:spPr>
      </p:pic>
      <p:sp>
        <p:nvSpPr>
          <p:cNvPr id="79" name="Shape 79"/>
          <p:cNvSpPr/>
          <p:nvPr>
            <p:ph type="title"/>
          </p:nvPr>
        </p:nvSpPr>
        <p:spPr>
          <a:xfrm>
            <a:off x="965200" y="6426200"/>
            <a:ext cx="11074400" cy="1828800"/>
          </a:xfrm>
          <a:prstGeom prst="rect">
            <a:avLst/>
          </a:prstGeom>
        </p:spPr>
        <p:txBody>
          <a:bodyPr/>
          <a:lstStyle>
            <a:lvl1pPr>
              <a:defRPr spc="24" sz="48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24" sz="4800">
                <a:solidFill>
                  <a:srgbClr val="F0F0F0"/>
                </a:solidFill>
              </a:rPr>
              <a:t>Indonesia’s population</a:t>
            </a:r>
          </a:p>
        </p:txBody>
      </p:sp>
      <p:sp>
        <p:nvSpPr>
          <p:cNvPr id="80" name="Shape 8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3200">
                <a:solidFill>
                  <a:srgbClr val="F0D6AC"/>
                </a:solidFill>
              </a:rPr>
              <a:t>about 238 million (the 4th largest); </a:t>
            </a:r>
            <a:endParaRPr cap="all" sz="3200">
              <a:solidFill>
                <a:srgbClr val="F0D6AC"/>
              </a:solidFill>
            </a:endParaRPr>
          </a:p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3200">
                <a:solidFill>
                  <a:srgbClr val="F0D6AC"/>
                </a:solidFill>
              </a:rPr>
              <a:t>Java’s is ca. 135 million</a:t>
            </a: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type="body" idx="1"/>
          </p:nvPr>
        </p:nvSpPr>
        <p:spPr>
          <a:xfrm>
            <a:off x="1257300" y="3276600"/>
            <a:ext cx="11074400" cy="7112000"/>
          </a:xfrm>
          <a:prstGeom prst="rect">
            <a:avLst/>
          </a:prstGeom>
        </p:spPr>
        <p:txBody>
          <a:bodyPr/>
          <a:lstStyle/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0D6AC"/>
                </a:solidFill>
              </a:rPr>
              <a:t>The Javanese are the largest ethnic group</a:t>
            </a:r>
            <a:endParaRPr sz="3800">
              <a:solidFill>
                <a:srgbClr val="F0D6AC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0D6AC"/>
                </a:solidFill>
              </a:rPr>
              <a:t>The Sundanese live in the western third of Java</a:t>
            </a:r>
            <a:endParaRPr sz="3800">
              <a:solidFill>
                <a:srgbClr val="F0D6AC"/>
              </a:solidFill>
            </a:endParaRPr>
          </a:p>
          <a:p>
            <a:pPr lvl="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0D6AC"/>
                </a:solidFill>
              </a:rPr>
              <a:t>Most Javanese are Muslim, but it is a syncretic fusion of Islam with Hinduism, Buddhism, ancestor worship</a:t>
            </a:r>
          </a:p>
        </p:txBody>
      </p:sp>
      <p:pic>
        <p:nvPicPr>
          <p:cNvPr id="83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30600" y="619499"/>
            <a:ext cx="6515100" cy="4193801"/>
          </a:xfrm>
          <a:prstGeom prst="rect">
            <a:avLst/>
          </a:prstGeom>
        </p:spPr>
      </p:pic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24" sz="4800"/>
            </a:lvl1pPr>
          </a:lstStyle>
          <a:p>
            <a:pPr lvl="0">
              <a:defRPr cap="none" spc="0" sz="1800">
                <a:solidFill>
                  <a:srgbClr val="000000"/>
                </a:solidFill>
              </a:defRPr>
            </a:pPr>
            <a:r>
              <a:rPr cap="all" spc="24" sz="4800">
                <a:solidFill>
                  <a:srgbClr val="F0F0F0"/>
                </a:solidFill>
              </a:rPr>
              <a:t>Name the 2 court cities in Java</a:t>
            </a:r>
          </a:p>
        </p:txBody>
      </p:sp>
      <p:pic>
        <p:nvPicPr>
          <p:cNvPr id="86" name="Yogya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7430" y="2781300"/>
            <a:ext cx="4184170" cy="281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Surakata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10400" y="3641380"/>
            <a:ext cx="4991100" cy="5439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74100" y="5880100"/>
            <a:ext cx="1930401" cy="1663700"/>
          </a:xfrm>
          <a:prstGeom prst="rect">
            <a:avLst/>
          </a:prstGeom>
        </p:spPr>
      </p:pic>
      <p:sp>
        <p:nvSpPr>
          <p:cNvPr id="90" name="Shape 90"/>
          <p:cNvSpPr/>
          <p:nvPr/>
        </p:nvSpPr>
        <p:spPr>
          <a:xfrm>
            <a:off x="762210" y="5988050"/>
            <a:ext cx="4383325" cy="134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BE3F2B"/>
                </a:solidFill>
              </a:rPr>
              <a:t>Yogyakarta = Yogya</a:t>
            </a:r>
            <a:endParaRPr sz="4200">
              <a:solidFill>
                <a:srgbClr val="BE3F2B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BE3F2B"/>
                </a:solidFill>
              </a:rPr>
              <a:t>home of the sultan</a:t>
            </a:r>
          </a:p>
        </p:txBody>
      </p:sp>
      <p:sp>
        <p:nvSpPr>
          <p:cNvPr id="91" name="Shape 91"/>
          <p:cNvSpPr/>
          <p:nvPr/>
        </p:nvSpPr>
        <p:spPr>
          <a:xfrm>
            <a:off x="1307665" y="7467600"/>
            <a:ext cx="3880397" cy="134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BE3F2B"/>
                </a:solidFill>
              </a:rPr>
              <a:t>Surakarta = Solo</a:t>
            </a:r>
            <a:endParaRPr sz="4200">
              <a:solidFill>
                <a:srgbClr val="BE3F2B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BE3F2B"/>
                </a:solidFill>
              </a:rPr>
              <a:t>home of the arts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presetClass="entr" presetSubtype="0" presetID="9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nodeType="clickEffect" presetClass="entr" presetSubtype="0" presetID="9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0" grpId="3"/>
      <p:bldP build="whole" bldLvl="1" animBg="1" rev="0" advAuto="0" spid="91" grpId="4"/>
      <p:bldP build="whole" bldLvl="1" animBg="1" rev="0" advAuto="0" spid="86" grpId="1"/>
      <p:bldP build="whole" bldLvl="1" animBg="1" rev="0" advAuto="0" spid="87" grpId="2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