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lvl1pPr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1pPr>
    <a:lvl2pPr indent="2286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2pPr>
    <a:lvl3pPr indent="4572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3pPr>
    <a:lvl4pPr indent="6858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4pPr>
    <a:lvl5pPr indent="9144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5pPr>
    <a:lvl6pPr indent="11430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6pPr>
    <a:lvl7pPr indent="13716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7pPr>
    <a:lvl8pPr indent="16002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8pPr>
    <a:lvl9pPr indent="18288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01-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77400" y="-282700"/>
            <a:ext cx="10421789" cy="10421790"/>
          </a:xfrm>
          <a:prstGeom prst="rect">
            <a:avLst/>
          </a:prstGeom>
          <a:ln w="12700">
            <a:round/>
          </a:ln>
        </p:spPr>
      </p:pic>
      <p:pic>
        <p:nvPicPr>
          <p:cNvPr id="12" name="01-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2600" y="-282700"/>
            <a:ext cx="10421789" cy="10421790"/>
          </a:xfrm>
          <a:prstGeom prst="rect">
            <a:avLst/>
          </a:prstGeom>
          <a:ln w="12700">
            <a:round/>
          </a:ln>
        </p:spPr>
      </p:pic>
      <p:sp>
        <p:nvSpPr>
          <p:cNvPr id="13" name="Shape 13"/>
          <p:cNvSpPr/>
          <p:nvPr>
            <p:ph type="title"/>
          </p:nvPr>
        </p:nvSpPr>
        <p:spPr>
          <a:xfrm>
            <a:off x="2667000" y="37592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5604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01-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77400" y="-282700"/>
            <a:ext cx="10421789" cy="10421790"/>
          </a:xfrm>
          <a:prstGeom prst="rect">
            <a:avLst/>
          </a:prstGeom>
          <a:ln w="12700">
            <a:round/>
          </a:ln>
        </p:spPr>
      </p:pic>
      <p:pic>
        <p:nvPicPr>
          <p:cNvPr id="24" name="01-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2600" y="-282700"/>
            <a:ext cx="10421789" cy="10421790"/>
          </a:xfrm>
          <a:prstGeom prst="rect">
            <a:avLst/>
          </a:prstGeom>
          <a:ln w="12700">
            <a:round/>
          </a:ln>
        </p:spPr>
      </p:pic>
      <p:sp>
        <p:nvSpPr>
          <p:cNvPr id="25" name="Shape 25"/>
          <p:cNvSpPr/>
          <p:nvPr>
            <p:ph type="title"/>
          </p:nvPr>
        </p:nvSpPr>
        <p:spPr>
          <a:xfrm>
            <a:off x="-558800" y="5118100"/>
            <a:ext cx="10795000" cy="2362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6705600" y="31877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spd="med" advClick="1"/>
  <p:txStyles>
    <p:titleStyle>
      <a:lvl1pPr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2286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4572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6858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9144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11430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3716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6002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8288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81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762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1143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524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905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2286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667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3048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3429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2286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4572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6858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9144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11430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3716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6002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8288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xfrm>
            <a:off x="1622425" y="-254000"/>
            <a:ext cx="10795000" cy="3556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Intro to the Indian Classical Tradition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4267200" y="3708400"/>
            <a:ext cx="5505450" cy="5316538"/>
            <a:chOff x="-38100" y="-25400"/>
            <a:chExt cx="5505450" cy="5316537"/>
          </a:xfrm>
        </p:grpSpPr>
        <p:pic>
          <p:nvPicPr>
            <p:cNvPr id="41" name="GreatHeritage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429250" cy="51895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8100" y="-25400"/>
              <a:ext cx="5505450" cy="531653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85604A"/>
                </a:solidFill>
              </a:rPr>
              <a:t>Modern India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India independence 1947, Sri Lanka 1948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After much bloodshed, two largely Muslim areas in the north became Pakistan and East Pakistan.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India is officially secular, but over 80% of the population is Hindu.</a:t>
            </a:r>
          </a:p>
        </p:txBody>
      </p:sp>
      <p:pic>
        <p:nvPicPr>
          <p:cNvPr id="7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1166" y="641350"/>
            <a:ext cx="4574680" cy="2820964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85604A"/>
                </a:solidFill>
              </a:rPr>
              <a:t>Modern India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xfrm>
            <a:off x="1392766" y="2751666"/>
            <a:ext cx="10795001" cy="571500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Modernization picks up speed in the 1980s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Today about 1/10 of the country is Muslim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Indian arts now global phenomena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Government support, status of music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85604A"/>
                </a:solidFill>
              </a:rPr>
              <a:t>Karnataka sangeeta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xfrm>
            <a:off x="969433" y="1680633"/>
            <a:ext cx="8249379" cy="571500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An ancient but oral tradition, so we aren’t sure what it sounded like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Many dance traditions, but bharata natyam most well known</a:t>
            </a:r>
          </a:p>
        </p:txBody>
      </p:sp>
      <p:pic>
        <p:nvPicPr>
          <p:cNvPr id="8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3050" y="702733"/>
            <a:ext cx="2813932" cy="4128697"/>
          </a:xfrm>
          <a:prstGeom prst="rect">
            <a:avLst/>
          </a:prstGeom>
        </p:spPr>
      </p:pic>
      <p:sp>
        <p:nvSpPr>
          <p:cNvPr id="86" name="Shape 86"/>
          <p:cNvSpPr/>
          <p:nvPr/>
        </p:nvSpPr>
        <p:spPr>
          <a:xfrm>
            <a:off x="619720" y="4766733"/>
            <a:ext cx="12307492" cy="571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marL="381000" indent="-381000" algn="l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Carnatic tradition built around repertoire of devotional songs</a:t>
            </a:r>
            <a:endParaRPr sz="3600">
              <a:solidFill>
                <a:srgbClr val="625B48"/>
              </a:solidFill>
            </a:endParaRPr>
          </a:p>
          <a:p>
            <a:pPr lvl="0" marL="381000" indent="-381000" algn="l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There is an audible difference in the “busyness” of the textures, and confined nature of improv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xfrm>
            <a:off x="1104900" y="5795433"/>
            <a:ext cx="10795000" cy="23622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5604A"/>
                </a:solidFill>
              </a:rPr>
              <a:t>The Big 3 from the Golden Age</a:t>
            </a:r>
          </a:p>
        </p:txBody>
      </p:sp>
      <p:pic>
        <p:nvPicPr>
          <p:cNvPr id="8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8232" y="984250"/>
            <a:ext cx="9131269" cy="5428667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body" idx="1"/>
          </p:nvPr>
        </p:nvSpPr>
        <p:spPr>
          <a:xfrm>
            <a:off x="969433" y="2480733"/>
            <a:ext cx="10795001" cy="787400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625B48"/>
                </a:solidFill>
              </a:rPr>
              <a:t>Syama Sastri</a:t>
            </a:r>
            <a:r>
              <a:rPr sz="3600">
                <a:solidFill>
                  <a:srgbClr val="625B48"/>
                </a:solidFill>
              </a:rPr>
              <a:t> (1762–1827)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625B48"/>
                </a:solidFill>
              </a:rPr>
              <a:t>Tyagaraja</a:t>
            </a:r>
            <a:r>
              <a:rPr sz="3600">
                <a:solidFill>
                  <a:srgbClr val="625B48"/>
                </a:solidFill>
              </a:rPr>
              <a:t> (1767–1847)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625B48"/>
                </a:solidFill>
              </a:rPr>
              <a:t>Muttuswamy Dikshitar </a:t>
            </a:r>
            <a:r>
              <a:rPr sz="3600">
                <a:solidFill>
                  <a:srgbClr val="625B48"/>
                </a:solidFill>
              </a:rPr>
              <a:t>(1776–1836)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Tyagaraja the most beloved, performed</a:t>
            </a:r>
          </a:p>
        </p:txBody>
      </p:sp>
      <p:pic>
        <p:nvPicPr>
          <p:cNvPr id="9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3366" y="654050"/>
            <a:ext cx="2514601" cy="3670300"/>
          </a:xfrm>
          <a:prstGeom prst="rect">
            <a:avLst/>
          </a:prstGeom>
        </p:spPr>
      </p:pic>
      <p:pic>
        <p:nvPicPr>
          <p:cNvPr id="93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9350" y="466055"/>
            <a:ext cx="2514600" cy="4046290"/>
          </a:xfrm>
          <a:prstGeom prst="rect">
            <a:avLst/>
          </a:prstGeom>
        </p:spPr>
      </p:pic>
      <p:pic>
        <p:nvPicPr>
          <p:cNvPr id="94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04330" y="466055"/>
            <a:ext cx="2890204" cy="404629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7540228" y="571500"/>
            <a:ext cx="4359672" cy="2362200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concert life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1274233" y="3429000"/>
            <a:ext cx="10795001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Sabha clubs sponsor early evening concerts, day long festivals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More informal than Western concerts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Works performed may depend on mood of performers, audiences, but will include well-known songs and ragas</a:t>
            </a:r>
          </a:p>
        </p:txBody>
      </p:sp>
      <p:pic>
        <p:nvPicPr>
          <p:cNvPr id="9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866" y="601133"/>
            <a:ext cx="6227567" cy="3037085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xfrm>
            <a:off x="1104900" y="-21167"/>
            <a:ext cx="10795000" cy="2362201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00">
                <a:solidFill>
                  <a:srgbClr val="85604A"/>
                </a:solidFill>
              </a:rPr>
              <a:t>Structure of performance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xfrm>
            <a:off x="1358900" y="4292600"/>
            <a:ext cx="10795000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Always three layers: melodic instrument, drone and drum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 singer most of the time, but not always</a:t>
            </a:r>
          </a:p>
        </p:txBody>
      </p:sp>
      <p:pic>
        <p:nvPicPr>
          <p:cNvPr id="10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5845" y="1887537"/>
            <a:ext cx="8444789" cy="3545308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body" idx="1"/>
          </p:nvPr>
        </p:nvSpPr>
        <p:spPr>
          <a:xfrm>
            <a:off x="1104900" y="4902200"/>
            <a:ext cx="10795000" cy="4121547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625B48"/>
                </a:solidFill>
              </a:rPr>
              <a:t>Veena</a:t>
            </a:r>
            <a:r>
              <a:rPr sz="3600">
                <a:solidFill>
                  <a:srgbClr val="625B48"/>
                </a:solidFill>
              </a:rPr>
              <a:t>, violin, </a:t>
            </a:r>
            <a:r>
              <a:rPr b="1" sz="3600">
                <a:solidFill>
                  <a:srgbClr val="625B48"/>
                </a:solidFill>
              </a:rPr>
              <a:t>mandolin</a:t>
            </a:r>
            <a:r>
              <a:rPr sz="3600">
                <a:solidFill>
                  <a:srgbClr val="625B48"/>
                </a:solidFill>
              </a:rPr>
              <a:t>, bamboo flute, sax, guitar all feature as solo instruments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Often a melodic accompanist (violin if voice, often two violins, violin/veena, two veenas if instrumental)</a:t>
            </a:r>
          </a:p>
        </p:txBody>
      </p:sp>
      <p:pic>
        <p:nvPicPr>
          <p:cNvPr id="10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8304" y="971543"/>
            <a:ext cx="4866463" cy="3251207"/>
          </a:xfrm>
          <a:prstGeom prst="rect">
            <a:avLst/>
          </a:prstGeom>
        </p:spPr>
      </p:pic>
      <p:pic>
        <p:nvPicPr>
          <p:cNvPr id="10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80279" y="962756"/>
            <a:ext cx="4279355" cy="3616851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1104900" y="165100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Function of secondary instruments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850900" y="2501053"/>
            <a:ext cx="10795000" cy="5715001"/>
          </a:xfrm>
          <a:prstGeom prst="rect">
            <a:avLst/>
          </a:prstGeom>
        </p:spPr>
        <p:txBody>
          <a:bodyPr/>
          <a:lstStyle/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Melodic</a:t>
            </a:r>
            <a:endParaRPr sz="3312">
              <a:solidFill>
                <a:srgbClr val="625B48"/>
              </a:solidFill>
            </a:endParaRPr>
          </a:p>
          <a:p>
            <a:pPr lvl="1" marL="70104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Follow notes of soloist</a:t>
            </a:r>
            <a:endParaRPr sz="3312">
              <a:solidFill>
                <a:srgbClr val="625B48"/>
              </a:solidFill>
            </a:endParaRPr>
          </a:p>
          <a:p>
            <a:pPr lvl="1" marL="70104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Echo and support alapana improv</a:t>
            </a:r>
            <a:endParaRPr sz="3312">
              <a:solidFill>
                <a:srgbClr val="625B48"/>
              </a:solidFill>
            </a:endParaRPr>
          </a:p>
          <a:p>
            <a:pPr lvl="1" marL="70104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“Trade fours” during climactic improv</a:t>
            </a:r>
            <a:endParaRPr sz="3312">
              <a:solidFill>
                <a:srgbClr val="625B48"/>
              </a:solidFill>
            </a:endParaRPr>
          </a:p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Drone</a:t>
            </a:r>
            <a:endParaRPr sz="3312">
              <a:solidFill>
                <a:srgbClr val="625B48"/>
              </a:solidFill>
            </a:endParaRPr>
          </a:p>
          <a:p>
            <a:pPr lvl="1" marL="70104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312">
                <a:solidFill>
                  <a:srgbClr val="625B48"/>
                </a:solidFill>
              </a:rPr>
              <a:t>tambura</a:t>
            </a:r>
            <a:r>
              <a:rPr sz="3312">
                <a:solidFill>
                  <a:srgbClr val="625B48"/>
                </a:solidFill>
              </a:rPr>
              <a:t> or </a:t>
            </a:r>
            <a:r>
              <a:rPr b="1" sz="3312">
                <a:solidFill>
                  <a:srgbClr val="625B48"/>
                </a:solidFill>
              </a:rPr>
              <a:t>sruti-box</a:t>
            </a:r>
            <a:r>
              <a:rPr sz="3312">
                <a:solidFill>
                  <a:srgbClr val="625B48"/>
                </a:solidFill>
              </a:rPr>
              <a:t> (bellows or increasingly electronic)</a:t>
            </a:r>
          </a:p>
        </p:txBody>
      </p:sp>
      <p:pic>
        <p:nvPicPr>
          <p:cNvPr id="11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73264" y="1931742"/>
            <a:ext cx="3218314" cy="4793757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body" idx="1"/>
          </p:nvPr>
        </p:nvSpPr>
        <p:spPr>
          <a:xfrm>
            <a:off x="698500" y="943186"/>
            <a:ext cx="7283913" cy="5715001"/>
          </a:xfrm>
          <a:prstGeom prst="rect">
            <a:avLst/>
          </a:prstGeom>
        </p:spPr>
        <p:txBody>
          <a:bodyPr/>
          <a:lstStyle/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625B48"/>
                </a:solidFill>
              </a:rPr>
              <a:t>mrdangam</a:t>
            </a:r>
            <a:r>
              <a:rPr sz="3600">
                <a:solidFill>
                  <a:srgbClr val="625B48"/>
                </a:solidFill>
              </a:rPr>
              <a:t> most common, also </a:t>
            </a:r>
            <a:r>
              <a:rPr b="1" sz="3600">
                <a:solidFill>
                  <a:srgbClr val="625B48"/>
                </a:solidFill>
              </a:rPr>
              <a:t>ghatam</a:t>
            </a:r>
            <a:r>
              <a:rPr sz="3600">
                <a:solidFill>
                  <a:srgbClr val="625B48"/>
                </a:solidFill>
              </a:rPr>
              <a:t>, </a:t>
            </a:r>
            <a:r>
              <a:rPr b="1" sz="3600">
                <a:solidFill>
                  <a:srgbClr val="625B48"/>
                </a:solidFill>
              </a:rPr>
              <a:t>kanjira</a:t>
            </a:r>
            <a:r>
              <a:rPr sz="3600">
                <a:solidFill>
                  <a:srgbClr val="625B48"/>
                </a:solidFill>
              </a:rPr>
              <a:t>, </a:t>
            </a:r>
            <a:r>
              <a:rPr b="1" sz="3600">
                <a:solidFill>
                  <a:srgbClr val="625B48"/>
                </a:solidFill>
              </a:rPr>
              <a:t>morsang</a:t>
            </a:r>
          </a:p>
        </p:txBody>
      </p:sp>
      <p:pic>
        <p:nvPicPr>
          <p:cNvPr id="11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50866" y="891116"/>
            <a:ext cx="3098801" cy="2552701"/>
          </a:xfrm>
          <a:prstGeom prst="rect">
            <a:avLst/>
          </a:prstGeom>
        </p:spPr>
      </p:pic>
      <p:pic>
        <p:nvPicPr>
          <p:cNvPr id="114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3300" y="6053666"/>
            <a:ext cx="3597243" cy="2789353"/>
          </a:xfrm>
          <a:prstGeom prst="rect">
            <a:avLst/>
          </a:prstGeom>
        </p:spPr>
      </p:pic>
      <p:sp>
        <p:nvSpPr>
          <p:cNvPr id="115" name="Shape 115"/>
          <p:cNvSpPr/>
          <p:nvPr>
            <p:ph type="title"/>
          </p:nvPr>
        </p:nvSpPr>
        <p:spPr>
          <a:xfrm>
            <a:off x="1104900" y="705623"/>
            <a:ext cx="10795000" cy="2093954"/>
          </a:xfrm>
          <a:prstGeom prst="rect">
            <a:avLst/>
          </a:prstGeom>
        </p:spPr>
        <p:txBody>
          <a:bodyPr/>
          <a:lstStyle>
            <a:lvl1pPr algn="l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Rhythm</a:t>
            </a:r>
          </a:p>
        </p:txBody>
      </p:sp>
      <p:pic>
        <p:nvPicPr>
          <p:cNvPr id="116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76959" y="6245840"/>
            <a:ext cx="4067608" cy="2405005"/>
          </a:xfrm>
          <a:prstGeom prst="rect">
            <a:avLst/>
          </a:prstGeom>
        </p:spPr>
      </p:pic>
      <p:pic>
        <p:nvPicPr>
          <p:cNvPr id="117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70900" y="4197350"/>
            <a:ext cx="3987800" cy="135890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850900" y="317500"/>
            <a:ext cx="6636147" cy="2362200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85604A"/>
                </a:solidFill>
              </a:rPr>
              <a:t>Culture &amp; History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 few facts: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More than a billion people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World’s largest democracy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15 major languages: 200+ all together, 1600 dialects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Indo-European language family</a:t>
            </a:r>
          </a:p>
        </p:txBody>
      </p:sp>
      <p:grpSp>
        <p:nvGrpSpPr>
          <p:cNvPr id="48" name="Group 48" descr="benares-india.jpg"/>
          <p:cNvGrpSpPr/>
          <p:nvPr/>
        </p:nvGrpSpPr>
        <p:grpSpPr>
          <a:xfrm>
            <a:off x="7539752" y="2252894"/>
            <a:ext cx="4838082" cy="3685712"/>
            <a:chOff x="-38100" y="-25400"/>
            <a:chExt cx="4838081" cy="3685710"/>
          </a:xfrm>
        </p:grpSpPr>
        <p:pic>
          <p:nvPicPr>
            <p:cNvPr id="47" name="benares-india.jpg" descr="benares-india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61882" cy="35714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8100" y="-25400"/>
              <a:ext cx="4838082" cy="36857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1104900" y="503766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Raga system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xfrm>
            <a:off x="1795779" y="2433320"/>
            <a:ext cx="10795001" cy="5715001"/>
          </a:xfrm>
          <a:prstGeom prst="rect">
            <a:avLst/>
          </a:prstGeom>
        </p:spPr>
        <p:txBody>
          <a:bodyPr/>
          <a:lstStyle/>
          <a:p>
            <a:pPr lvl="0" marL="274320" indent="-274320" defTabSz="420624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625B48"/>
                </a:solidFill>
              </a:rPr>
              <a:t>From word for coloring, partly technical, but also associated with mood or rasa</a:t>
            </a:r>
            <a:endParaRPr sz="2592">
              <a:solidFill>
                <a:srgbClr val="625B48"/>
              </a:solidFill>
            </a:endParaRPr>
          </a:p>
          <a:p>
            <a:pPr lvl="0" marL="274320" indent="-274320" defTabSz="420624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625B48"/>
                </a:solidFill>
              </a:rPr>
              <a:t>Will include notion </a:t>
            </a:r>
            <a:endParaRPr sz="2592">
              <a:solidFill>
                <a:srgbClr val="625B48"/>
              </a:solidFill>
            </a:endParaRPr>
          </a:p>
          <a:p>
            <a:pPr lvl="1" marL="548640" indent="-274320" defTabSz="420624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625B48"/>
                </a:solidFill>
              </a:rPr>
              <a:t>parent scale, </a:t>
            </a:r>
            <a:endParaRPr sz="2592">
              <a:solidFill>
                <a:srgbClr val="625B48"/>
              </a:solidFill>
            </a:endParaRPr>
          </a:p>
          <a:p>
            <a:pPr lvl="1" marL="548640" indent="-274320" defTabSz="420624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625B48"/>
                </a:solidFill>
              </a:rPr>
              <a:t>ornamentation, </a:t>
            </a:r>
            <a:endParaRPr sz="2592">
              <a:solidFill>
                <a:srgbClr val="625B48"/>
              </a:solidFill>
            </a:endParaRPr>
          </a:p>
          <a:p>
            <a:pPr lvl="1" marL="548640" indent="-274320" defTabSz="420624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625B48"/>
                </a:solidFill>
              </a:rPr>
              <a:t>intonation, </a:t>
            </a:r>
            <a:endParaRPr sz="2592">
              <a:solidFill>
                <a:srgbClr val="625B48"/>
              </a:solidFill>
            </a:endParaRPr>
          </a:p>
          <a:p>
            <a:pPr lvl="1" marL="548640" indent="-274320" defTabSz="420624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625B48"/>
                </a:solidFill>
              </a:rPr>
              <a:t>rules for ascent and descent, and </a:t>
            </a:r>
            <a:endParaRPr sz="2592">
              <a:solidFill>
                <a:srgbClr val="625B48"/>
              </a:solidFill>
            </a:endParaRPr>
          </a:p>
          <a:p>
            <a:pPr lvl="1" marL="548640" indent="-274320" defTabSz="420624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92">
                <a:solidFill>
                  <a:srgbClr val="625B48"/>
                </a:solidFill>
              </a:rPr>
              <a:t>different motion through the raga at different points in the improv/composition</a:t>
            </a:r>
          </a:p>
        </p:txBody>
      </p:sp>
      <p:pic>
        <p:nvPicPr>
          <p:cNvPr id="12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4526" y="3408367"/>
            <a:ext cx="5885541" cy="2936866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xfrm>
            <a:off x="1104900" y="571500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Melakarta system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xfrm>
            <a:off x="1795779" y="2433320"/>
            <a:ext cx="10795001" cy="5715001"/>
          </a:xfrm>
          <a:prstGeom prst="rect">
            <a:avLst/>
          </a:prstGeom>
        </p:spPr>
        <p:txBody>
          <a:bodyPr/>
          <a:lstStyle/>
          <a:p>
            <a:pPr lvl="0" marL="28575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Parent scale with 7 notes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solfege: Sa, ri, ma, ga, pa, da, ni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Sa and Pa (tonic/dom) most important</a:t>
            </a:r>
            <a:endParaRPr sz="2700">
              <a:solidFill>
                <a:srgbClr val="625B48"/>
              </a:solidFill>
            </a:endParaRPr>
          </a:p>
          <a:p>
            <a:pPr lvl="0" marL="28575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72-possible scales, but many more ragas available through 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omitting notes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zigzagging in ascent/descent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adding non-scale tones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ornamentation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2279817" y="9432036"/>
            <a:ext cx="7477050" cy="326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625B48"/>
                </a:solidFill>
              </a:rPr>
              <a:t>By Basavarajtalwar - Own work, CC BY-SA 3.0, https://commons.wikimedia.org/w/index.php?curid=8057036</a:t>
            </a:r>
          </a:p>
        </p:txBody>
      </p:sp>
      <p:pic>
        <p:nvPicPr>
          <p:cNvPr id="12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67" y="1091387"/>
            <a:ext cx="9407666" cy="7570826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xfrm>
            <a:off x="1104900" y="63500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Raga system</a:t>
            </a: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xfrm>
            <a:off x="1795779" y="2297853"/>
            <a:ext cx="10795001" cy="5715001"/>
          </a:xfrm>
          <a:prstGeom prst="rect">
            <a:avLst/>
          </a:prstGeom>
        </p:spPr>
        <p:txBody>
          <a:bodyPr/>
          <a:lstStyle/>
          <a:p>
            <a:pPr lvl="0" marL="28575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Hundreds available, but not that many used in practice</a:t>
            </a:r>
            <a:endParaRPr sz="2700">
              <a:solidFill>
                <a:srgbClr val="625B48"/>
              </a:solidFill>
            </a:endParaRPr>
          </a:p>
          <a:p>
            <a:pPr lvl="0" marL="28575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Major (“heavy” with implication) and minor</a:t>
            </a:r>
            <a:endParaRPr sz="2700">
              <a:solidFill>
                <a:srgbClr val="625B48"/>
              </a:solidFill>
            </a:endParaRPr>
          </a:p>
          <a:p>
            <a:pPr lvl="0" marL="28575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Some old, some newly-imported</a:t>
            </a:r>
            <a:endParaRPr sz="2700">
              <a:solidFill>
                <a:srgbClr val="625B48"/>
              </a:solidFill>
            </a:endParaRPr>
          </a:p>
          <a:p>
            <a:pPr lvl="0" marL="28575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A janya (derivation) of a melakarta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    Sampurna - 7 note scale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    Shadava - 6 notes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    Audava - 5 notes</a:t>
            </a:r>
            <a:endParaRPr sz="2700">
              <a:solidFill>
                <a:srgbClr val="625B48"/>
              </a:solidFill>
            </a:endParaRPr>
          </a:p>
          <a:p>
            <a:pPr lvl="1" marL="571500" indent="-285750" defTabSz="438150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625B48"/>
                </a:solidFill>
              </a:rPr>
              <a:t>    Svarantara - 4 notes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2125" y="2534920"/>
            <a:ext cx="8857617" cy="5344121"/>
          </a:xfrm>
          <a:prstGeom prst="rect">
            <a:avLst/>
          </a:prstGeom>
        </p:spPr>
      </p:pic>
      <p:sp>
        <p:nvSpPr>
          <p:cNvPr id="133" name="Shape 133"/>
          <p:cNvSpPr/>
          <p:nvPr>
            <p:ph type="title" idx="4294967295"/>
          </p:nvPr>
        </p:nvSpPr>
        <p:spPr>
          <a:xfrm>
            <a:off x="1104900" y="63500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Melakarta possibilites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1104900" y="571500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Other associations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xfrm>
            <a:off x="1795779" y="2433320"/>
            <a:ext cx="10795001" cy="5715001"/>
          </a:xfrm>
          <a:prstGeom prst="rect">
            <a:avLst/>
          </a:prstGeom>
        </p:spPr>
        <p:txBody>
          <a:bodyPr/>
          <a:lstStyle/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Rasas:</a:t>
            </a:r>
            <a:endParaRPr sz="3312">
              <a:solidFill>
                <a:srgbClr val="625B48"/>
              </a:solidFill>
            </a:endParaRPr>
          </a:p>
          <a:p>
            <a:pPr lvl="1" marL="70104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Love, anger, sadness, fear, disgust, wonder, heroism, laughter, religious devotion (peacefulness)</a:t>
            </a:r>
            <a:endParaRPr sz="3312">
              <a:solidFill>
                <a:srgbClr val="625B48"/>
              </a:solidFill>
            </a:endParaRPr>
          </a:p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Time of day</a:t>
            </a:r>
            <a:endParaRPr sz="3312">
              <a:solidFill>
                <a:srgbClr val="625B48"/>
              </a:solidFill>
            </a:endParaRPr>
          </a:p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Animals and deities</a:t>
            </a:r>
            <a:endParaRPr sz="3312">
              <a:solidFill>
                <a:srgbClr val="625B48"/>
              </a:solidFill>
            </a:endParaRPr>
          </a:p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Seasons</a:t>
            </a:r>
            <a:endParaRPr sz="3312">
              <a:solidFill>
                <a:srgbClr val="625B48"/>
              </a:solidFill>
            </a:endParaRPr>
          </a:p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Auspicious properties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xfrm>
            <a:off x="1104900" y="452966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Tala/Tal</a:t>
            </a:r>
          </a:p>
        </p:txBody>
      </p:sp>
      <p:sp>
        <p:nvSpPr>
          <p:cNvPr id="139" name="Shape 139"/>
          <p:cNvSpPr/>
          <p:nvPr>
            <p:ph type="body" idx="1"/>
          </p:nvPr>
        </p:nvSpPr>
        <p:spPr>
          <a:xfrm>
            <a:off x="1795779" y="2433320"/>
            <a:ext cx="10795001" cy="5715001"/>
          </a:xfrm>
          <a:prstGeom prst="rect">
            <a:avLst/>
          </a:prstGeom>
        </p:spPr>
        <p:txBody>
          <a:bodyPr/>
          <a:lstStyle/>
          <a:p>
            <a:pPr lvl="0" marL="373380" indent="-373380" defTabSz="572516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625B48"/>
                </a:solidFill>
              </a:rPr>
              <a:t>Beats grouped in cycles: talas</a:t>
            </a:r>
            <a:endParaRPr sz="3528">
              <a:solidFill>
                <a:srgbClr val="625B48"/>
              </a:solidFill>
            </a:endParaRPr>
          </a:p>
          <a:p>
            <a:pPr lvl="0" marL="373380" indent="-373380" defTabSz="572516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625B48"/>
                </a:solidFill>
              </a:rPr>
              <a:t>Hundreds of talas, but four primary ones in modern practice</a:t>
            </a:r>
            <a:endParaRPr sz="3528">
              <a:solidFill>
                <a:srgbClr val="625B48"/>
              </a:solidFill>
            </a:endParaRPr>
          </a:p>
          <a:p>
            <a:pPr lvl="1" marL="746760" indent="-373380" defTabSz="572516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528">
                <a:solidFill>
                  <a:srgbClr val="625B48"/>
                </a:solidFill>
              </a:rPr>
              <a:t>Adi</a:t>
            </a:r>
            <a:r>
              <a:rPr sz="3528">
                <a:solidFill>
                  <a:srgbClr val="625B48"/>
                </a:solidFill>
              </a:rPr>
              <a:t> (most common) and </a:t>
            </a:r>
            <a:r>
              <a:rPr b="1" sz="3528">
                <a:solidFill>
                  <a:srgbClr val="625B48"/>
                </a:solidFill>
              </a:rPr>
              <a:t>rupaka</a:t>
            </a:r>
            <a:r>
              <a:rPr sz="3528">
                <a:solidFill>
                  <a:srgbClr val="625B48"/>
                </a:solidFill>
              </a:rPr>
              <a:t> can be fast, medium or slow</a:t>
            </a:r>
            <a:endParaRPr sz="3528">
              <a:solidFill>
                <a:srgbClr val="625B48"/>
              </a:solidFill>
            </a:endParaRPr>
          </a:p>
          <a:p>
            <a:pPr lvl="1" marL="746760" indent="-373380" defTabSz="572516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625B48"/>
                </a:solidFill>
              </a:rPr>
              <a:t>(</a:t>
            </a:r>
            <a:r>
              <a:rPr b="1" sz="3528">
                <a:solidFill>
                  <a:srgbClr val="625B48"/>
                </a:solidFill>
              </a:rPr>
              <a:t>Khanda) chapu</a:t>
            </a:r>
            <a:r>
              <a:rPr sz="3528">
                <a:solidFill>
                  <a:srgbClr val="625B48"/>
                </a:solidFill>
              </a:rPr>
              <a:t> and </a:t>
            </a:r>
            <a:r>
              <a:rPr b="1" sz="3528">
                <a:solidFill>
                  <a:srgbClr val="625B48"/>
                </a:solidFill>
              </a:rPr>
              <a:t>misra chapu </a:t>
            </a:r>
            <a:r>
              <a:rPr sz="3528">
                <a:solidFill>
                  <a:srgbClr val="625B48"/>
                </a:solidFill>
              </a:rPr>
              <a:t>usually fast</a:t>
            </a:r>
            <a:endParaRPr sz="3528">
              <a:solidFill>
                <a:srgbClr val="625B48"/>
              </a:solidFill>
            </a:endParaRPr>
          </a:p>
          <a:p>
            <a:pPr lvl="0" marL="373380" indent="-373380" defTabSz="572516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625B48"/>
                </a:solidFill>
              </a:rPr>
              <a:t>Slow tempos subdivide beat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800" y="3204633"/>
            <a:ext cx="7061200" cy="4394201"/>
          </a:xfrm>
          <a:prstGeom prst="rect">
            <a:avLst/>
          </a:prstGeom>
        </p:spPr>
      </p:pic>
      <p:sp>
        <p:nvSpPr>
          <p:cNvPr id="142" name="Shape 142"/>
          <p:cNvSpPr/>
          <p:nvPr>
            <p:ph type="title" idx="4294967295"/>
          </p:nvPr>
        </p:nvSpPr>
        <p:spPr>
          <a:xfrm>
            <a:off x="1104900" y="571500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Adi and Rupaka tala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5351" y="2609850"/>
            <a:ext cx="7574098" cy="5599183"/>
          </a:xfrm>
          <a:prstGeom prst="rect">
            <a:avLst/>
          </a:prstGeom>
        </p:spPr>
      </p:pic>
      <p:sp>
        <p:nvSpPr>
          <p:cNvPr id="145" name="Shape 145"/>
          <p:cNvSpPr/>
          <p:nvPr>
            <p:ph type="title" idx="4294967295"/>
          </p:nvPr>
        </p:nvSpPr>
        <p:spPr>
          <a:xfrm>
            <a:off x="1104900" y="351366"/>
            <a:ext cx="10795000" cy="20939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Khandu and Misra chapu tala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xfrm>
            <a:off x="1104900" y="198966"/>
            <a:ext cx="10795000" cy="2093953"/>
          </a:xfrm>
          <a:prstGeom prst="rect">
            <a:avLst/>
          </a:prstGeom>
        </p:spPr>
        <p:txBody>
          <a:bodyPr/>
          <a:lstStyle>
            <a:lvl1pPr algn="l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85604A"/>
                </a:solidFill>
              </a:rPr>
              <a:t>Drummer’s art</a:t>
            </a:r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xfrm>
            <a:off x="813646" y="1680633"/>
            <a:ext cx="10319281" cy="571500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Improvisatory based on hundreds of patterns and strokes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625B48"/>
                </a:solidFill>
              </a:rPr>
              <a:t>Sollukatu</a:t>
            </a:r>
            <a:r>
              <a:rPr sz="3600">
                <a:solidFill>
                  <a:srgbClr val="625B48"/>
                </a:solidFill>
              </a:rPr>
              <a:t> drum solfege (bol)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625B48"/>
                </a:solidFill>
              </a:rPr>
              <a:t>Mora</a:t>
            </a:r>
            <a:r>
              <a:rPr sz="3600">
                <a:solidFill>
                  <a:srgbClr val="625B48"/>
                </a:solidFill>
              </a:rPr>
              <a:t> (korvai): three-fold repetition at cadences</a:t>
            </a:r>
            <a:endParaRPr sz="3600">
              <a:solidFill>
                <a:srgbClr val="625B48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Will traverse cycle to end after three two more reps on </a:t>
            </a:r>
            <a:r>
              <a:rPr b="1" sz="3600">
                <a:solidFill>
                  <a:srgbClr val="625B48"/>
                </a:solidFill>
              </a:rPr>
              <a:t>sam</a:t>
            </a:r>
          </a:p>
        </p:txBody>
      </p:sp>
      <p:pic>
        <p:nvPicPr>
          <p:cNvPr id="14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7588" y="6339074"/>
            <a:ext cx="3563112" cy="2762593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1909" y="673100"/>
            <a:ext cx="7220982" cy="8610385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xfrm>
            <a:off x="1104900" y="249766"/>
            <a:ext cx="10795000" cy="23622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85604A"/>
                </a:solidFill>
              </a:rPr>
              <a:t>Improv in the Carnatic composition</a:t>
            </a:r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xfrm>
            <a:off x="1104900" y="2531533"/>
            <a:ext cx="10795000" cy="5715001"/>
          </a:xfrm>
          <a:prstGeom prst="rect">
            <a:avLst/>
          </a:prstGeom>
        </p:spPr>
        <p:txBody>
          <a:bodyPr/>
          <a:lstStyle/>
          <a:p>
            <a:pPr lvl="0" marL="320039" indent="-320039" defTabSz="49072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24">
                <a:solidFill>
                  <a:srgbClr val="625B48"/>
                </a:solidFill>
              </a:rPr>
              <a:t>Improv without tala begins in the opening, and establishes the principal degrees</a:t>
            </a:r>
            <a:endParaRPr sz="3024">
              <a:solidFill>
                <a:srgbClr val="625B48"/>
              </a:solidFill>
            </a:endParaRPr>
          </a:p>
          <a:p>
            <a:pPr lvl="0" marL="320039" indent="-320039" defTabSz="49072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24">
                <a:solidFill>
                  <a:srgbClr val="625B48"/>
                </a:solidFill>
              </a:rPr>
              <a:t>the soloist will extend downward and upward to the degree midway between the principal degree and its upper octave, producing notes with inflections and ornaments appropriate to the raga</a:t>
            </a:r>
            <a:endParaRPr sz="3024">
              <a:solidFill>
                <a:srgbClr val="625B48"/>
              </a:solidFill>
            </a:endParaRPr>
          </a:p>
          <a:p>
            <a:pPr lvl="0" marL="320039" indent="-320039" defTabSz="49072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24">
                <a:solidFill>
                  <a:srgbClr val="625B48"/>
                </a:solidFill>
              </a:rPr>
              <a:t>the medial degree is established, followed by a return to the principal degrees, then the medial degree and the upper octave of the principal degrees, then a return to the upper octave of the principal degrees.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/>
          </p:nvPr>
        </p:nvSpPr>
        <p:spPr>
          <a:xfrm>
            <a:off x="1104900" y="249766"/>
            <a:ext cx="10795000" cy="23622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85604A"/>
                </a:solidFill>
              </a:rPr>
              <a:t>Exposition: Alapana</a:t>
            </a:r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xfrm>
            <a:off x="1104900" y="2531533"/>
            <a:ext cx="10795000" cy="5715001"/>
          </a:xfrm>
          <a:prstGeom prst="rect">
            <a:avLst/>
          </a:prstGeom>
        </p:spPr>
        <p:txBody>
          <a:bodyPr/>
          <a:lstStyle/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Sustained pitches alternated with other scale degrees prolonged in vigorous shakes</a:t>
            </a:r>
            <a:endParaRPr sz="3312">
              <a:solidFill>
                <a:srgbClr val="625B48"/>
              </a:solidFill>
            </a:endParaRPr>
          </a:p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The last section brings the pitch and intensity level down gradually through melodic motifs of the upper and lower octaves, and concludes with a few phrases below the system tonic before resting on the tonic.</a:t>
            </a:r>
            <a:endParaRPr sz="3312">
              <a:solidFill>
                <a:srgbClr val="625B48"/>
              </a:solidFill>
            </a:endParaRPr>
          </a:p>
          <a:p>
            <a:pPr lvl="0" marL="350520" indent="-350520" defTabSz="537463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12">
                <a:solidFill>
                  <a:srgbClr val="625B48"/>
                </a:solidFill>
              </a:rPr>
              <a:t>Traditionally the full alapana of a major raga is presented in connection with ragam-tanam-pallavi, although these days a </a:t>
            </a:r>
            <a:r>
              <a:rPr b="1" sz="3312">
                <a:solidFill>
                  <a:srgbClr val="625B48"/>
                </a:solidFill>
              </a:rPr>
              <a:t>kriti</a:t>
            </a:r>
            <a:r>
              <a:rPr sz="3312">
                <a:solidFill>
                  <a:srgbClr val="625B48"/>
                </a:solidFill>
              </a:rPr>
              <a:t> sometimes stars.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xfrm>
            <a:off x="1104900" y="-4234"/>
            <a:ext cx="10795000" cy="2362201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85604A"/>
                </a:solidFill>
              </a:rPr>
              <a:t>Ragam-Tanam-Pallavi</a:t>
            </a:r>
          </a:p>
        </p:txBody>
      </p:sp>
      <p:sp>
        <p:nvSpPr>
          <p:cNvPr id="158" name="Shape 158"/>
          <p:cNvSpPr/>
          <p:nvPr>
            <p:ph type="body" idx="1"/>
          </p:nvPr>
        </p:nvSpPr>
        <p:spPr>
          <a:xfrm>
            <a:off x="1104900" y="2531533"/>
            <a:ext cx="10795000" cy="5715001"/>
          </a:xfrm>
          <a:prstGeom prst="rect">
            <a:avLst/>
          </a:prstGeom>
        </p:spPr>
        <p:txBody>
          <a:bodyPr/>
          <a:lstStyle/>
          <a:p>
            <a:pPr lvl="0" marL="259079" indent="-259079" defTabSz="397256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448">
                <a:solidFill>
                  <a:srgbClr val="625B48"/>
                </a:solidFill>
              </a:rPr>
              <a:t>Pallavi</a:t>
            </a:r>
            <a:r>
              <a:rPr sz="2448">
                <a:solidFill>
                  <a:srgbClr val="625B48"/>
                </a:solidFill>
              </a:rPr>
              <a:t> in general in south India means the opening, recurring refrain section of of a multi-section composition, or any form.</a:t>
            </a:r>
            <a:endParaRPr sz="2448">
              <a:solidFill>
                <a:srgbClr val="625B48"/>
              </a:solidFill>
            </a:endParaRPr>
          </a:p>
          <a:p>
            <a:pPr lvl="0" marL="259079" indent="-259079" defTabSz="397256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625B48"/>
                </a:solidFill>
              </a:rPr>
              <a:t>In this context, however, a single line of text, often set in a complex time-cycle, used as a composition to be subjected to the “breaking up” improv technique.</a:t>
            </a:r>
            <a:endParaRPr sz="2448">
              <a:solidFill>
                <a:srgbClr val="625B48"/>
              </a:solidFill>
            </a:endParaRPr>
          </a:p>
          <a:p>
            <a:pPr lvl="0" marL="259079" indent="-259079" defTabSz="397256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625B48"/>
                </a:solidFill>
              </a:rPr>
              <a:t>Improv styles:</a:t>
            </a:r>
            <a:endParaRPr sz="2448">
              <a:solidFill>
                <a:srgbClr val="625B48"/>
              </a:solidFill>
            </a:endParaRPr>
          </a:p>
          <a:p>
            <a:pPr lvl="1" marL="518159" indent="-259079" defTabSz="397256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625B48"/>
                </a:solidFill>
              </a:rPr>
              <a:t>no pulse:	no tala:	alapana</a:t>
            </a:r>
            <a:endParaRPr sz="2448">
              <a:solidFill>
                <a:srgbClr val="625B48"/>
              </a:solidFill>
            </a:endParaRPr>
          </a:p>
          <a:p>
            <a:pPr lvl="1" marL="518159" indent="-259079" defTabSz="397256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625B48"/>
                </a:solidFill>
              </a:rPr>
              <a:t>with pulse:	no tala:	tanam</a:t>
            </a:r>
            <a:endParaRPr sz="2448">
              <a:solidFill>
                <a:srgbClr val="625B48"/>
              </a:solidFill>
            </a:endParaRPr>
          </a:p>
          <a:p>
            <a:pPr lvl="1" marL="518159" indent="-259079" defTabSz="397256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625B48"/>
                </a:solidFill>
              </a:rPr>
              <a:t>with tala:	niraval, kalpana svara</a:t>
            </a:r>
            <a:endParaRPr sz="2448">
              <a:solidFill>
                <a:srgbClr val="625B48"/>
              </a:solidFill>
            </a:endParaRPr>
          </a:p>
          <a:p>
            <a:pPr lvl="1" marL="518159" indent="-259079" defTabSz="397256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625B48"/>
                </a:solidFill>
              </a:rPr>
              <a:t>anuloma/pratiloma (in pallavi exposition)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xfrm>
            <a:off x="1104900" y="-4234"/>
            <a:ext cx="10795000" cy="2362201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85604A"/>
                </a:solidFill>
              </a:rPr>
              <a:t>Ragam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xfrm>
            <a:off x="1104900" y="2531533"/>
            <a:ext cx="10795000" cy="571500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In </a:t>
            </a:r>
            <a:r>
              <a:rPr b="1" sz="3600">
                <a:solidFill>
                  <a:srgbClr val="625B48"/>
                </a:solidFill>
              </a:rPr>
              <a:t>alapana</a:t>
            </a:r>
            <a:r>
              <a:rPr sz="3600">
                <a:solidFill>
                  <a:srgbClr val="625B48"/>
                </a:solidFill>
              </a:rPr>
              <a:t> occasional sustained pitches are alternated with other scale degrees prolonged in wide and vigorous shake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The last section of the alapana brings the pitch and intensity level down gradually before resting on the tonic. 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xfrm>
            <a:off x="1104900" y="-4234"/>
            <a:ext cx="10795000" cy="2362201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85604A"/>
                </a:solidFill>
              </a:rPr>
              <a:t>Tanam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xfrm>
            <a:off x="1104900" y="2531533"/>
            <a:ext cx="10795000" cy="5715001"/>
          </a:xfrm>
          <a:prstGeom prst="rect">
            <a:avLst/>
          </a:prstGeom>
        </p:spPr>
        <p:txBody>
          <a:bodyPr/>
          <a:lstStyle/>
          <a:p>
            <a:pPr lvl="0" marL="255270" indent="-255270" defTabSz="391414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12">
                <a:solidFill>
                  <a:srgbClr val="625B48"/>
                </a:solidFill>
              </a:rPr>
              <a:t>Close to Hindustani </a:t>
            </a:r>
            <a:r>
              <a:rPr b="1" sz="2412">
                <a:solidFill>
                  <a:srgbClr val="625B48"/>
                </a:solidFill>
              </a:rPr>
              <a:t>nom-tom</a:t>
            </a:r>
            <a:r>
              <a:rPr sz="2412">
                <a:solidFill>
                  <a:srgbClr val="625B48"/>
                </a:solidFill>
              </a:rPr>
              <a:t>:  the syllables are </a:t>
            </a:r>
            <a:r>
              <a:rPr b="1" sz="2412">
                <a:solidFill>
                  <a:srgbClr val="625B48"/>
                </a:solidFill>
              </a:rPr>
              <a:t>ta nam, ta ka nam,</a:t>
            </a:r>
            <a:r>
              <a:rPr sz="2412">
                <a:solidFill>
                  <a:srgbClr val="625B48"/>
                </a:solidFill>
              </a:rPr>
              <a:t> etc</a:t>
            </a:r>
            <a:endParaRPr sz="2412">
              <a:solidFill>
                <a:srgbClr val="625B48"/>
              </a:solidFill>
            </a:endParaRPr>
          </a:p>
          <a:p>
            <a:pPr lvl="0" marL="255270" indent="-255270" defTabSz="391414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12">
                <a:solidFill>
                  <a:srgbClr val="625B48"/>
                </a:solidFill>
              </a:rPr>
              <a:t>Separate sections of </a:t>
            </a:r>
            <a:r>
              <a:rPr b="1" sz="2412">
                <a:solidFill>
                  <a:srgbClr val="625B48"/>
                </a:solidFill>
              </a:rPr>
              <a:t>tanam</a:t>
            </a:r>
            <a:r>
              <a:rPr sz="2412">
                <a:solidFill>
                  <a:srgbClr val="625B48"/>
                </a:solidFill>
              </a:rPr>
              <a:t> are built in successively higher registral levels; each concludes with a short unpulsed passage of alapana </a:t>
            </a:r>
            <a:endParaRPr sz="2412">
              <a:solidFill>
                <a:srgbClr val="625B48"/>
              </a:solidFill>
            </a:endParaRPr>
          </a:p>
          <a:p>
            <a:pPr lvl="0" marL="255270" indent="-255270" defTabSz="391414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12">
                <a:solidFill>
                  <a:srgbClr val="625B48"/>
                </a:solidFill>
              </a:rPr>
              <a:t>Improv with tala is of two kinds:  </a:t>
            </a:r>
            <a:endParaRPr sz="2412">
              <a:solidFill>
                <a:srgbClr val="625B48"/>
              </a:solidFill>
            </a:endParaRPr>
          </a:p>
          <a:p>
            <a:pPr lvl="1" marL="510540" indent="-255270" defTabSz="391414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12">
                <a:solidFill>
                  <a:srgbClr val="625B48"/>
                </a:solidFill>
              </a:rPr>
              <a:t>“Back to the beginning”:  each passage leads back to the opening motif</a:t>
            </a:r>
            <a:endParaRPr sz="2412">
              <a:solidFill>
                <a:srgbClr val="625B48"/>
              </a:solidFill>
            </a:endParaRPr>
          </a:p>
          <a:p>
            <a:pPr lvl="1" marL="510540" indent="-255270" defTabSz="391414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412">
                <a:solidFill>
                  <a:srgbClr val="625B48"/>
                </a:solidFill>
              </a:rPr>
              <a:t>Bhanjani</a:t>
            </a:r>
            <a:r>
              <a:rPr sz="2412">
                <a:solidFill>
                  <a:srgbClr val="625B48"/>
                </a:solidFill>
              </a:rPr>
              <a:t>--“Breaking up (a phrase)” singing the words of one line or the whole composition in different ways.</a:t>
            </a:r>
            <a:endParaRPr sz="2412">
              <a:solidFill>
                <a:srgbClr val="625B48"/>
              </a:solidFill>
            </a:endParaRPr>
          </a:p>
          <a:p>
            <a:pPr lvl="0" marL="255270" indent="-255270" defTabSz="391414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412">
                <a:solidFill>
                  <a:srgbClr val="625B48"/>
                </a:solidFill>
              </a:rPr>
              <a:t>Niraval</a:t>
            </a:r>
            <a:r>
              <a:rPr sz="2412">
                <a:solidFill>
                  <a:srgbClr val="625B48"/>
                </a:solidFill>
              </a:rPr>
              <a:t> = “filling up”: a single line of text sung repeatedly with the original rhythmic distribution of text, but with melodies appropriate to the raga</a:t>
            </a:r>
            <a:endParaRPr sz="2412">
              <a:solidFill>
                <a:srgbClr val="625B48"/>
              </a:solidFill>
            </a:endParaRPr>
          </a:p>
          <a:p>
            <a:pPr lvl="0" marL="255270" indent="-255270" defTabSz="391414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412">
                <a:solidFill>
                  <a:srgbClr val="625B48"/>
                </a:solidFill>
              </a:rPr>
              <a:t>Kalpana svara</a:t>
            </a:r>
            <a:r>
              <a:rPr sz="2412">
                <a:solidFill>
                  <a:srgbClr val="625B48"/>
                </a:solidFill>
              </a:rPr>
              <a:t>: improv on solfege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xfrm>
            <a:off x="1104900" y="-4234"/>
            <a:ext cx="10795000" cy="2362201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85604A"/>
                </a:solidFill>
              </a:rPr>
              <a:t>Pallavi</a:t>
            </a:r>
          </a:p>
        </p:txBody>
      </p:sp>
      <p:sp>
        <p:nvSpPr>
          <p:cNvPr id="167" name="Shape 167"/>
          <p:cNvSpPr/>
          <p:nvPr>
            <p:ph type="body" idx="1"/>
          </p:nvPr>
        </p:nvSpPr>
        <p:spPr>
          <a:xfrm>
            <a:off x="1104900" y="2531533"/>
            <a:ext cx="10795000" cy="5715001"/>
          </a:xfrm>
          <a:prstGeom prst="rect">
            <a:avLst/>
          </a:prstGeom>
        </p:spPr>
        <p:txBody>
          <a:bodyPr/>
          <a:lstStyle/>
          <a:p>
            <a:pPr lvl="0" marL="236220" indent="-236220" defTabSz="362204">
              <a:spcBef>
                <a:spcPts val="1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32">
                <a:solidFill>
                  <a:srgbClr val="625B48"/>
                </a:solidFill>
              </a:rPr>
              <a:t>The pallavi itself is one line of composed melody (traditional, new or from a </a:t>
            </a:r>
            <a:r>
              <a:rPr b="1" sz="2232">
                <a:solidFill>
                  <a:srgbClr val="625B48"/>
                </a:solidFill>
              </a:rPr>
              <a:t>kriti</a:t>
            </a:r>
            <a:r>
              <a:rPr sz="2232">
                <a:solidFill>
                  <a:srgbClr val="625B48"/>
                </a:solidFill>
              </a:rPr>
              <a:t>).</a:t>
            </a:r>
            <a:endParaRPr sz="2232">
              <a:solidFill>
                <a:srgbClr val="625B48"/>
              </a:solidFill>
            </a:endParaRPr>
          </a:p>
          <a:p>
            <a:pPr lvl="0" marL="236220" indent="-236220" defTabSz="362204">
              <a:spcBef>
                <a:spcPts val="1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32">
                <a:solidFill>
                  <a:srgbClr val="625B48"/>
                </a:solidFill>
              </a:rPr>
              <a:t>Accompanists reproduce the soloist’s </a:t>
            </a:r>
            <a:r>
              <a:rPr b="1" sz="2232">
                <a:solidFill>
                  <a:srgbClr val="625B48"/>
                </a:solidFill>
              </a:rPr>
              <a:t>pallavi</a:t>
            </a:r>
            <a:r>
              <a:rPr sz="2232">
                <a:solidFill>
                  <a:srgbClr val="625B48"/>
                </a:solidFill>
              </a:rPr>
              <a:t> after one hearing.  </a:t>
            </a:r>
            <a:endParaRPr sz="2232">
              <a:solidFill>
                <a:srgbClr val="625B48"/>
              </a:solidFill>
            </a:endParaRPr>
          </a:p>
          <a:p>
            <a:pPr lvl="0" marL="236220" indent="-236220" defTabSz="362204">
              <a:spcBef>
                <a:spcPts val="1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2232">
                <a:solidFill>
                  <a:srgbClr val="625B48"/>
                </a:solidFill>
              </a:rPr>
              <a:t>One</a:t>
            </a:r>
            <a:r>
              <a:rPr sz="2232">
                <a:solidFill>
                  <a:srgbClr val="625B48"/>
                </a:solidFill>
              </a:rPr>
              <a:t> to </a:t>
            </a:r>
            <a:r>
              <a:rPr b="1" sz="2232">
                <a:solidFill>
                  <a:srgbClr val="625B48"/>
                </a:solidFill>
              </a:rPr>
              <a:t>six</a:t>
            </a:r>
            <a:r>
              <a:rPr sz="2232">
                <a:solidFill>
                  <a:srgbClr val="625B48"/>
                </a:solidFill>
              </a:rPr>
              <a:t> cycles long, and constructed so that the point of principal rhythmic weight is the halfway point in the tala cycle.  </a:t>
            </a:r>
            <a:endParaRPr sz="2232">
              <a:solidFill>
                <a:srgbClr val="625B48"/>
              </a:solidFill>
            </a:endParaRPr>
          </a:p>
          <a:p>
            <a:pPr lvl="0" marL="236220" indent="-236220" defTabSz="362204">
              <a:spcBef>
                <a:spcPts val="1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32">
                <a:solidFill>
                  <a:srgbClr val="625B48"/>
                </a:solidFill>
              </a:rPr>
              <a:t>After sung or played several times, the </a:t>
            </a:r>
            <a:r>
              <a:rPr b="1" sz="2232">
                <a:solidFill>
                  <a:srgbClr val="625B48"/>
                </a:solidFill>
              </a:rPr>
              <a:t>pallavi</a:t>
            </a:r>
            <a:r>
              <a:rPr sz="2232">
                <a:solidFill>
                  <a:srgbClr val="625B48"/>
                </a:solidFill>
              </a:rPr>
              <a:t> is subjected first to </a:t>
            </a:r>
            <a:r>
              <a:rPr b="1" sz="2232">
                <a:solidFill>
                  <a:srgbClr val="625B48"/>
                </a:solidFill>
              </a:rPr>
              <a:t>niraval</a:t>
            </a:r>
            <a:r>
              <a:rPr sz="2232">
                <a:solidFill>
                  <a:srgbClr val="625B48"/>
                </a:solidFill>
              </a:rPr>
              <a:t> then with its time values reduced to a half (double speed),  a third (triple speed), and a quarter of their original length (quadruple speed).  </a:t>
            </a:r>
            <a:endParaRPr sz="2232">
              <a:solidFill>
                <a:srgbClr val="625B48"/>
              </a:solidFill>
            </a:endParaRPr>
          </a:p>
          <a:p>
            <a:pPr lvl="0" marL="236220" indent="-236220" defTabSz="362204">
              <a:spcBef>
                <a:spcPts val="1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32">
                <a:solidFill>
                  <a:srgbClr val="625B48"/>
                </a:solidFill>
              </a:rPr>
              <a:t>This allows the composition to be sung through 2, 3, and 4x in the same time cycle as the original, called </a:t>
            </a:r>
            <a:r>
              <a:rPr b="1" sz="2232">
                <a:solidFill>
                  <a:srgbClr val="625B48"/>
                </a:solidFill>
              </a:rPr>
              <a:t>anuloma</a:t>
            </a:r>
            <a:r>
              <a:rPr sz="2232">
                <a:solidFill>
                  <a:srgbClr val="625B48"/>
                </a:solidFill>
              </a:rPr>
              <a:t> (with the current).  </a:t>
            </a:r>
            <a:endParaRPr sz="2232">
              <a:solidFill>
                <a:srgbClr val="625B48"/>
              </a:solidFill>
            </a:endParaRPr>
          </a:p>
          <a:p>
            <a:pPr lvl="0" marL="236220" indent="-236220" defTabSz="362204">
              <a:spcBef>
                <a:spcPts val="1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32">
                <a:solidFill>
                  <a:srgbClr val="625B48"/>
                </a:solidFill>
              </a:rPr>
              <a:t>In </a:t>
            </a:r>
            <a:r>
              <a:rPr b="1" sz="2232">
                <a:solidFill>
                  <a:srgbClr val="625B48"/>
                </a:solidFill>
              </a:rPr>
              <a:t>pratiloma</a:t>
            </a:r>
            <a:r>
              <a:rPr sz="2232">
                <a:solidFill>
                  <a:srgbClr val="625B48"/>
                </a:solidFill>
              </a:rPr>
              <a:t> (against the current) the composition at a fixed tempo and the time cycle is speeded up, or the composition is sung more slowly to a constant cycle. 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121833" y="912396"/>
            <a:ext cx="11506202" cy="7357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31800" indent="-431800" algn="l" defTabSz="914400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In 1500 BCE, the indigenous population was pushed south. </a:t>
            </a:r>
            <a:endParaRPr sz="3400">
              <a:solidFill>
                <a:srgbClr val="606060"/>
              </a:solidFill>
            </a:endParaRPr>
          </a:p>
          <a:p>
            <a:pPr lvl="3" marL="1803400" indent="-431800" algn="l" defTabSz="914400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This may be the root of the north/south division (Hindustani/Karnatak (Carnatic)).</a:t>
            </a:r>
            <a:endParaRPr sz="3400">
              <a:solidFill>
                <a:srgbClr val="606060"/>
              </a:solidFill>
            </a:endParaRPr>
          </a:p>
          <a:p>
            <a:pPr lvl="0" marL="431800" indent="-431800" algn="l" defTabSz="914400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Indian classical music and the Hindu religion have close ties, as in the </a:t>
            </a:r>
            <a:r>
              <a:rPr b="1" sz="3400">
                <a:solidFill>
                  <a:srgbClr val="606060"/>
                </a:solidFill>
              </a:rPr>
              <a:t>bhajan </a:t>
            </a:r>
            <a:r>
              <a:rPr sz="3400">
                <a:solidFill>
                  <a:srgbClr val="606060"/>
                </a:solidFill>
              </a:rPr>
              <a:t>devotional songs and hymns.</a:t>
            </a:r>
            <a:endParaRPr sz="3400">
              <a:solidFill>
                <a:srgbClr val="606060"/>
              </a:solidFill>
            </a:endParaRPr>
          </a:p>
          <a:p>
            <a:pPr lvl="0" marL="431800" indent="-431800" algn="l" defTabSz="914400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In the 5</a:t>
            </a:r>
            <a:r>
              <a:rPr baseline="29882" sz="3400">
                <a:solidFill>
                  <a:srgbClr val="606060"/>
                </a:solidFill>
              </a:rPr>
              <a:t>th</a:t>
            </a:r>
            <a:r>
              <a:rPr sz="3400">
                <a:solidFill>
                  <a:srgbClr val="606060"/>
                </a:solidFill>
              </a:rPr>
              <a:t> c. BCE, Buddhism and Jainism originated in India.</a:t>
            </a:r>
            <a:endParaRPr sz="3400">
              <a:solidFill>
                <a:srgbClr val="606060"/>
              </a:solidFill>
            </a:endParaRPr>
          </a:p>
          <a:p>
            <a:pPr lvl="0" marL="431800" indent="-431800" algn="l" defTabSz="914400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Islam was introduced in the 8</a:t>
            </a:r>
            <a:r>
              <a:rPr baseline="29882" sz="3400">
                <a:solidFill>
                  <a:srgbClr val="606060"/>
                </a:solidFill>
              </a:rPr>
              <a:t>th</a:t>
            </a:r>
            <a:r>
              <a:rPr sz="3400">
                <a:solidFill>
                  <a:srgbClr val="606060"/>
                </a:solidFill>
              </a:rPr>
              <a:t> c. CE.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6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85604A"/>
                </a:solidFill>
              </a:rPr>
              <a:t>Natya Sastra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xfrm>
            <a:off x="1104900" y="3649133"/>
            <a:ext cx="10795000" cy="571500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Ancient treatise, 36 chapters on theater, music and dance (probably 200 BCE and 200 CE)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Indian music theory has a long history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Songs preserved as poetry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Ramayana and Mahabharata</a:t>
            </a:r>
          </a:p>
        </p:txBody>
      </p:sp>
      <p:pic>
        <p:nvPicPr>
          <p:cNvPr id="5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1500" y="791633"/>
            <a:ext cx="5352160" cy="3377395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xfrm>
            <a:off x="935566" y="402166"/>
            <a:ext cx="10795001" cy="2362201"/>
          </a:xfrm>
          <a:prstGeom prst="rect">
            <a:avLst/>
          </a:prstGeom>
        </p:spPr>
        <p:txBody>
          <a:bodyPr/>
          <a:lstStyle>
            <a:lvl1pPr algn="l"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85604A"/>
                </a:solidFill>
              </a:rPr>
              <a:t>Moghul dynasty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1104900" y="2650066"/>
            <a:ext cx="5738945" cy="5715001"/>
          </a:xfrm>
          <a:prstGeom prst="rect">
            <a:avLst/>
          </a:prstGeom>
        </p:spPr>
        <p:txBody>
          <a:bodyPr/>
          <a:lstStyle/>
          <a:p>
            <a:pPr lvl="0" marL="266700" indent="-266700" defTabSz="408940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625B48"/>
                </a:solidFill>
              </a:rPr>
              <a:t>From 1528 centered in Delhi and Agra</a:t>
            </a:r>
            <a:endParaRPr sz="2520">
              <a:solidFill>
                <a:srgbClr val="625B48"/>
              </a:solidFill>
            </a:endParaRPr>
          </a:p>
          <a:p>
            <a:pPr lvl="0" marL="266700" indent="-266700" defTabSz="408940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625B48"/>
                </a:solidFill>
              </a:rPr>
              <a:t>Great patrons of the arts and court musicians</a:t>
            </a:r>
            <a:endParaRPr sz="2520">
              <a:solidFill>
                <a:srgbClr val="625B48"/>
              </a:solidFill>
            </a:endParaRPr>
          </a:p>
          <a:p>
            <a:pPr lvl="0" marL="266700" indent="-266700" defTabSz="408940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625B48"/>
                </a:solidFill>
              </a:rPr>
              <a:t>Northern tradition mixes Persian elements with existing Indian culture</a:t>
            </a:r>
            <a:endParaRPr sz="2520">
              <a:solidFill>
                <a:srgbClr val="625B48"/>
              </a:solidFill>
            </a:endParaRPr>
          </a:p>
          <a:p>
            <a:pPr lvl="0" marL="266700" indent="-266700" defTabSz="408940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625B48"/>
                </a:solidFill>
              </a:rPr>
              <a:t>Raga system related to use of modes in Turkish and Arabic music as well</a:t>
            </a:r>
            <a:endParaRPr sz="2520">
              <a:solidFill>
                <a:srgbClr val="625B48"/>
              </a:solidFill>
            </a:endParaRPr>
          </a:p>
          <a:p>
            <a:pPr lvl="0" marL="266700" indent="-266700" defTabSz="408940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520">
                <a:solidFill>
                  <a:srgbClr val="625B48"/>
                </a:solidFill>
              </a:rPr>
              <a:t>Cultural division between Islamic north and Hindustani south</a:t>
            </a:r>
          </a:p>
        </p:txBody>
      </p:sp>
      <p:pic>
        <p:nvPicPr>
          <p:cNvPr id="6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7633" y="1202266"/>
            <a:ext cx="5359401" cy="7010401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body" idx="1"/>
          </p:nvPr>
        </p:nvSpPr>
        <p:spPr>
          <a:xfrm>
            <a:off x="1104900" y="2650066"/>
            <a:ext cx="5738945" cy="5715001"/>
          </a:xfrm>
          <a:prstGeom prst="rect">
            <a:avLst/>
          </a:prstGeom>
        </p:spPr>
        <p:txBody>
          <a:bodyPr/>
          <a:lstStyle/>
          <a:p>
            <a:pPr lvl="0" marL="373380" indent="-373380" defTabSz="572516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625B48"/>
                </a:solidFill>
              </a:rPr>
              <a:t>European influence on India began in the 15th century when the Portuguese, French, Dutch, and English arrived for spice trade.</a:t>
            </a:r>
            <a:endParaRPr sz="3528">
              <a:solidFill>
                <a:srgbClr val="625B48"/>
              </a:solidFill>
            </a:endParaRPr>
          </a:p>
          <a:p>
            <a:pPr lvl="0" marL="373380" indent="-373380" defTabSz="572516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528">
                <a:solidFill>
                  <a:srgbClr val="625B48"/>
                </a:solidFill>
              </a:rPr>
              <a:t>Christianity was imported with limited success.</a:t>
            </a:r>
          </a:p>
        </p:txBody>
      </p:sp>
      <p:pic>
        <p:nvPicPr>
          <p:cNvPr id="6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4566" y="1257300"/>
            <a:ext cx="5738946" cy="6971636"/>
          </a:xfrm>
          <a:prstGeom prst="rect">
            <a:avLst/>
          </a:prstGeom>
        </p:spPr>
      </p:pic>
      <p:sp>
        <p:nvSpPr>
          <p:cNvPr id="64" name="Shape 64"/>
          <p:cNvSpPr/>
          <p:nvPr>
            <p:ph type="title"/>
          </p:nvPr>
        </p:nvSpPr>
        <p:spPr>
          <a:xfrm>
            <a:off x="990169" y="571500"/>
            <a:ext cx="5968406" cy="2362200"/>
          </a:xfrm>
          <a:prstGeom prst="rect">
            <a:avLst/>
          </a:prstGeom>
        </p:spPr>
        <p:txBody>
          <a:bodyPr/>
          <a:lstStyle/>
          <a:p>
            <a:pPr lvl="0" algn="l" defTabSz="531622">
              <a:defRPr sz="1800">
                <a:solidFill>
                  <a:srgbClr val="000000"/>
                </a:solidFill>
              </a:defRPr>
            </a:pPr>
            <a:r>
              <a:rPr sz="5187">
                <a:solidFill>
                  <a:srgbClr val="85604A"/>
                </a:solidFill>
              </a:rPr>
              <a:t>British colonization </a:t>
            </a:r>
            <a:endParaRPr sz="5187">
              <a:solidFill>
                <a:srgbClr val="85604A"/>
              </a:solidFill>
            </a:endParaRPr>
          </a:p>
          <a:p>
            <a:pPr lvl="0" algn="l" defTabSz="531622">
              <a:defRPr sz="1800">
                <a:solidFill>
                  <a:srgbClr val="000000"/>
                </a:solidFill>
              </a:defRPr>
            </a:pPr>
            <a:r>
              <a:rPr sz="5187">
                <a:solidFill>
                  <a:srgbClr val="85604A"/>
                </a:solidFill>
              </a:rPr>
              <a:t>1600–1947</a:t>
            </a:r>
          </a:p>
        </p:txBody>
      </p:sp>
      <p:sp>
        <p:nvSpPr>
          <p:cNvPr id="65" name="Shape 65"/>
          <p:cNvSpPr/>
          <p:nvPr/>
        </p:nvSpPr>
        <p:spPr>
          <a:xfrm>
            <a:off x="9188569" y="8335179"/>
            <a:ext cx="1170941" cy="73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25B48"/>
                </a:solidFill>
              </a:rPr>
              <a:t>1855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body" idx="1"/>
          </p:nvPr>
        </p:nvSpPr>
        <p:spPr>
          <a:xfrm>
            <a:off x="614428" y="3666066"/>
            <a:ext cx="7030973" cy="571500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Although British not active patrons of the arts, music flourished under their rule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Golden age of Carnatic music ca. 1700–1900</a:t>
            </a:r>
          </a:p>
        </p:txBody>
      </p:sp>
      <p:pic>
        <p:nvPicPr>
          <p:cNvPr id="6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504" y="1123950"/>
            <a:ext cx="4974196" cy="3069916"/>
          </a:xfrm>
          <a:prstGeom prst="rect">
            <a:avLst/>
          </a:prstGeom>
        </p:spPr>
      </p:pic>
      <p:pic>
        <p:nvPicPr>
          <p:cNvPr id="69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033" y="5659966"/>
            <a:ext cx="4319826" cy="2773598"/>
          </a:xfrm>
          <a:prstGeom prst="rect">
            <a:avLst/>
          </a:prstGeom>
        </p:spPr>
      </p:pic>
      <p:sp>
        <p:nvSpPr>
          <p:cNvPr id="70" name="Shape 70"/>
          <p:cNvSpPr/>
          <p:nvPr/>
        </p:nvSpPr>
        <p:spPr>
          <a:xfrm>
            <a:off x="6752166" y="-689659"/>
            <a:ext cx="5965562" cy="571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marL="381000" indent="-381000" algn="l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625B48"/>
              </a:solidFill>
            </a:endParaRPr>
          </a:p>
          <a:p>
            <a:pPr lvl="0" marL="381000" indent="-381000" algn="l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Responsible for transportation and administrative infrastructure, widespread adoption of English as second language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918633" y="723900"/>
            <a:ext cx="5968406" cy="2362200"/>
          </a:xfrm>
          <a:prstGeom prst="rect">
            <a:avLst/>
          </a:prstGeom>
        </p:spPr>
        <p:txBody>
          <a:bodyPr/>
          <a:lstStyle/>
          <a:p>
            <a:pPr lvl="0" algn="l" defTabSz="531622">
              <a:defRPr sz="1800">
                <a:solidFill>
                  <a:srgbClr val="000000"/>
                </a:solidFill>
              </a:defRPr>
            </a:pPr>
            <a:r>
              <a:rPr sz="5187">
                <a:solidFill>
                  <a:srgbClr val="85604A"/>
                </a:solidFill>
              </a:rPr>
              <a:t>British colonization </a:t>
            </a:r>
            <a:endParaRPr sz="5187">
              <a:solidFill>
                <a:srgbClr val="85604A"/>
              </a:solidFill>
            </a:endParaRPr>
          </a:p>
          <a:p>
            <a:pPr lvl="0" algn="l" defTabSz="531622">
              <a:defRPr sz="1800">
                <a:solidFill>
                  <a:srgbClr val="000000"/>
                </a:solidFill>
              </a:defRPr>
            </a:pPr>
            <a:r>
              <a:rPr sz="5187">
                <a:solidFill>
                  <a:srgbClr val="85604A"/>
                </a:solidFill>
              </a:rPr>
              <a:t>1600–1947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1104900" y="3666066"/>
            <a:ext cx="11856840" cy="571500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Britain became the dominant colonial power in 1858. 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Golden age of Carnatic music ca. 1700–1900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Recording industry took off in 1920s</a:t>
            </a:r>
            <a:endParaRPr sz="3600">
              <a:solidFill>
                <a:srgbClr val="625B48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European instruments adapted: violin, harmonium, clarinet, banjo</a:t>
            </a:r>
          </a:p>
        </p:txBody>
      </p:sp>
      <p:pic>
        <p:nvPicPr>
          <p:cNvPr id="7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1936" y="642981"/>
            <a:ext cx="4343763" cy="3675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