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4a" ContentType="audio/unknown"/>
  <Override PartName="/ppt/media/media1.mp3" ContentType="audio/unknown"/>
  <Override PartName="/ppt/media/media2.m4a" ContentType="audio/unknown"/>
  <Override PartName="/ppt/media/media3.m4a" ContentType="audio/unknown"/>
  <Override PartName="/ppt/media/media1.aif" ContentType="audio/unknown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media2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266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533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80009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066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333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161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1879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146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Mullerin 1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4387713" y="6477000"/>
            <a:ext cx="368574" cy="3608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4387713" y="6477000"/>
            <a:ext cx="368574" cy="3608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4387713" y="6477000"/>
            <a:ext cx="368574" cy="3608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070a.jpg" descr="070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40639" indent="0" algn="ctr">
              <a:buSzTx/>
              <a:buNone/>
            </a:lvl1pPr>
            <a:lvl2pPr marL="497840" indent="0" algn="ctr">
              <a:buSzTx/>
              <a:buNone/>
            </a:lvl2pPr>
            <a:lvl3pPr marL="955039" indent="0" algn="ctr">
              <a:buSzTx/>
              <a:buNone/>
            </a:lvl3pPr>
            <a:lvl4pPr marL="1412239" indent="0" algn="ctr">
              <a:buSzTx/>
              <a:buNone/>
            </a:lvl4pPr>
            <a:lvl5pPr marL="186943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92275" y="92074"/>
            <a:ext cx="6994525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92275" y="1600200"/>
            <a:ext cx="699452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audio" Target="../media/media1.aif"/><Relationship Id="rId4" Type="http://schemas.microsoft.com/office/2007/relationships/media" Target="../media/media1.aif"/><Relationship Id="rId5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70a.jpg" descr="070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Chromatic Approaches to 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Chromatic Approaches to V</a:t>
            </a:r>
          </a:p>
        </p:txBody>
      </p:sp>
      <p:sp>
        <p:nvSpPr>
          <p:cNvPr id="61" name="The Neapolitan Sixth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Neapolitan Sixth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762000"/>
            <a:ext cx="5867400" cy="52641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i              N6 (ped A) V65"/>
          <p:cNvSpPr/>
          <p:nvPr/>
        </p:nvSpPr>
        <p:spPr>
          <a:xfrm>
            <a:off x="2743200" y="2362200"/>
            <a:ext cx="42672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buClr>
                <a:srgbClr val="FF2600"/>
              </a:buClr>
              <a:buFont typeface="Arial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              N</a:t>
            </a:r>
            <a:r>
              <a:rPr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sz="1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(ped A)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V</a:t>
            </a:r>
            <a:r>
              <a:rPr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aseline="-2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 </a:t>
            </a:r>
            <a:r>
              <a:rPr baseline="-25000"/>
              <a:t>           </a:t>
            </a:r>
            <a:r>
              <a:t>   </a:t>
            </a:r>
          </a:p>
        </p:txBody>
      </p:sp>
      <p:sp>
        <p:nvSpPr>
          <p:cNvPr id="101" name="Liszt Transcendental Etude no. 2, mm. 92-end"/>
          <p:cNvSpPr/>
          <p:nvPr/>
        </p:nvSpPr>
        <p:spPr>
          <a:xfrm>
            <a:off x="3048000" y="228600"/>
            <a:ext cx="4831195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Arial"/>
            </a:lvl1pPr>
          </a:lstStyle>
          <a:p>
            <a:pPr/>
            <a:r>
              <a:t>Liszt Transcendental Etude no. 2, mm. 92-end</a:t>
            </a:r>
          </a:p>
        </p:txBody>
      </p:sp>
      <p:pic>
        <p:nvPicPr>
          <p:cNvPr id="102" name="Trans_etude_2_end.m4a" descr="Trans_etude_2_end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5880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8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6000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build="whole" bldLvl="1" animBg="1" rev="0" advAuto="0"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Where else can you use bII6?"/>
          <p:cNvSpPr txBox="1"/>
          <p:nvPr>
            <p:ph type="title"/>
          </p:nvPr>
        </p:nvSpPr>
        <p:spPr>
          <a:xfrm>
            <a:off x="1676400" y="0"/>
            <a:ext cx="6994525" cy="1447800"/>
          </a:xfrm>
          <a:prstGeom prst="rect">
            <a:avLst/>
          </a:prstGeom>
        </p:spPr>
        <p:txBody>
          <a:bodyPr/>
          <a:lstStyle/>
          <a:p>
            <a:pPr/>
            <a:r>
              <a:rPr sz="3200"/>
              <a:t>Where else can you use </a:t>
            </a:r>
            <a:r>
              <a:rPr b="1" baseline="29999" sz="4000"/>
              <a:t>b</a:t>
            </a:r>
            <a:r>
              <a:rPr sz="3200"/>
              <a:t>II</a:t>
            </a:r>
            <a:r>
              <a:rPr baseline="29999" sz="3200"/>
              <a:t>6</a:t>
            </a:r>
            <a:r>
              <a:rPr sz="3200"/>
              <a:t>?</a:t>
            </a:r>
          </a:p>
        </p:txBody>
      </p:sp>
      <p:sp>
        <p:nvSpPr>
          <p:cNvPr id="105" name="In minor any chord that can go to ii°6 can go to bII6 (as in a sequence)."/>
          <p:cNvSpPr txBox="1"/>
          <p:nvPr>
            <p:ph type="body" sz="half" idx="1"/>
          </p:nvPr>
        </p:nvSpPr>
        <p:spPr>
          <a:xfrm>
            <a:off x="1692275" y="4787900"/>
            <a:ext cx="6994525" cy="20574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sz="2800"/>
              <a:t>In minor any chord that can go to ii°</a:t>
            </a:r>
            <a:r>
              <a:rPr baseline="29999" sz="2800"/>
              <a:t>6</a:t>
            </a:r>
            <a:r>
              <a:rPr sz="2800"/>
              <a:t> can go to </a:t>
            </a:r>
            <a:r>
              <a:rPr b="1" baseline="29999" sz="2400"/>
              <a:t>b</a:t>
            </a:r>
            <a:r>
              <a:rPr sz="2800"/>
              <a:t>II</a:t>
            </a:r>
            <a:r>
              <a:rPr baseline="29999" sz="2800"/>
              <a:t>6</a:t>
            </a:r>
            <a:r>
              <a:rPr sz="2800"/>
              <a:t> (as in a sequence).</a:t>
            </a:r>
          </a:p>
        </p:txBody>
      </p:sp>
      <p:pic>
        <p:nvPicPr>
          <p:cNvPr id="10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450" y="1600200"/>
            <a:ext cx="7023100" cy="263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saint-saens_intro.m4a" descr="saint-saens_intr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46100" y="4914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83999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audio>
          </p:childTnLst>
        </p:cTn>
      </p:par>
    </p:tnLst>
    <p:bldLst>
      <p:bldP build="p" bldLvl="1" animBg="1" rev="0" advAuto="0" spid="1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/>
        </p:nvSpPr>
        <p:spPr>
          <a:xfrm>
            <a:off x="6324600" y="1600200"/>
            <a:ext cx="428625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00" y="14400"/>
                </a:moveTo>
                <a:cubicBezTo>
                  <a:pt x="14400" y="10424"/>
                  <a:pt x="12251" y="7200"/>
                  <a:pt x="9600" y="7200"/>
                </a:cubicBezTo>
                <a:cubicBezTo>
                  <a:pt x="6949" y="7200"/>
                  <a:pt x="4800" y="10424"/>
                  <a:pt x="4800" y="14400"/>
                </a:cubicBezTo>
                <a:lnTo>
                  <a:pt x="0" y="14400"/>
                </a:lnTo>
                <a:cubicBezTo>
                  <a:pt x="0" y="6447"/>
                  <a:pt x="4298" y="0"/>
                  <a:pt x="9600" y="0"/>
                </a:cubicBezTo>
                <a:cubicBezTo>
                  <a:pt x="14902" y="0"/>
                  <a:pt x="19200" y="6447"/>
                  <a:pt x="19200" y="14400"/>
                </a:cubicBezTo>
                <a:lnTo>
                  <a:pt x="19200" y="14400"/>
                </a:lnTo>
                <a:lnTo>
                  <a:pt x="21600" y="14400"/>
                </a:lnTo>
                <a:lnTo>
                  <a:pt x="16800" y="21600"/>
                </a:lnTo>
                <a:lnTo>
                  <a:pt x="12000" y="14400"/>
                </a:lnTo>
                <a:lnTo>
                  <a:pt x="14400" y="14400"/>
                </a:lnTo>
                <a:close/>
              </a:path>
            </a:pathLst>
          </a:custGeom>
          <a:solidFill>
            <a:srgbClr val="C6E6E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0" name="Saint-Saens, Introduction and  Rondo Capriccioso"/>
          <p:cNvSpPr/>
          <p:nvPr/>
        </p:nvSpPr>
        <p:spPr>
          <a:xfrm>
            <a:off x="2819400" y="417512"/>
            <a:ext cx="5225217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Arial"/>
            </a:lvl1pPr>
          </a:lstStyle>
          <a:p>
            <a:pPr/>
            <a:r>
              <a:t>Saint-Saens, Introduction and  Rondo Capriccioso</a:t>
            </a:r>
          </a:p>
        </p:txBody>
      </p:sp>
      <p:pic>
        <p:nvPicPr>
          <p:cNvPr id="11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775" y="1866900"/>
            <a:ext cx="6994525" cy="264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"/>
          <p:cNvSpPr/>
          <p:nvPr/>
        </p:nvSpPr>
        <p:spPr>
          <a:xfrm>
            <a:off x="4964005" y="3145780"/>
            <a:ext cx="1637297" cy="1373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cubicBezTo>
                  <a:pt x="1612" y="0"/>
                  <a:pt x="0" y="1433"/>
                  <a:pt x="0" y="3200"/>
                </a:cubicBezTo>
                <a:lnTo>
                  <a:pt x="0" y="18400"/>
                </a:lnTo>
                <a:cubicBezTo>
                  <a:pt x="0" y="20167"/>
                  <a:pt x="1612" y="21600"/>
                  <a:pt x="3600" y="21600"/>
                </a:cubicBezTo>
                <a:moveTo>
                  <a:pt x="18000" y="0"/>
                </a:moveTo>
                <a:cubicBezTo>
                  <a:pt x="19988" y="0"/>
                  <a:pt x="21600" y="1433"/>
                  <a:pt x="21600" y="3200"/>
                </a:cubicBezTo>
                <a:lnTo>
                  <a:pt x="21600" y="18400"/>
                </a:lnTo>
                <a:cubicBezTo>
                  <a:pt x="21600" y="20167"/>
                  <a:pt x="19988" y="21600"/>
                  <a:pt x="18000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3" name="VI6 53  N6  V"/>
          <p:cNvSpPr/>
          <p:nvPr/>
        </p:nvSpPr>
        <p:spPr>
          <a:xfrm>
            <a:off x="5110112" y="4724400"/>
            <a:ext cx="1345083" cy="36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1"/>
              <a:t>VI</a:t>
            </a:r>
            <a:r>
              <a:rPr b="1" baseline="29999"/>
              <a:t>6</a:t>
            </a:r>
            <a:r>
              <a:rPr b="1"/>
              <a:t> </a:t>
            </a:r>
            <a:r>
              <a:rPr b="1" baseline="29999"/>
              <a:t>5</a:t>
            </a:r>
            <a:r>
              <a:rPr b="1" baseline="-7999"/>
              <a:t>3</a:t>
            </a:r>
            <a:r>
              <a:rPr b="1"/>
              <a:t>  N</a:t>
            </a:r>
            <a:r>
              <a:rPr b="1" baseline="29999"/>
              <a:t>6</a:t>
            </a:r>
            <a:r>
              <a:rPr b="1"/>
              <a:t>  V</a:t>
            </a:r>
          </a:p>
        </p:txBody>
      </p:sp>
      <p:pic>
        <p:nvPicPr>
          <p:cNvPr id="114" name="saint-saens_intro.m4a" descr="saint-saens_intr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46100" y="4914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483999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14"/>
                </p:tgtEl>
              </p:cMediaNode>
            </p:audio>
          </p:childTnLst>
        </p:cTn>
      </p:par>
    </p:tnLst>
    <p:bldLst>
      <p:bldP build="whole" bldLvl="1" animBg="1" rev="0" advAuto="0" spid="109" grpId="2"/>
      <p:bldP build="whole" bldLvl="1" animBg="1" rev="0" advAuto="0" spid="113" grpId="3"/>
      <p:bldP build="whole" bldLvl="1" animBg="1" rev="0" advAuto="0" spid="1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Voice-leading from N6-&gt;V"/>
          <p:cNvSpPr txBox="1"/>
          <p:nvPr>
            <p:ph type="title"/>
          </p:nvPr>
        </p:nvSpPr>
        <p:spPr>
          <a:xfrm>
            <a:off x="1692275" y="0"/>
            <a:ext cx="6994525" cy="16922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Voice-leading from N6-&gt;V</a:t>
            </a:r>
          </a:p>
        </p:txBody>
      </p:sp>
      <p:sp>
        <p:nvSpPr>
          <p:cNvPr id="117" name="b2-1-#7.…"/>
          <p:cNvSpPr txBox="1"/>
          <p:nvPr>
            <p:ph type="body" sz="half" idx="1"/>
          </p:nvPr>
        </p:nvSpPr>
        <p:spPr>
          <a:xfrm>
            <a:off x="1447800" y="4419600"/>
            <a:ext cx="6994525" cy="21336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b="1" baseline="29999" sz="2000"/>
              <a:t>b</a:t>
            </a:r>
            <a:r>
              <a:rPr sz="2400"/>
              <a:t>2-1-</a:t>
            </a:r>
            <a:r>
              <a:rPr b="1" baseline="29999" sz="2000"/>
              <a:t>#</a:t>
            </a:r>
            <a:r>
              <a:rPr sz="2400"/>
              <a:t>7.  </a:t>
            </a:r>
            <a:endParaRPr sz="2400"/>
          </a:p>
          <a:p>
            <a:pPr algn="ctr">
              <a:buClr>
                <a:srgbClr val="000000"/>
              </a:buClr>
              <a:buSzTx/>
              <a:buFont typeface="Arial"/>
              <a:buNone/>
              <a:defRPr sz="2400"/>
            </a:pPr>
          </a:p>
          <a:p>
            <a:pPr algn="ctr">
              <a:buClr>
                <a:srgbClr val="000000"/>
              </a:buClr>
              <a:buSzTx/>
              <a:buFont typeface="Arial"/>
              <a:buNone/>
              <a:defRPr sz="2400"/>
            </a:pPr>
            <a:r>
              <a:t>Double the bass (3rd of the chord) if you can.</a:t>
            </a:r>
          </a:p>
        </p:txBody>
      </p:sp>
      <p:pic>
        <p:nvPicPr>
          <p:cNvPr id="11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262" y="1611312"/>
            <a:ext cx="4122738" cy="2174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1600200"/>
            <a:ext cx="4038600" cy="23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2"/>
      <p:bldP build="p" bldLvl="1" animBg="1" rev="0" advAuto="0" spid="1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ozart, Violin Sonata in F, K. 377, ii"/>
          <p:cNvSpPr/>
          <p:nvPr/>
        </p:nvSpPr>
        <p:spPr>
          <a:xfrm>
            <a:off x="2819400" y="417512"/>
            <a:ext cx="375940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Arial"/>
            </a:lvl1pPr>
          </a:lstStyle>
          <a:p>
            <a:pPr/>
            <a:r>
              <a:t>Mozart, Violin Sonata in F, K. 377, ii</a:t>
            </a:r>
          </a:p>
        </p:txBody>
      </p:sp>
      <p:pic>
        <p:nvPicPr>
          <p:cNvPr id="122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066800"/>
            <a:ext cx="5943600" cy="464185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"/>
          <p:cNvSpPr/>
          <p:nvPr/>
        </p:nvSpPr>
        <p:spPr>
          <a:xfrm>
            <a:off x="5029200" y="4343400"/>
            <a:ext cx="9144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cubicBezTo>
                  <a:pt x="1612" y="0"/>
                  <a:pt x="0" y="1075"/>
                  <a:pt x="0" y="2400"/>
                </a:cubicBezTo>
                <a:lnTo>
                  <a:pt x="0" y="19200"/>
                </a:lnTo>
                <a:cubicBezTo>
                  <a:pt x="0" y="20525"/>
                  <a:pt x="1612" y="21600"/>
                  <a:pt x="3600" y="21600"/>
                </a:cubicBezTo>
                <a:moveTo>
                  <a:pt x="18000" y="0"/>
                </a:moveTo>
                <a:cubicBezTo>
                  <a:pt x="19988" y="0"/>
                  <a:pt x="21600" y="1075"/>
                  <a:pt x="21600" y="2400"/>
                </a:cubicBezTo>
                <a:lnTo>
                  <a:pt x="21600" y="19200"/>
                </a:lnTo>
                <a:cubicBezTo>
                  <a:pt x="21600" y="20525"/>
                  <a:pt x="19988" y="21600"/>
                  <a:pt x="18000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4" name="Shape"/>
          <p:cNvSpPr/>
          <p:nvPr/>
        </p:nvSpPr>
        <p:spPr>
          <a:xfrm>
            <a:off x="5410200" y="4876800"/>
            <a:ext cx="428625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00" y="14400"/>
                </a:moveTo>
                <a:cubicBezTo>
                  <a:pt x="14400" y="10424"/>
                  <a:pt x="12251" y="7200"/>
                  <a:pt x="9600" y="7200"/>
                </a:cubicBezTo>
                <a:cubicBezTo>
                  <a:pt x="6949" y="7200"/>
                  <a:pt x="4800" y="10424"/>
                  <a:pt x="4800" y="14400"/>
                </a:cubicBezTo>
                <a:lnTo>
                  <a:pt x="0" y="14400"/>
                </a:lnTo>
                <a:cubicBezTo>
                  <a:pt x="0" y="6447"/>
                  <a:pt x="4298" y="0"/>
                  <a:pt x="9600" y="0"/>
                </a:cubicBezTo>
                <a:cubicBezTo>
                  <a:pt x="14902" y="0"/>
                  <a:pt x="19200" y="6447"/>
                  <a:pt x="19200" y="14400"/>
                </a:cubicBezTo>
                <a:lnTo>
                  <a:pt x="19200" y="14400"/>
                </a:lnTo>
                <a:lnTo>
                  <a:pt x="21600" y="14400"/>
                </a:lnTo>
                <a:lnTo>
                  <a:pt x="16800" y="21600"/>
                </a:lnTo>
                <a:lnTo>
                  <a:pt x="12000" y="14400"/>
                </a:lnTo>
                <a:lnTo>
                  <a:pt x="14400" y="14400"/>
                </a:lnTo>
                <a:close/>
              </a:path>
            </a:pathLst>
          </a:custGeom>
          <a:solidFill>
            <a:srgbClr val="C6E6E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25" name="4) Mozart Vioin Sonata K 377, 2, coda.aif" descr="4) Mozart Vioin Sonata K 377, 2, coda.aif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15764" y="566380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455238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  <p:bldLst>
      <p:bldP build="whole" bldLvl="1" animBg="1" rev="0" advAuto="0" spid="123" grpId="1"/>
      <p:bldP build="whole" bldLvl="1" animBg="1" rev="0" advAuto="0" spid="12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Voice-leading from N6-&gt;V"/>
          <p:cNvSpPr txBox="1"/>
          <p:nvPr>
            <p:ph type="title"/>
          </p:nvPr>
        </p:nvSpPr>
        <p:spPr>
          <a:xfrm>
            <a:off x="1692275" y="0"/>
            <a:ext cx="6994525" cy="1692275"/>
          </a:xfrm>
          <a:prstGeom prst="rect">
            <a:avLst/>
          </a:prstGeom>
        </p:spPr>
        <p:txBody>
          <a:bodyPr/>
          <a:lstStyle/>
          <a:p>
            <a:pPr/>
            <a:r>
              <a:rPr sz="3200"/>
              <a:t>Voice-leading from N</a:t>
            </a:r>
            <a:r>
              <a:rPr baseline="29999" sz="3200"/>
              <a:t>6</a:t>
            </a:r>
            <a:r>
              <a:rPr sz="3200"/>
              <a:t>-&gt;V</a:t>
            </a:r>
          </a:p>
        </p:txBody>
      </p:sp>
      <p:sp>
        <p:nvSpPr>
          <p:cNvPr id="128" name="b2-1-#7."/>
          <p:cNvSpPr txBox="1"/>
          <p:nvPr>
            <p:ph type="body" sz="quarter" idx="1"/>
          </p:nvPr>
        </p:nvSpPr>
        <p:spPr>
          <a:xfrm>
            <a:off x="3568700" y="4711700"/>
            <a:ext cx="2514600" cy="2057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Tx/>
              <a:buFont typeface="Arial"/>
              <a:buNone/>
            </a:pPr>
            <a:r>
              <a:rPr b="1" baseline="29999" sz="2000"/>
              <a:t>b</a:t>
            </a:r>
            <a:r>
              <a:rPr sz="2400"/>
              <a:t>2-1-</a:t>
            </a:r>
            <a:r>
              <a:rPr b="1" baseline="29999" sz="2000"/>
              <a:t>#</a:t>
            </a:r>
            <a:r>
              <a:rPr sz="2400"/>
              <a:t>7.  </a:t>
            </a:r>
          </a:p>
        </p:txBody>
      </p:sp>
      <p:pic>
        <p:nvPicPr>
          <p:cNvPr id="129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262" y="1600200"/>
            <a:ext cx="4144963" cy="218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1524000"/>
            <a:ext cx="4410075" cy="2867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p" bldLvl="1" animBg="1" rev="0" advAuto="0" spid="1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oice-leading from N6-&gt;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3200"/>
              <a:t>Voice-leading from N</a:t>
            </a:r>
            <a:r>
              <a:rPr baseline="29999" sz="3200"/>
              <a:t>6</a:t>
            </a:r>
            <a:r>
              <a:rPr sz="3200"/>
              <a:t>-&gt;V</a:t>
            </a:r>
          </a:p>
        </p:txBody>
      </p:sp>
      <p:pic>
        <p:nvPicPr>
          <p:cNvPr id="13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262" y="1600200"/>
            <a:ext cx="4144963" cy="218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1600200"/>
            <a:ext cx="4410075" cy="275113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b2-1-#7."/>
          <p:cNvSpPr/>
          <p:nvPr/>
        </p:nvSpPr>
        <p:spPr>
          <a:xfrm>
            <a:off x="4267200" y="4800600"/>
            <a:ext cx="2514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83540" indent="-342900" algn="ctr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</a:pPr>
            <a:r>
              <a:rPr b="1" baseline="29999" sz="2400"/>
              <a:t>b</a:t>
            </a:r>
            <a:r>
              <a:rPr sz="2400"/>
              <a:t>2-1-</a:t>
            </a:r>
            <a:r>
              <a:rPr b="1" baseline="29999" sz="2400"/>
              <a:t>#</a:t>
            </a:r>
            <a:r>
              <a:rPr sz="2400"/>
              <a:t>7.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p" bldLvl="5" animBg="1" rev="0" advAuto="0" spid="13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oice-leading from N6-&gt;V"/>
          <p:cNvSpPr txBox="1"/>
          <p:nvPr>
            <p:ph type="title"/>
          </p:nvPr>
        </p:nvSpPr>
        <p:spPr>
          <a:xfrm>
            <a:off x="1692275" y="0"/>
            <a:ext cx="6994525" cy="1692275"/>
          </a:xfrm>
          <a:prstGeom prst="rect">
            <a:avLst/>
          </a:prstGeom>
        </p:spPr>
        <p:txBody>
          <a:bodyPr/>
          <a:lstStyle/>
          <a:p>
            <a:pPr/>
            <a:r>
              <a:rPr sz="3200"/>
              <a:t>Voice-leading from N</a:t>
            </a:r>
            <a:r>
              <a:rPr baseline="29999" sz="3200"/>
              <a:t>6</a:t>
            </a:r>
            <a:r>
              <a:rPr sz="3200"/>
              <a:t>-&gt;V</a:t>
            </a:r>
          </a:p>
        </p:txBody>
      </p:sp>
      <p:pic>
        <p:nvPicPr>
          <p:cNvPr id="13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9125" y="1600200"/>
            <a:ext cx="4060825" cy="218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1600200"/>
            <a:ext cx="4191000" cy="277336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b2-1-#7."/>
          <p:cNvSpPr txBox="1"/>
          <p:nvPr>
            <p:ph type="body" sz="quarter" idx="1"/>
          </p:nvPr>
        </p:nvSpPr>
        <p:spPr>
          <a:xfrm>
            <a:off x="4267200" y="4800600"/>
            <a:ext cx="2514600" cy="2057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Tx/>
              <a:buFont typeface="Arial"/>
              <a:buNone/>
            </a:pPr>
            <a:r>
              <a:rPr b="1" baseline="29999" sz="2000"/>
              <a:t>b</a:t>
            </a:r>
            <a:r>
              <a:rPr sz="2000"/>
              <a:t>2-1-</a:t>
            </a:r>
            <a:r>
              <a:rPr b="1" baseline="29999" sz="2000"/>
              <a:t>#</a:t>
            </a:r>
            <a:r>
              <a:rPr sz="2000"/>
              <a:t>7.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0" grpId="2"/>
      <p:bldP build="whole" bldLvl="1" animBg="1" rev="0" advAuto="0" spid="1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1475" y="485775"/>
            <a:ext cx="6994525" cy="5402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N6                V                    i"/>
          <p:cNvSpPr/>
          <p:nvPr/>
        </p:nvSpPr>
        <p:spPr>
          <a:xfrm>
            <a:off x="4800600" y="5943600"/>
            <a:ext cx="290721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2600"/>
              </a:buClr>
              <a:buFont typeface="Arial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 b="1"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 V                    i</a:t>
            </a:r>
          </a:p>
        </p:txBody>
      </p:sp>
      <p:pic>
        <p:nvPicPr>
          <p:cNvPr id="144" name="image.jpg" descr="image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2275" y="457200"/>
            <a:ext cx="6994525" cy="522446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V7/iv           iv                   V7/III           III                 i"/>
          <p:cNvSpPr/>
          <p:nvPr/>
        </p:nvSpPr>
        <p:spPr>
          <a:xfrm>
            <a:off x="2476500" y="3009900"/>
            <a:ext cx="532954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2600"/>
              </a:buClr>
              <a:buFont typeface="Arial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="1"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/iv           iv                   V</a:t>
            </a:r>
            <a:r>
              <a:rPr b="1"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/III           III                 i </a:t>
            </a:r>
          </a:p>
        </p:txBody>
      </p:sp>
      <p:sp>
        <p:nvSpPr>
          <p:cNvPr id="146" name="N6                      vii°7/V                    V"/>
          <p:cNvSpPr/>
          <p:nvPr/>
        </p:nvSpPr>
        <p:spPr>
          <a:xfrm>
            <a:off x="2438400" y="5715000"/>
            <a:ext cx="3871105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2600"/>
              </a:buClr>
              <a:buFont typeface="Arial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 b="1"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       vii°</a:t>
            </a:r>
            <a:r>
              <a:rPr b="1" baseline="29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/V                    V</a:t>
            </a:r>
          </a:p>
        </p:txBody>
      </p:sp>
      <p:pic>
        <p:nvPicPr>
          <p:cNvPr id="147" name="mullerin_19_2.mp3" descr="mullerin_19_2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728860" y="605452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1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1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1" grpId="7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354286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audio>
          </p:childTnLst>
        </p:cTn>
      </p:par>
    </p:tnLst>
    <p:bldLst>
      <p:bldP build="whole" bldLvl="1" animBg="1" rev="0" advAuto="0" spid="143" grpId="1"/>
      <p:bldP build="whole" bldLvl="1" animBg="1" rev="0" advAuto="0" spid="144" grpId="4"/>
      <p:bldP build="whole" bldLvl="1" animBg="1" rev="0" advAuto="0" spid="143" grpId="3"/>
      <p:bldP build="whole" bldLvl="1" animBg="1" rev="0" advAuto="0" spid="145" grpId="5"/>
      <p:bldP build="whole" bldLvl="1" animBg="1" rev="0" advAuto="0" spid="146" grpId="6"/>
      <p:bldP build="whole" bldLvl="1" animBg="1" rev="0" advAuto="0" spid="14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art-write this Neapolitan progression"/>
          <p:cNvSpPr txBox="1"/>
          <p:nvPr>
            <p:ph type="title"/>
          </p:nvPr>
        </p:nvSpPr>
        <p:spPr>
          <a:xfrm>
            <a:off x="1295400" y="0"/>
            <a:ext cx="6994525" cy="19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Part-write this Neapolitan progression</a:t>
            </a:r>
          </a:p>
        </p:txBody>
      </p:sp>
      <p:sp>
        <p:nvSpPr>
          <p:cNvPr id="152" name="There are three different ways to set the first note in this example, but only two are functional. What are they?"/>
          <p:cNvSpPr txBox="1"/>
          <p:nvPr>
            <p:ph type="body" sz="half" idx="1"/>
          </p:nvPr>
        </p:nvSpPr>
        <p:spPr>
          <a:xfrm>
            <a:off x="1219200" y="3429000"/>
            <a:ext cx="6994525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Tx/>
              <a:buFont typeface="Arial"/>
              <a:buNone/>
              <a:defRPr sz="2800"/>
            </a:lvl1pPr>
          </a:lstStyle>
          <a:p>
            <a:pPr/>
            <a:r>
              <a:t>There are three different ways to set the first note in this example, but only two are functional. What are they?</a:t>
            </a:r>
          </a:p>
        </p:txBody>
      </p:sp>
      <p:pic>
        <p:nvPicPr>
          <p:cNvPr id="15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697037"/>
            <a:ext cx="5867400" cy="157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 iii chord isn’t functional, but both I and VI would work."/>
          <p:cNvSpPr/>
          <p:nvPr/>
        </p:nvSpPr>
        <p:spPr>
          <a:xfrm>
            <a:off x="1828800" y="5105400"/>
            <a:ext cx="5461000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/>
            <a:r>
              <a:t>A iii chord isn’t functional, but both I and VI would work.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n several of the works we’ve encountered we’ve  seen altered chords than feature b6-&gt; 5,   but which do not constitute mixture."/>
          <p:cNvSpPr txBox="1"/>
          <p:nvPr>
            <p:ph type="title"/>
          </p:nvPr>
        </p:nvSpPr>
        <p:spPr>
          <a:xfrm>
            <a:off x="1293812" y="685800"/>
            <a:ext cx="6997701" cy="1866900"/>
          </a:xfrm>
          <a:prstGeom prst="rect">
            <a:avLst/>
          </a:prstGeom>
        </p:spPr>
        <p:txBody>
          <a:bodyPr/>
          <a:lstStyle/>
          <a:p>
            <a:pPr/>
            <a:r>
              <a:rPr sz="2400"/>
              <a:t>In several of the works we’ve encountered we’ve</a:t>
            </a:r>
            <a:br>
              <a:rPr sz="2400"/>
            </a:br>
            <a:r>
              <a:rPr sz="2400"/>
              <a:t> seen altered chords than feature </a:t>
            </a:r>
            <a:r>
              <a:rPr b="1" baseline="31999" sz="2400"/>
              <a:t>b</a:t>
            </a:r>
            <a:r>
              <a:rPr b="1" sz="2400"/>
              <a:t>6</a:t>
            </a:r>
            <a:r>
              <a:rPr sz="2400"/>
              <a:t>-&gt;</a:t>
            </a:r>
            <a:r>
              <a:rPr b="1" sz="2400"/>
              <a:t> 5</a:t>
            </a:r>
            <a:r>
              <a:rPr sz="2400"/>
              <a:t>,  </a:t>
            </a:r>
            <a:br>
              <a:rPr sz="2400"/>
            </a:br>
            <a:r>
              <a:rPr sz="2400"/>
              <a:t>but which do </a:t>
            </a:r>
            <a:r>
              <a:rPr sz="2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not</a:t>
            </a:r>
            <a:r>
              <a:rPr sz="2400"/>
              <a:t> constitute mixture.</a:t>
            </a:r>
            <a:r>
              <a:rPr sz="4000"/>
              <a:t>  </a:t>
            </a:r>
          </a:p>
        </p:txBody>
      </p:sp>
      <p:sp>
        <p:nvSpPr>
          <p:cNvPr id="64" name="They are normally found in minor keys but may also appear in major.…"/>
          <p:cNvSpPr txBox="1"/>
          <p:nvPr>
            <p:ph type="body" idx="1"/>
          </p:nvPr>
        </p:nvSpPr>
        <p:spPr>
          <a:xfrm>
            <a:off x="1295400" y="2171700"/>
            <a:ext cx="6994525" cy="5029200"/>
          </a:xfrm>
          <a:prstGeom prst="rect">
            <a:avLst/>
          </a:prstGeom>
        </p:spPr>
        <p:txBody>
          <a:bodyPr/>
          <a:lstStyle/>
          <a:p>
            <a:pPr marL="497840" indent="-457200">
              <a:buClr>
                <a:srgbClr val="000000"/>
              </a:buClr>
              <a:buFont typeface="Arial"/>
            </a:pPr>
          </a:p>
          <a:p>
            <a:pPr>
              <a:buClr>
                <a:srgbClr val="000000"/>
              </a:buClr>
              <a:buFont typeface="Arial"/>
            </a:pPr>
            <a:r>
              <a:rPr sz="2400"/>
              <a:t>They are normally found in </a:t>
            </a:r>
            <a:r>
              <a:rPr b="1"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minor</a:t>
            </a:r>
            <a:r>
              <a:rPr sz="2400"/>
              <a:t> keys but may also appear in major. </a:t>
            </a:r>
            <a:endParaRPr sz="2400"/>
          </a:p>
          <a:p>
            <a:pPr marL="497840" indent="-457200">
              <a:buClr>
                <a:srgbClr val="000000"/>
              </a:buClr>
              <a:buFont typeface="Arial"/>
            </a:pPr>
          </a:p>
          <a:p>
            <a:pPr>
              <a:buClr>
                <a:srgbClr val="000000"/>
              </a:buClr>
              <a:buFont typeface="Arial"/>
            </a:pPr>
            <a:r>
              <a:rPr sz="2400"/>
              <a:t>The </a:t>
            </a:r>
            <a:r>
              <a:rPr b="1" sz="240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rPr>
              <a:t>Neapolitan Sixth</a:t>
            </a:r>
            <a:r>
              <a:rPr sz="2400"/>
              <a:t> and the </a:t>
            </a:r>
            <a:r>
              <a:rPr b="1" sz="240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rPr>
              <a:t>Augmented Sixths</a:t>
            </a:r>
            <a:r>
              <a:rPr sz="240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rPr>
              <a:t> </a:t>
            </a:r>
            <a:r>
              <a:rPr sz="2400"/>
              <a:t>both appear as chromatic </a:t>
            </a:r>
            <a:r>
              <a:rPr sz="2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predominant</a:t>
            </a:r>
            <a:r>
              <a:rPr sz="2400"/>
              <a:t> chords that intensify harmonic motion to </a:t>
            </a:r>
            <a:r>
              <a:rPr b="1" sz="2400"/>
              <a:t>V</a:t>
            </a:r>
            <a:r>
              <a:rPr sz="24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et’s begin with i, and write a bass line."/>
          <p:cNvSpPr txBox="1"/>
          <p:nvPr>
            <p:ph type="body" sz="half" idx="1"/>
          </p:nvPr>
        </p:nvSpPr>
        <p:spPr>
          <a:xfrm>
            <a:off x="1371600" y="3810000"/>
            <a:ext cx="6858000" cy="27051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Tx/>
              <a:buFont typeface="Arial"/>
              <a:buNone/>
              <a:defRPr sz="2800"/>
            </a:lvl1pPr>
          </a:lstStyle>
          <a:p>
            <a:pPr/>
            <a:r>
              <a:t>Let’s begin with i, and write a bass line.</a:t>
            </a:r>
          </a:p>
        </p:txBody>
      </p:sp>
      <p:sp>
        <p:nvSpPr>
          <p:cNvPr id="157" name="We have i - N6 - V - i"/>
          <p:cNvSpPr/>
          <p:nvPr/>
        </p:nvSpPr>
        <p:spPr>
          <a:xfrm>
            <a:off x="1828800" y="4648200"/>
            <a:ext cx="54610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rPr sz="2800"/>
              <a:t>We have i - N</a:t>
            </a:r>
            <a:r>
              <a:rPr baseline="29999" sz="2800"/>
              <a:t>6</a:t>
            </a:r>
            <a:r>
              <a:rPr sz="2800"/>
              <a:t> - V - i</a:t>
            </a:r>
          </a:p>
        </p:txBody>
      </p:sp>
      <p:pic>
        <p:nvPicPr>
          <p:cNvPr id="15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237" y="1600200"/>
            <a:ext cx="6308726" cy="1935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ow add the alto voice"/>
          <p:cNvSpPr txBox="1"/>
          <p:nvPr>
            <p:ph type="title"/>
          </p:nvPr>
        </p:nvSpPr>
        <p:spPr>
          <a:xfrm>
            <a:off x="1295400" y="0"/>
            <a:ext cx="6994525" cy="19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Now add the alto voice</a:t>
            </a:r>
          </a:p>
        </p:txBody>
      </p:sp>
      <p:sp>
        <p:nvSpPr>
          <p:cNvPr id="161" name="The smoothest voice-leading from N-&gt;V moves b6-&gt;5"/>
          <p:cNvSpPr txBox="1"/>
          <p:nvPr>
            <p:ph type="body" sz="half" idx="1"/>
          </p:nvPr>
        </p:nvSpPr>
        <p:spPr>
          <a:xfrm>
            <a:off x="1371600" y="3810000"/>
            <a:ext cx="6858000" cy="27051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SzTx/>
              <a:buFont typeface="Arial"/>
              <a:buNone/>
            </a:pPr>
            <a:r>
              <a:rPr sz="2800"/>
              <a:t>The smoothest voice-leading from N-&gt;V moves </a:t>
            </a:r>
            <a:r>
              <a:rPr b="1" baseline="29999" sz="2400"/>
              <a:t>b</a:t>
            </a:r>
            <a:r>
              <a:rPr sz="2800"/>
              <a:t>6-&gt;5</a:t>
            </a:r>
          </a:p>
        </p:txBody>
      </p:sp>
      <p:sp>
        <p:nvSpPr>
          <p:cNvPr id="162" name="I doubled the bass of i in the first chord to avoid . . . What?"/>
          <p:cNvSpPr/>
          <p:nvPr/>
        </p:nvSpPr>
        <p:spPr>
          <a:xfrm>
            <a:off x="1828800" y="5105400"/>
            <a:ext cx="5461000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/>
            <a:r>
              <a:t>I doubled the bass of i in the first chord to avoid . . . What?</a:t>
            </a:r>
          </a:p>
        </p:txBody>
      </p:sp>
      <p:pic>
        <p:nvPicPr>
          <p:cNvPr id="16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600200"/>
            <a:ext cx="6315075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ow add the tenor voice"/>
          <p:cNvSpPr txBox="1"/>
          <p:nvPr>
            <p:ph type="title"/>
          </p:nvPr>
        </p:nvSpPr>
        <p:spPr>
          <a:xfrm>
            <a:off x="1295400" y="0"/>
            <a:ext cx="6994525" cy="19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Now add the tenor voice</a:t>
            </a:r>
          </a:p>
        </p:txBody>
      </p:sp>
      <p:sp>
        <p:nvSpPr>
          <p:cNvPr id="166" name="The smoothest tenor moves 5-&gt;4-&gt;3, with 4 becoming the 7 over V7"/>
          <p:cNvSpPr txBox="1"/>
          <p:nvPr>
            <p:ph type="body" sz="half" idx="1"/>
          </p:nvPr>
        </p:nvSpPr>
        <p:spPr>
          <a:xfrm>
            <a:off x="1371600" y="3810000"/>
            <a:ext cx="6858000" cy="27051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SzTx/>
              <a:buFont typeface="Arial"/>
              <a:buNone/>
            </a:pPr>
            <a:r>
              <a:rPr sz="2800"/>
              <a:t>The smoothest tenor moves 5-&gt;4-&gt;3, with 4 becoming the 7 over V</a:t>
            </a:r>
            <a:r>
              <a:rPr baseline="29999" sz="2800"/>
              <a:t>7</a:t>
            </a:r>
          </a:p>
        </p:txBody>
      </p:sp>
      <p:sp>
        <p:nvSpPr>
          <p:cNvPr id="167" name="Let’s try the same soprano in a different key . . . ."/>
          <p:cNvSpPr/>
          <p:nvPr/>
        </p:nvSpPr>
        <p:spPr>
          <a:xfrm>
            <a:off x="1828800" y="5105400"/>
            <a:ext cx="5461000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/>
            <a:r>
              <a:t>Let’s try the same soprano in a different key . . . .</a:t>
            </a:r>
          </a:p>
        </p:txBody>
      </p:sp>
      <p:pic>
        <p:nvPicPr>
          <p:cNvPr id="16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2275" y="1643062"/>
            <a:ext cx="6537325" cy="196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his time begin on VI"/>
          <p:cNvSpPr txBox="1"/>
          <p:nvPr>
            <p:ph type="title"/>
          </p:nvPr>
        </p:nvSpPr>
        <p:spPr>
          <a:xfrm>
            <a:off x="1295400" y="0"/>
            <a:ext cx="6994525" cy="19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This time begin on VI</a:t>
            </a:r>
          </a:p>
        </p:txBody>
      </p:sp>
      <p:sp>
        <p:nvSpPr>
          <p:cNvPr id="171" name="3 - b2 - #7 - 1…"/>
          <p:cNvSpPr txBox="1"/>
          <p:nvPr>
            <p:ph type="body" sz="half" idx="1"/>
          </p:nvPr>
        </p:nvSpPr>
        <p:spPr>
          <a:xfrm>
            <a:off x="1371600" y="3810000"/>
            <a:ext cx="6858000" cy="27051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sz="2400"/>
              <a:t>3 - </a:t>
            </a:r>
            <a:r>
              <a:rPr b="1" baseline="29999" sz="2400"/>
              <a:t>b</a:t>
            </a:r>
            <a:r>
              <a:rPr sz="2400"/>
              <a:t>2 - </a:t>
            </a:r>
            <a:r>
              <a:rPr b="1" baseline="29999" sz="2400"/>
              <a:t>#</a:t>
            </a:r>
            <a:r>
              <a:rPr sz="2400"/>
              <a:t>7 - 1</a:t>
            </a:r>
            <a:endParaRPr sz="2400"/>
          </a:p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sz="2400"/>
              <a:t>VI - </a:t>
            </a:r>
            <a:r>
              <a:rPr b="1" baseline="29999" sz="2400"/>
              <a:t>b</a:t>
            </a:r>
            <a:r>
              <a:rPr sz="2400"/>
              <a:t>II - V</a:t>
            </a:r>
            <a:r>
              <a:rPr baseline="29999" sz="2400"/>
              <a:t>(7)</a:t>
            </a:r>
            <a:r>
              <a:rPr sz="2400"/>
              <a:t> - i </a:t>
            </a:r>
          </a:p>
        </p:txBody>
      </p:sp>
      <p:pic>
        <p:nvPicPr>
          <p:cNvPr id="172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600200"/>
            <a:ext cx="6154738" cy="197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Now add alto and tenor voices"/>
          <p:cNvSpPr txBox="1"/>
          <p:nvPr>
            <p:ph type="title"/>
          </p:nvPr>
        </p:nvSpPr>
        <p:spPr>
          <a:xfrm>
            <a:off x="1295400" y="0"/>
            <a:ext cx="6994525" cy="19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Now add alto and tenor voices</a:t>
            </a:r>
          </a:p>
        </p:txBody>
      </p:sp>
      <p:sp>
        <p:nvSpPr>
          <p:cNvPr id="175" name="3 - b2 - #7 - 1…"/>
          <p:cNvSpPr txBox="1"/>
          <p:nvPr>
            <p:ph type="body" sz="half" idx="1"/>
          </p:nvPr>
        </p:nvSpPr>
        <p:spPr>
          <a:xfrm>
            <a:off x="1371600" y="3810000"/>
            <a:ext cx="6858000" cy="27051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sz="2400"/>
              <a:t>3 - </a:t>
            </a:r>
            <a:r>
              <a:rPr b="1" baseline="29999" sz="2400"/>
              <a:t>b</a:t>
            </a:r>
            <a:r>
              <a:rPr sz="2400"/>
              <a:t>2 - </a:t>
            </a:r>
            <a:r>
              <a:rPr b="1" baseline="29999" sz="2400"/>
              <a:t>#</a:t>
            </a:r>
            <a:r>
              <a:rPr sz="2400"/>
              <a:t>7 - 1</a:t>
            </a:r>
            <a:endParaRPr sz="2400"/>
          </a:p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sz="2400"/>
              <a:t>VI - </a:t>
            </a:r>
            <a:r>
              <a:rPr b="1" baseline="29999" sz="2400"/>
              <a:t>b</a:t>
            </a:r>
            <a:r>
              <a:rPr sz="2400"/>
              <a:t>II - V</a:t>
            </a:r>
            <a:r>
              <a:rPr baseline="29999" sz="2400"/>
              <a:t>(7)</a:t>
            </a:r>
            <a:r>
              <a:rPr sz="2400"/>
              <a:t> - i </a:t>
            </a:r>
          </a:p>
        </p:txBody>
      </p:sp>
      <p:pic>
        <p:nvPicPr>
          <p:cNvPr id="17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600200"/>
            <a:ext cx="6426200" cy="207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Why did I double the fifth in VI?"/>
          <p:cNvSpPr txBox="1"/>
          <p:nvPr>
            <p:ph type="title"/>
          </p:nvPr>
        </p:nvSpPr>
        <p:spPr>
          <a:xfrm>
            <a:off x="1295400" y="304800"/>
            <a:ext cx="6994525" cy="129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Why did I double the fifth in VI?</a:t>
            </a:r>
          </a:p>
        </p:txBody>
      </p:sp>
      <p:sp>
        <p:nvSpPr>
          <p:cNvPr id="179" name="To avoid parallel fifths…"/>
          <p:cNvSpPr/>
          <p:nvPr/>
        </p:nvSpPr>
        <p:spPr>
          <a:xfrm>
            <a:off x="1066800" y="4343400"/>
            <a:ext cx="7620000" cy="1105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spcBef>
                <a:spcPts val="1600"/>
              </a:spcBef>
              <a:buClr>
                <a:srgbClr val="000000"/>
              </a:buClr>
              <a:buFont typeface="Arial"/>
              <a:defRPr sz="2800"/>
            </a:pPr>
            <a:r>
              <a:t>To avoid parallel fifths </a:t>
            </a:r>
          </a:p>
          <a:p>
            <a:pPr algn="ctr">
              <a:spcBef>
                <a:spcPts val="1600"/>
              </a:spcBef>
              <a:buClr>
                <a:srgbClr val="000000"/>
              </a:buClr>
              <a:buFont typeface="Arial"/>
              <a:defRPr sz="2800"/>
            </a:pPr>
            <a:r>
              <a:t>between bass and alto</a:t>
            </a:r>
          </a:p>
        </p:txBody>
      </p:sp>
      <p:pic>
        <p:nvPicPr>
          <p:cNvPr id="180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524000"/>
            <a:ext cx="6213475" cy="2005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he opening of Beethoven’s Moonlight Sonata features the Neapolitan sixth."/>
          <p:cNvSpPr txBox="1"/>
          <p:nvPr>
            <p:ph type="body" sz="quarter" idx="1"/>
          </p:nvPr>
        </p:nvSpPr>
        <p:spPr>
          <a:xfrm>
            <a:off x="1295400" y="5105400"/>
            <a:ext cx="7010400" cy="17526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buSzTx/>
              <a:buFont typeface="Arial"/>
              <a:buNone/>
            </a:pPr>
            <a:r>
              <a:rPr sz="2400"/>
              <a:t>The opening of Beethoven’s </a:t>
            </a:r>
            <a:r>
              <a:rPr i="1" sz="2400"/>
              <a:t>Moonlight Sonata</a:t>
            </a:r>
            <a:r>
              <a:rPr sz="2400"/>
              <a:t> features the Neapolitan sixth.</a:t>
            </a:r>
          </a:p>
        </p:txBody>
      </p:sp>
      <p:pic>
        <p:nvPicPr>
          <p:cNvPr id="6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660400"/>
            <a:ext cx="6556375" cy="3760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moonlight.m4a" descr="moonlight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25500" y="5359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9800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build="p" bldLvl="1" animBg="1" rev="0" advAuto="0" spid="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What do the accidentals signify?  Which scale degrees are altere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do the accidentals signify? </a:t>
            </a:r>
            <a:br/>
            <a:r>
              <a:t>Which scale degrees are altered?</a:t>
            </a:r>
          </a:p>
        </p:txBody>
      </p:sp>
      <p:pic>
        <p:nvPicPr>
          <p:cNvPr id="7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475" y="1752600"/>
            <a:ext cx="6689725" cy="383698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Oval"/>
          <p:cNvSpPr/>
          <p:nvPr/>
        </p:nvSpPr>
        <p:spPr>
          <a:xfrm>
            <a:off x="3582144" y="4198292"/>
            <a:ext cx="380256" cy="437208"/>
          </a:xfrm>
          <a:prstGeom prst="ellipse">
            <a:avLst/>
          </a:prstGeom>
          <a:solidFill>
            <a:schemeClr val="accent2">
              <a:alpha val="412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3" name="Oval"/>
          <p:cNvSpPr/>
          <p:nvPr/>
        </p:nvSpPr>
        <p:spPr>
          <a:xfrm>
            <a:off x="4636244" y="4299892"/>
            <a:ext cx="380256" cy="437208"/>
          </a:xfrm>
          <a:prstGeom prst="ellipse">
            <a:avLst/>
          </a:prstGeom>
          <a:solidFill>
            <a:schemeClr val="accent2">
              <a:alpha val="3611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74" name="moonlight.m4a" descr="moonlight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25500" y="5359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800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98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8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80625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build="whole" bldLvl="1" animBg="1" rev="0" advAuto="0" spid="72" grpId="2"/>
      <p:bldP build="whole" bldLvl="1" animBg="1" rev="0" advAuto="0" spid="7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If we reduce the Beethoven to block chords we can look at the voice-leading more carefully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If we reduce the Beethoven to block chords we can look at the voice-leading more carefully.</a:t>
            </a:r>
          </a:p>
        </p:txBody>
      </p:sp>
      <p:pic>
        <p:nvPicPr>
          <p:cNvPr id="7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5" y="1807219"/>
            <a:ext cx="8892580" cy="2074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he Neapolitan sixth is most frequently found in the form of a major triad in first inversion built on lowered b2."/>
          <p:cNvSpPr txBox="1"/>
          <p:nvPr>
            <p:ph type="title"/>
          </p:nvPr>
        </p:nvSpPr>
        <p:spPr>
          <a:xfrm>
            <a:off x="5334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/>
            <a:r>
              <a:rPr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The Neapolitan sixth is most frequently found in the form of a </a:t>
            </a:r>
            <a:r>
              <a:rPr b="1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major triad in first inversion </a:t>
            </a:r>
            <a:r>
              <a:rPr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built on</a:t>
            </a:r>
            <a:r>
              <a:rPr b="1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lowered </a:t>
            </a:r>
            <a:r>
              <a:rPr b="1" baseline="29999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</a:t>
            </a:r>
            <a:r>
              <a:rPr b="1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2.  </a:t>
            </a:r>
            <a:br>
              <a:rPr b="1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</a:br>
          </a:p>
        </p:txBody>
      </p:sp>
      <p:pic>
        <p:nvPicPr>
          <p:cNvPr id="80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133600"/>
            <a:ext cx="8226425" cy="163353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Its usual goal is V(7), at a cadence, where it appears as the only predominant.…"/>
          <p:cNvSpPr/>
          <p:nvPr/>
        </p:nvSpPr>
        <p:spPr>
          <a:xfrm>
            <a:off x="685800" y="4419600"/>
            <a:ext cx="7937500" cy="160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sz="2000"/>
              <a:t>Its usual goal is V</a:t>
            </a:r>
            <a:r>
              <a:rPr baseline="29999" sz="2000"/>
              <a:t>(7)</a:t>
            </a:r>
            <a:r>
              <a:rPr sz="2000"/>
              <a:t>, at a cadence, where it appears as the only predominant.  </a:t>
            </a:r>
            <a:endParaRPr sz="2000"/>
          </a:p>
          <a:p>
            <a:pPr>
              <a:buClr>
                <a:srgbClr val="000000"/>
              </a:buClr>
              <a:buFont typeface="Arial"/>
            </a:pPr>
            <a:br>
              <a:rPr sz="2000"/>
            </a:br>
            <a:r>
              <a:rPr sz="2000"/>
              <a:t>It may be separated from V by a passing chord built on </a:t>
            </a:r>
            <a:r>
              <a:rPr b="1" baseline="29999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#</a:t>
            </a:r>
            <a:r>
              <a:rPr b="1" sz="2000"/>
              <a:t>4</a:t>
            </a:r>
            <a:r>
              <a:rPr sz="2000"/>
              <a:t>, and the V is often expanded with a</a:t>
            </a:r>
            <a:r>
              <a:rPr b="1" sz="2000"/>
              <a:t> </a:t>
            </a:r>
            <a:r>
              <a:rPr b="1" baseline="29999" sz="2000"/>
              <a:t>6</a:t>
            </a:r>
            <a:r>
              <a:rPr b="1" baseline="-25000" sz="2000"/>
              <a:t>4</a:t>
            </a:r>
            <a:r>
              <a:rPr b="1" sz="20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rcRect l="0" t="0" r="0" b="5624"/>
          <a:stretch>
            <a:fillRect/>
          </a:stretch>
        </p:blipFill>
        <p:spPr>
          <a:xfrm>
            <a:off x="458787" y="1498600"/>
            <a:ext cx="8226426" cy="154166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he contrapuntal origin of the lowered second scale degree is as either a chromatic neighbor embellishing the tonic scale degree or a chromatic passing tone connecting scale degree 2 to scale degree 1.…"/>
          <p:cNvSpPr/>
          <p:nvPr/>
        </p:nvSpPr>
        <p:spPr>
          <a:xfrm>
            <a:off x="800100" y="3479800"/>
            <a:ext cx="7937500" cy="142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t>The contrapuntal origin of the lowered second scale degree is as either a chromatic neighbor embellishing the tonic scale degree or a chromatic passing tone connecting scale degree 2 to scale degree 1. </a:t>
            </a:r>
          </a:p>
          <a:p>
            <a:pPr>
              <a:buClr>
                <a:srgbClr val="000000"/>
              </a:buClr>
              <a:buFont typeface="Arial"/>
            </a:pPr>
          </a:p>
          <a:p>
            <a:pPr>
              <a:buClr>
                <a:srgbClr val="000000"/>
              </a:buClr>
              <a:buFont typeface="Arial"/>
            </a:pPr>
            <a:r>
              <a:t>In fact, </a:t>
            </a:r>
            <a:r>
              <a:rPr baseline="31999"/>
              <a:t>b</a:t>
            </a:r>
            <a:r>
              <a:t>II6 often functions as a </a:t>
            </a:r>
            <a:r>
              <a:rPr b="1"/>
              <a:t>neighbor chord</a:t>
            </a:r>
            <a:r>
              <a:t> prolonging the tonic.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Voice-leading from N6-&gt;V"/>
          <p:cNvSpPr txBox="1"/>
          <p:nvPr>
            <p:ph type="title"/>
          </p:nvPr>
        </p:nvSpPr>
        <p:spPr>
          <a:xfrm>
            <a:off x="1692275" y="0"/>
            <a:ext cx="6994525" cy="1692275"/>
          </a:xfrm>
          <a:prstGeom prst="rect">
            <a:avLst/>
          </a:prstGeom>
        </p:spPr>
        <p:txBody>
          <a:bodyPr/>
          <a:lstStyle/>
          <a:p>
            <a:pPr/>
            <a:r>
              <a:rPr sz="3200"/>
              <a:t>Voice-leading from N</a:t>
            </a:r>
            <a:r>
              <a:rPr baseline="29999" sz="3200"/>
              <a:t>6</a:t>
            </a:r>
            <a:r>
              <a:rPr sz="3200"/>
              <a:t>-&gt;V</a:t>
            </a:r>
          </a:p>
        </p:txBody>
      </p:sp>
      <p:sp>
        <p:nvSpPr>
          <p:cNvPr id="87" name="b2 to #7…"/>
          <p:cNvSpPr txBox="1"/>
          <p:nvPr>
            <p:ph type="body" sz="half" idx="1"/>
          </p:nvPr>
        </p:nvSpPr>
        <p:spPr>
          <a:xfrm>
            <a:off x="1676400" y="4191000"/>
            <a:ext cx="6994525" cy="26670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4349AA"/>
              </a:buClr>
              <a:buSzTx/>
              <a:buFont typeface="Arial"/>
              <a:buNone/>
            </a:pPr>
            <a:r>
              <a:rPr b="1" baseline="29999"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</a:t>
            </a:r>
            <a:r>
              <a:rPr sz="2400"/>
              <a:t>2 to </a:t>
            </a:r>
            <a:r>
              <a:rPr b="1" baseline="29999"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#</a:t>
            </a:r>
            <a:r>
              <a:rPr sz="2400"/>
              <a:t>7</a:t>
            </a:r>
            <a:endParaRPr sz="2400"/>
          </a:p>
          <a:p>
            <a:pPr algn="ctr">
              <a:buClr>
                <a:srgbClr val="000000"/>
              </a:buClr>
              <a:buSzTx/>
              <a:buFont typeface="Arial"/>
              <a:buNone/>
              <a:defRPr sz="2400"/>
            </a:pPr>
          </a:p>
          <a:p>
            <a:pPr algn="ctr">
              <a:buClr>
                <a:srgbClr val="000000"/>
              </a:buClr>
              <a:buSzTx/>
              <a:buFont typeface="Arial"/>
              <a:buNone/>
              <a:defRPr sz="2400"/>
            </a:pPr>
            <a:r>
              <a:t>Double the bass (4) if you can.</a:t>
            </a:r>
          </a:p>
        </p:txBody>
      </p:sp>
      <p:pic>
        <p:nvPicPr>
          <p:cNvPr id="8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912" y="1600200"/>
            <a:ext cx="3621088" cy="202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7512" y="1485900"/>
            <a:ext cx="4179888" cy="263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7" grpId="1"/>
      <p:bldP build="whole" bldLvl="1" animBg="1" rev="0" advAuto="0" spid="8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374775"/>
            <a:ext cx="6705600" cy="373062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"/>
          <p:cNvSpPr/>
          <p:nvPr/>
        </p:nvSpPr>
        <p:spPr>
          <a:xfrm>
            <a:off x="5486400" y="1676400"/>
            <a:ext cx="1219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cubicBezTo>
                  <a:pt x="1612" y="0"/>
                  <a:pt x="0" y="1433"/>
                  <a:pt x="0" y="3200"/>
                </a:cubicBezTo>
                <a:lnTo>
                  <a:pt x="0" y="18400"/>
                </a:lnTo>
                <a:cubicBezTo>
                  <a:pt x="0" y="20167"/>
                  <a:pt x="1612" y="21600"/>
                  <a:pt x="3600" y="21600"/>
                </a:cubicBezTo>
                <a:moveTo>
                  <a:pt x="18000" y="0"/>
                </a:moveTo>
                <a:cubicBezTo>
                  <a:pt x="19988" y="0"/>
                  <a:pt x="21600" y="1433"/>
                  <a:pt x="21600" y="3200"/>
                </a:cubicBezTo>
                <a:lnTo>
                  <a:pt x="21600" y="18400"/>
                </a:lnTo>
                <a:cubicBezTo>
                  <a:pt x="21600" y="20167"/>
                  <a:pt x="19988" y="21600"/>
                  <a:pt x="18000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3" name="Shape"/>
          <p:cNvSpPr/>
          <p:nvPr/>
        </p:nvSpPr>
        <p:spPr>
          <a:xfrm>
            <a:off x="5181600" y="3733800"/>
            <a:ext cx="1219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cubicBezTo>
                  <a:pt x="1612" y="0"/>
                  <a:pt x="0" y="1433"/>
                  <a:pt x="0" y="3200"/>
                </a:cubicBezTo>
                <a:lnTo>
                  <a:pt x="0" y="18400"/>
                </a:lnTo>
                <a:cubicBezTo>
                  <a:pt x="0" y="20167"/>
                  <a:pt x="1612" y="21600"/>
                  <a:pt x="3600" y="21600"/>
                </a:cubicBezTo>
                <a:moveTo>
                  <a:pt x="18000" y="0"/>
                </a:moveTo>
                <a:cubicBezTo>
                  <a:pt x="19988" y="0"/>
                  <a:pt x="21600" y="1433"/>
                  <a:pt x="21600" y="3200"/>
                </a:cubicBezTo>
                <a:lnTo>
                  <a:pt x="21600" y="18400"/>
                </a:lnTo>
                <a:cubicBezTo>
                  <a:pt x="21600" y="20167"/>
                  <a:pt x="19988" y="21600"/>
                  <a:pt x="18000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4" name="Shape"/>
          <p:cNvSpPr/>
          <p:nvPr/>
        </p:nvSpPr>
        <p:spPr>
          <a:xfrm>
            <a:off x="5181600" y="1143000"/>
            <a:ext cx="428625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00" y="14400"/>
                </a:moveTo>
                <a:cubicBezTo>
                  <a:pt x="14400" y="10424"/>
                  <a:pt x="12251" y="7200"/>
                  <a:pt x="9600" y="7200"/>
                </a:cubicBezTo>
                <a:cubicBezTo>
                  <a:pt x="6949" y="7200"/>
                  <a:pt x="4800" y="10424"/>
                  <a:pt x="4800" y="14400"/>
                </a:cubicBezTo>
                <a:lnTo>
                  <a:pt x="0" y="14400"/>
                </a:lnTo>
                <a:cubicBezTo>
                  <a:pt x="0" y="6447"/>
                  <a:pt x="4298" y="0"/>
                  <a:pt x="9600" y="0"/>
                </a:cubicBezTo>
                <a:cubicBezTo>
                  <a:pt x="14902" y="0"/>
                  <a:pt x="19200" y="6447"/>
                  <a:pt x="19200" y="14400"/>
                </a:cubicBezTo>
                <a:lnTo>
                  <a:pt x="19200" y="14400"/>
                </a:lnTo>
                <a:lnTo>
                  <a:pt x="21600" y="14400"/>
                </a:lnTo>
                <a:lnTo>
                  <a:pt x="16800" y="21600"/>
                </a:lnTo>
                <a:lnTo>
                  <a:pt x="12000" y="14400"/>
                </a:lnTo>
                <a:lnTo>
                  <a:pt x="14400" y="14400"/>
                </a:lnTo>
                <a:close/>
              </a:path>
            </a:pathLst>
          </a:custGeom>
          <a:solidFill>
            <a:srgbClr val="C6E6E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5" name="Shape"/>
          <p:cNvSpPr/>
          <p:nvPr/>
        </p:nvSpPr>
        <p:spPr>
          <a:xfrm>
            <a:off x="6781800" y="1143000"/>
            <a:ext cx="428625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00" y="14400"/>
                </a:moveTo>
                <a:cubicBezTo>
                  <a:pt x="14400" y="10424"/>
                  <a:pt x="12251" y="7200"/>
                  <a:pt x="9600" y="7200"/>
                </a:cubicBezTo>
                <a:cubicBezTo>
                  <a:pt x="6949" y="7200"/>
                  <a:pt x="4800" y="10424"/>
                  <a:pt x="4800" y="14400"/>
                </a:cubicBezTo>
                <a:lnTo>
                  <a:pt x="0" y="14400"/>
                </a:lnTo>
                <a:cubicBezTo>
                  <a:pt x="0" y="6447"/>
                  <a:pt x="4298" y="0"/>
                  <a:pt x="9600" y="0"/>
                </a:cubicBezTo>
                <a:cubicBezTo>
                  <a:pt x="14902" y="0"/>
                  <a:pt x="19200" y="6447"/>
                  <a:pt x="19200" y="14400"/>
                </a:cubicBezTo>
                <a:lnTo>
                  <a:pt x="19200" y="14400"/>
                </a:lnTo>
                <a:lnTo>
                  <a:pt x="21600" y="14400"/>
                </a:lnTo>
                <a:lnTo>
                  <a:pt x="16800" y="21600"/>
                </a:lnTo>
                <a:lnTo>
                  <a:pt x="12000" y="14400"/>
                </a:lnTo>
                <a:lnTo>
                  <a:pt x="14400" y="14400"/>
                </a:lnTo>
                <a:close/>
              </a:path>
            </a:pathLst>
          </a:custGeom>
          <a:solidFill>
            <a:srgbClr val="C6E6E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6" name="Beethoven Bagatelle, Op. 119, No. 9"/>
          <p:cNvSpPr/>
          <p:nvPr/>
        </p:nvSpPr>
        <p:spPr>
          <a:xfrm>
            <a:off x="3028950" y="417512"/>
            <a:ext cx="38616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Arial"/>
            </a:lvl1pPr>
          </a:lstStyle>
          <a:p>
            <a:pPr/>
            <a:r>
              <a:t>Beethoven Bagatelle, Op. 119, No. 9</a:t>
            </a:r>
          </a:p>
        </p:txBody>
      </p:sp>
      <p:pic>
        <p:nvPicPr>
          <p:cNvPr id="97" name="beethoven_op119.mp3" descr="beethoven_op119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52376" y="548104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9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7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mediacall" nodeType="click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069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0" fill="hold" display="0">
                  <p:stCondLst>
                    <p:cond delay="indefinite"/>
                  </p:stCondLst>
                </p:cTn>
                <p:tgtEl>
                  <p:spTgt spid="97"/>
                </p:tgtEl>
              </p:cMediaNode>
            </p:audio>
          </p:childTnLst>
        </p:cTn>
      </p:par>
    </p:tnLst>
    <p:bldLst>
      <p:bldP build="whole" bldLvl="1" animBg="1" rev="0" advAuto="0" spid="92" grpId="1"/>
      <p:bldP build="whole" bldLvl="1" animBg="1" rev="0" advAuto="0" spid="93" grpId="2"/>
      <p:bldP build="whole" bldLvl="1" animBg="1" rev="0" advAuto="0" spid="95" grpId="4"/>
      <p:bldP build="whole" bldLvl="1" animBg="1" rev="0" advAuto="0" spid="9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