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media1.m4a" ContentType="audio/unknown"/>
  <Override PartName="/ppt/media/media2.m4a" ContentType="audio/unknown"/>
  <Override PartName="/ppt/media/media1.mp3" ContentType="audio/unknown"/>
  <Override PartName="/ppt/media/media3.m4a" ContentType="audio/unknown"/>
  <Override PartName="/ppt/notesSlides/notesSlide1.xml" ContentType="application/vnd.openxmlformats-officedocument.presentationml.notesSlide+xml"/>
  <Override PartName="/ppt/media/media4.m4a" ContentType="audio/unknown"/>
  <Override PartName="/ppt/media/media5.m4a" ContentType="audio/unknown"/>
  <Override PartName="/ppt/notesSlides/notesSlide2.xml" ContentType="application/vnd.openxmlformats-officedocument.presentationml.notesSlide+xml"/>
  <Override PartName="/ppt/media/media6.m4a" ContentType="audio/unknown"/>
  <Override PartName="/ppt/media/media7.m4a" ContentType="audio/unknown"/>
  <Override PartName="/ppt/media/media8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57799" marR="57799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eorgia"/>
      </a:defRPr>
    </a:lvl1pPr>
    <a:lvl2pPr marL="57799" marR="57799" indent="2667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eorgia"/>
      </a:defRPr>
    </a:lvl2pPr>
    <a:lvl3pPr marL="57799" marR="57799" indent="533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eorgia"/>
      </a:defRPr>
    </a:lvl3pPr>
    <a:lvl4pPr marL="57799" marR="57799" indent="8001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eorgia"/>
      </a:defRPr>
    </a:lvl4pPr>
    <a:lvl5pPr marL="57799" marR="57799" indent="1066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eorgia"/>
      </a:defRPr>
    </a:lvl5pPr>
    <a:lvl6pPr marL="57799" marR="57799" indent="13335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eorgia"/>
      </a:defRPr>
    </a:lvl6pPr>
    <a:lvl7pPr marL="57799" marR="57799" indent="16129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eorgia"/>
      </a:defRPr>
    </a:lvl7pPr>
    <a:lvl8pPr marL="57799" marR="57799" indent="1879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eorgia"/>
      </a:defRPr>
    </a:lvl8pPr>
    <a:lvl9pPr marL="57799" marR="57799" indent="21463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" name="Shape 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8" name="Shape 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0639" marR="40639" defTabSz="914400">
              <a:spcBef>
                <a:spcPts val="400"/>
              </a:spcBef>
              <a:buClr>
                <a:srgbClr val="000000"/>
              </a:buClr>
              <a:buFont typeface="Georgia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Beethoven op. 57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0639" marR="40639" defTabSz="914400">
              <a:spcBef>
                <a:spcPts val="400"/>
              </a:spcBef>
              <a:buClr>
                <a:srgbClr val="000000"/>
              </a:buClr>
              <a:buFont typeface="Georgia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N6w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003a.png" descr="003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737" y="-125484"/>
            <a:ext cx="13076133" cy="1015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/>
          <p:nvPr>
            <p:ph type="title"/>
          </p:nvPr>
        </p:nvSpPr>
        <p:spPr>
          <a:xfrm>
            <a:off x="2357119" y="3403600"/>
            <a:ext cx="8290562" cy="217762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3088639" y="5364479"/>
            <a:ext cx="6827522" cy="3169921"/>
          </a:xfrm>
          <a:prstGeom prst="rect">
            <a:avLst/>
          </a:prstGeom>
        </p:spPr>
        <p:txBody>
          <a:bodyPr/>
          <a:lstStyle>
            <a:lvl1pPr marL="57799" indent="0" algn="ctr">
              <a:buSzTx/>
              <a:buNone/>
            </a:lvl1pPr>
            <a:lvl2pPr marL="708039" indent="0" algn="ctr">
              <a:buSzTx/>
              <a:buNone/>
            </a:lvl2pPr>
            <a:lvl3pPr marL="1358279" indent="0" algn="ctr">
              <a:buSzTx/>
              <a:buNone/>
            </a:lvl3pPr>
            <a:lvl4pPr marL="2008519" indent="0" algn="ctr">
              <a:buSzTx/>
              <a:buNone/>
            </a:lvl4pPr>
            <a:lvl5pPr marL="2658759" indent="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 Level One…"/>
          <p:cNvSpPr txBox="1"/>
          <p:nvPr>
            <p:ph type="body" sz="quarter" idx="1"/>
          </p:nvPr>
        </p:nvSpPr>
        <p:spPr>
          <a:xfrm>
            <a:off x="3088639" y="5364479"/>
            <a:ext cx="6827522" cy="3169921"/>
          </a:xfrm>
          <a:prstGeom prst="rect">
            <a:avLst/>
          </a:prstGeom>
        </p:spPr>
        <p:txBody>
          <a:bodyPr/>
          <a:lstStyle>
            <a:lvl1pPr marL="57799" indent="0" algn="ctr">
              <a:buSzTx/>
              <a:buNone/>
            </a:lvl1pPr>
            <a:lvl2pPr marL="708039" indent="0" algn="ctr">
              <a:buSzTx/>
              <a:buNone/>
            </a:lvl2pPr>
            <a:lvl3pPr marL="1358279" indent="0" algn="ctr">
              <a:buSzTx/>
              <a:buNone/>
            </a:lvl3pPr>
            <a:lvl4pPr marL="2008519" indent="0" algn="ctr">
              <a:buSzTx/>
              <a:buNone/>
            </a:lvl4pPr>
            <a:lvl5pPr marL="2658759" indent="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03b.jpg" descr="003b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73" y="-38736"/>
            <a:ext cx="13004801" cy="983107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3430693" y="1317413"/>
            <a:ext cx="7460828" cy="1608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5074355" y="3142826"/>
            <a:ext cx="7460828" cy="5608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2pPr marL="885643" indent="-387803">
              <a:spcBef>
                <a:spcPts val="900"/>
              </a:spcBef>
              <a:buChar char="–"/>
              <a:defRPr sz="3800"/>
            </a:lvl2pPr>
            <a:lvl3pPr marL="1278889" indent="-323850">
              <a:spcBef>
                <a:spcPts val="700"/>
              </a:spcBef>
              <a:defRPr sz="3400"/>
            </a:lvl3pPr>
            <a:lvl4pPr marL="1732279" indent="-320039">
              <a:spcBef>
                <a:spcPts val="600"/>
              </a:spcBef>
              <a:buChar char="–"/>
              <a:defRPr sz="2800"/>
            </a:lvl4pPr>
            <a:lvl5pPr marL="2189479" indent="-320039">
              <a:spcBef>
                <a:spcPts val="600"/>
              </a:spcBef>
              <a:buChar char="»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9573796" y="7880773"/>
            <a:ext cx="359608" cy="375074"/>
          </a:xfrm>
          <a:prstGeom prst="rect">
            <a:avLst/>
          </a:prstGeom>
          <a:ln w="12700">
            <a:miter lim="400000"/>
          </a:ln>
        </p:spPr>
        <p:txBody>
          <a:bodyPr wrap="none" lIns="54186" tIns="54186" rIns="54186" bIns="54186">
            <a:spAutoFit/>
          </a:bodyPr>
          <a:lstStyle>
            <a:lvl1pPr marL="0" marR="0" algn="ctr" defTabSz="65024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57799" marR="57799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1pPr>
      <a:lvl2pPr marL="57799" marR="57799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2pPr>
      <a:lvl3pPr marL="57799" marR="57799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3pPr>
      <a:lvl4pPr marL="57799" marR="57799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4pPr>
      <a:lvl5pPr marL="57799" marR="57799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5pPr>
      <a:lvl6pPr marL="57799" marR="57799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6pPr>
      <a:lvl7pPr marL="57799" marR="57799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7pPr>
      <a:lvl8pPr marL="57799" marR="57799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8pPr>
      <a:lvl9pPr marL="57799" marR="57799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9pPr>
    </p:titleStyle>
    <p:bodyStyle>
      <a:lvl1pPr marL="512127" marR="57799" indent="-471487" algn="l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1pPr>
      <a:lvl2pPr marL="946875" marR="57799" indent="-449035" algn="l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2pPr>
      <a:lvl3pPr marL="1374139" marR="57799" indent="-419100" algn="l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3pPr>
      <a:lvl4pPr marL="1915159" marR="57799" indent="-502919" algn="l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4pPr>
      <a:lvl5pPr marL="2372359" marR="57799" indent="-502919" algn="l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5pPr>
      <a:lvl6pPr marL="2372359" marR="57799" indent="-502919" algn="l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6pPr>
      <a:lvl7pPr marL="2372359" marR="57799" indent="-502919" algn="l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7pPr>
      <a:lvl8pPr marL="2372359" marR="57799" indent="-502919" algn="l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8pPr>
      <a:lvl9pPr marL="2372359" marR="57799" indent="-502919" algn="l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1pPr>
      <a:lvl2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2pPr>
      <a:lvl3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3pPr>
      <a:lvl4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4pPr>
      <a:lvl5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5pPr>
      <a:lvl6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6pPr>
      <a:lvl7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7pPr>
      <a:lvl8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8pPr>
      <a:lvl9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audio" Target="../media/media4.m4a"/><Relationship Id="rId4" Type="http://schemas.microsoft.com/office/2007/relationships/media" Target="../media/media4.m4a"/><Relationship Id="rId5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audio" Target="../media/media4.m4a"/><Relationship Id="rId4" Type="http://schemas.microsoft.com/office/2007/relationships/media" Target="../media/media4.m4a"/><Relationship Id="rId5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audio" Target="../media/media5.m4a"/><Relationship Id="rId4" Type="http://schemas.microsoft.com/office/2007/relationships/media" Target="../media/media5.m4a"/><Relationship Id="rId5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audio" Target="../media/media6.m4a"/><Relationship Id="rId5" Type="http://schemas.microsoft.com/office/2007/relationships/media" Target="../media/media6.m4a"/><Relationship Id="rId6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audio" Target="../media/media7.m4a"/><Relationship Id="rId4" Type="http://schemas.microsoft.com/office/2007/relationships/media" Target="../media/media7.m4a"/><Relationship Id="rId5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audio" Target="../media/media8.m4a"/><Relationship Id="rId4" Type="http://schemas.microsoft.com/office/2007/relationships/media" Target="../media/media8.m4a"/><Relationship Id="rId5" Type="http://schemas.openxmlformats.org/officeDocument/2006/relationships/image" Target="../media/image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audio" Target="../media/media1.m4a"/><Relationship Id="rId5" Type="http://schemas.microsoft.com/office/2007/relationships/media" Target="../media/media1.m4a"/><Relationship Id="rId6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audio" Target="../media/media2.m4a"/><Relationship Id="rId4" Type="http://schemas.microsoft.com/office/2007/relationships/media" Target="../media/media2.m4a"/><Relationship Id="rId5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audio" Target="../media/media1.mp3"/><Relationship Id="rId4" Type="http://schemas.microsoft.com/office/2007/relationships/media" Target="../media/media1.mp3"/><Relationship Id="rId5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audio" Target="../media/media3.m4a"/><Relationship Id="rId4" Type="http://schemas.microsoft.com/office/2007/relationships/media" Target="../media/media3.m4a"/><Relationship Id="rId5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003a.png" descr="003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737" y="-125484"/>
            <a:ext cx="13076133" cy="10156686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eyond the N6"/>
          <p:cNvSpPr txBox="1"/>
          <p:nvPr>
            <p:ph type="title"/>
          </p:nvPr>
        </p:nvSpPr>
        <p:spPr>
          <a:xfrm>
            <a:off x="2096769" y="1619250"/>
            <a:ext cx="8290562" cy="2177627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Beyond the N</a:t>
            </a:r>
            <a:r>
              <a:rPr baseline="30580"/>
              <a:t>6</a:t>
            </a:r>
          </a:p>
        </p:txBody>
      </p:sp>
      <p:sp>
        <p:nvSpPr>
          <p:cNvPr id="43" name="The Neapolitan in wider contexts"/>
          <p:cNvSpPr txBox="1"/>
          <p:nvPr>
            <p:ph type="body" sz="quarter" idx="1"/>
          </p:nvPr>
        </p:nvSpPr>
        <p:spPr>
          <a:xfrm>
            <a:off x="2828289" y="5307964"/>
            <a:ext cx="6827522" cy="3169921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pPr/>
            <a:r>
              <a:t>The Neapolitan in wider contexts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.png" descr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5200" y="1489286"/>
            <a:ext cx="5689600" cy="6014722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. . in a chromatic modulation,…"/>
          <p:cNvSpPr txBox="1"/>
          <p:nvPr/>
        </p:nvSpPr>
        <p:spPr>
          <a:xfrm>
            <a:off x="3032010" y="7949353"/>
            <a:ext cx="6635980" cy="1244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/>
          <a:p>
            <a:pPr marL="545479" indent="-487680">
              <a:spcBef>
                <a:spcPts val="1000"/>
              </a:spcBef>
              <a:buClr>
                <a:srgbClr val="000000"/>
              </a:buClr>
              <a:buFont typeface="Georgia"/>
              <a:defRPr sz="3400"/>
            </a:pPr>
            <a:r>
              <a:t>. . in a chromatic modulation, </a:t>
            </a:r>
          </a:p>
          <a:p>
            <a:pPr marL="545479" indent="-487680">
              <a:spcBef>
                <a:spcPts val="1000"/>
              </a:spcBef>
              <a:buClr>
                <a:srgbClr val="000000"/>
              </a:buClr>
              <a:buFont typeface="Georgia"/>
              <a:defRPr sz="3400"/>
            </a:pPr>
            <a:r>
              <a:t>and it works well in sequences</a:t>
            </a:r>
          </a:p>
        </p:txBody>
      </p:sp>
      <p:sp>
        <p:nvSpPr>
          <p:cNvPr id="95" name="Line"/>
          <p:cNvSpPr/>
          <p:nvPr/>
        </p:nvSpPr>
        <p:spPr>
          <a:xfrm>
            <a:off x="7454900" y="2756470"/>
            <a:ext cx="1" cy="380430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6" name="N6 makes a great pivot chord"/>
          <p:cNvSpPr txBox="1"/>
          <p:nvPr>
            <p:ph type="title" idx="4294967295"/>
          </p:nvPr>
        </p:nvSpPr>
        <p:spPr>
          <a:xfrm>
            <a:off x="2948093" y="-231987"/>
            <a:ext cx="7460828" cy="1608667"/>
          </a:xfrm>
          <a:prstGeom prst="rect">
            <a:avLst/>
          </a:prstGeom>
        </p:spPr>
        <p:txBody>
          <a:bodyPr/>
          <a:lstStyle/>
          <a:p>
            <a:pPr/>
            <a:r>
              <a:rPr sz="4400"/>
              <a:t>N</a:t>
            </a:r>
            <a:r>
              <a:rPr baseline="30545" sz="4400"/>
              <a:t>6</a:t>
            </a:r>
            <a:r>
              <a:rPr sz="4400"/>
              <a:t> makes a great pivot chord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9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Analyze the first four bars of Beethoven’s Op. 57 in f minor.…"/>
          <p:cNvSpPr txBox="1"/>
          <p:nvPr>
            <p:ph type="body" sz="half" idx="1"/>
          </p:nvPr>
        </p:nvSpPr>
        <p:spPr>
          <a:xfrm>
            <a:off x="170727" y="397043"/>
            <a:ext cx="12444940" cy="3285957"/>
          </a:xfrm>
          <a:prstGeom prst="rect">
            <a:avLst/>
          </a:prstGeom>
        </p:spPr>
        <p:txBody>
          <a:bodyPr/>
          <a:lstStyle/>
          <a:p>
            <a:pPr marL="545479" indent="-487680" algn="r">
              <a:buClr>
                <a:srgbClr val="000000"/>
              </a:buClr>
              <a:buFont typeface="Georgia"/>
              <a:defRPr sz="3400"/>
            </a:pPr>
            <a:r>
              <a:t>Analyze the first four bars of Beethoven’s Op. 57 in f minor.  </a:t>
            </a:r>
          </a:p>
          <a:p>
            <a:pPr marL="545479" indent="-487680" algn="r">
              <a:buClr>
                <a:srgbClr val="000000"/>
              </a:buClr>
              <a:buFont typeface="Georgia"/>
              <a:defRPr sz="3400"/>
            </a:pPr>
            <a:r>
              <a:t>What happens in mm. 5-8?</a:t>
            </a:r>
          </a:p>
        </p:txBody>
      </p:sp>
      <p:pic>
        <p:nvPicPr>
          <p:cNvPr id="101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199" y="1650280"/>
            <a:ext cx="5781101" cy="6650945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V6    vii°43/V  V6"/>
          <p:cNvSpPr/>
          <p:nvPr/>
        </p:nvSpPr>
        <p:spPr>
          <a:xfrm>
            <a:off x="1572259" y="4629446"/>
            <a:ext cx="3657601" cy="494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/>
          <a:p>
            <a:pPr>
              <a:buClr>
                <a:srgbClr val="FF2600"/>
              </a:buClr>
              <a:buFont typeface="Georgia"/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V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  vii°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</a:t>
            </a:r>
            <a:r>
              <a:rPr baseline="-2025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/V  V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</a:t>
            </a:r>
          </a:p>
        </p:txBody>
      </p:sp>
      <p:sp>
        <p:nvSpPr>
          <p:cNvPr id="103" name="The first four mm. are sequenced a half-step higher."/>
          <p:cNvSpPr/>
          <p:nvPr/>
        </p:nvSpPr>
        <p:spPr>
          <a:xfrm>
            <a:off x="7447280" y="3705859"/>
            <a:ext cx="4093453" cy="155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>
              <a:buClr>
                <a:srgbClr val="000000"/>
              </a:buClr>
              <a:buFont typeface="Georgia"/>
              <a:defRPr sz="3400"/>
            </a:lvl1pPr>
          </a:lstStyle>
          <a:p>
            <a:pPr/>
            <a:r>
              <a:t>The first four mm. are sequenced a half-step higher. </a:t>
            </a:r>
          </a:p>
        </p:txBody>
      </p:sp>
      <p:pic>
        <p:nvPicPr>
          <p:cNvPr id="104" name="Beethoven_appassion_into.m4a" descr="Beethoven_appassion_int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575800" y="6667500"/>
            <a:ext cx="571500" cy="57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7" name="Group"/>
          <p:cNvGrpSpPr/>
          <p:nvPr/>
        </p:nvGrpSpPr>
        <p:grpSpPr>
          <a:xfrm>
            <a:off x="4591806" y="4629446"/>
            <a:ext cx="2148967" cy="494708"/>
            <a:chOff x="0" y="0"/>
            <a:chExt cx="2148966" cy="494707"/>
          </a:xfrm>
        </p:grpSpPr>
        <p:sp>
          <p:nvSpPr>
            <p:cNvPr id="105" name="Line"/>
            <p:cNvSpPr/>
            <p:nvPr/>
          </p:nvSpPr>
          <p:spPr>
            <a:xfrm>
              <a:off x="9423" y="479424"/>
              <a:ext cx="2139544" cy="1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06" name="Line"/>
            <p:cNvSpPr/>
            <p:nvPr/>
          </p:nvSpPr>
          <p:spPr>
            <a:xfrm flipH="1">
              <a:off x="0" y="-1"/>
              <a:ext cx="1" cy="494709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0" name="Group"/>
          <p:cNvGrpSpPr/>
          <p:nvPr/>
        </p:nvGrpSpPr>
        <p:grpSpPr>
          <a:xfrm flipH="1">
            <a:off x="1283589" y="6324600"/>
            <a:ext cx="4234942" cy="494708"/>
            <a:chOff x="0" y="0"/>
            <a:chExt cx="4234941" cy="494707"/>
          </a:xfrm>
        </p:grpSpPr>
        <p:sp>
          <p:nvSpPr>
            <p:cNvPr id="108" name="Line"/>
            <p:cNvSpPr/>
            <p:nvPr/>
          </p:nvSpPr>
          <p:spPr>
            <a:xfrm>
              <a:off x="18570" y="479424"/>
              <a:ext cx="4216372" cy="1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09" name="Line"/>
            <p:cNvSpPr/>
            <p:nvPr/>
          </p:nvSpPr>
          <p:spPr>
            <a:xfrm flipH="1">
              <a:off x="0" y="-1"/>
              <a:ext cx="1" cy="494709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29000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42900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5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43400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1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44700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44700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9" fill="hold" display="0">
                  <p:stCondLst>
                    <p:cond delay="indefinite"/>
                  </p:stCondLst>
                </p:cTn>
                <p:tgtEl>
                  <p:spTgt spid="104"/>
                </p:tgtEl>
              </p:cMediaNode>
            </p:audio>
          </p:childTnLst>
        </p:cTn>
      </p:par>
    </p:tnLst>
    <p:bldLst>
      <p:bldP build="whole" bldLvl="1" animBg="1" rev="0" advAuto="0" spid="107" grpId="4"/>
      <p:bldP build="whole" bldLvl="1" animBg="1" rev="0" advAuto="0" spid="102" grpId="2"/>
      <p:bldP build="whole" bldLvl="1" animBg="1" rev="0" advAuto="0" spid="110" grpId="5"/>
      <p:bldP build="whole" bldLvl="1" animBg="1" rev="0" advAuto="0" spid="103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As the initial entrance on 5/C tonicized f minor, so the entrance on 5/Db tonicizes Gb."/>
          <p:cNvSpPr txBox="1"/>
          <p:nvPr>
            <p:ph type="body" sz="quarter" idx="1"/>
          </p:nvPr>
        </p:nvSpPr>
        <p:spPr>
          <a:xfrm>
            <a:off x="6817057" y="1614593"/>
            <a:ext cx="5822287" cy="3169921"/>
          </a:xfrm>
          <a:prstGeom prst="rect">
            <a:avLst/>
          </a:prstGeom>
        </p:spPr>
        <p:txBody>
          <a:bodyPr/>
          <a:lstStyle/>
          <a:p>
            <a:pPr marL="545479" indent="-487680" algn="l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sz="3400"/>
              <a:t>As the initial entrance on 5/</a:t>
            </a:r>
            <a:r>
              <a:rPr sz="34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C</a:t>
            </a:r>
            <a:r>
              <a:rPr sz="3400"/>
              <a:t> tonicized </a:t>
            </a:r>
            <a:r>
              <a:rPr sz="34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f minor</a:t>
            </a:r>
            <a:r>
              <a:rPr sz="3400"/>
              <a:t>, so the entrance on 5/</a:t>
            </a:r>
            <a:r>
              <a:rPr sz="3400">
                <a:solidFill>
                  <a:schemeClr val="accent1">
                    <a:lumOff val="-13575"/>
                  </a:schemeClr>
                </a:solidFill>
              </a:rPr>
              <a:t>D</a:t>
            </a:r>
            <a:r>
              <a:rPr baseline="30588" sz="3400">
                <a:solidFill>
                  <a:schemeClr val="accent1">
                    <a:lumOff val="-13575"/>
                  </a:schemeClr>
                </a:solidFill>
              </a:rPr>
              <a:t>b</a:t>
            </a:r>
            <a:r>
              <a:rPr sz="3400"/>
              <a:t> tonicizes</a:t>
            </a:r>
            <a:r>
              <a:rPr sz="3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G</a:t>
            </a:r>
            <a:r>
              <a:rPr baseline="30588" sz="3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</a:t>
            </a:r>
            <a:r>
              <a:rPr sz="3400"/>
              <a:t>.</a:t>
            </a:r>
          </a:p>
        </p:txBody>
      </p:sp>
      <p:pic>
        <p:nvPicPr>
          <p:cNvPr id="113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6669" y="1676399"/>
            <a:ext cx="5085082" cy="5972388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Gb: V6     vii°43/V     V6"/>
          <p:cNvSpPr/>
          <p:nvPr/>
        </p:nvSpPr>
        <p:spPr>
          <a:xfrm>
            <a:off x="2922270" y="5984240"/>
            <a:ext cx="3657601" cy="494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/>
          <a:p>
            <a:pPr>
              <a:buClr>
                <a:srgbClr val="FF2600"/>
              </a:buClr>
              <a:buFont typeface="Georgia"/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Gb: V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   vii°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</a:t>
            </a:r>
            <a:r>
              <a:rPr baseline="-2025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/V     V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</a:t>
            </a:r>
          </a:p>
        </p:txBody>
      </p:sp>
      <p:sp>
        <p:nvSpPr>
          <p:cNvPr id="115" name="Beethoven actually modulates to bII, but moves back to I: Db, which becomes the bVI of f!"/>
          <p:cNvSpPr/>
          <p:nvPr/>
        </p:nvSpPr>
        <p:spPr>
          <a:xfrm>
            <a:off x="7248434" y="4518659"/>
            <a:ext cx="4959533" cy="2521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/>
          <a:p>
            <a:pPr>
              <a:buClr>
                <a:srgbClr val="000000"/>
              </a:buClr>
              <a:buFont typeface="Georgia"/>
            </a:pPr>
            <a:r>
              <a:rPr sz="3400"/>
              <a:t>Beethoven actually modulates to </a:t>
            </a:r>
            <a:r>
              <a:rPr baseline="30588" sz="3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</a:t>
            </a:r>
            <a:r>
              <a:rPr sz="3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II</a:t>
            </a:r>
            <a:r>
              <a:rPr sz="3400"/>
              <a:t>, but moves back to </a:t>
            </a:r>
            <a:r>
              <a:rPr sz="3400">
                <a:solidFill>
                  <a:schemeClr val="accent1">
                    <a:lumOff val="-13575"/>
                  </a:schemeClr>
                </a:solidFill>
              </a:rPr>
              <a:t>I: D</a:t>
            </a:r>
            <a:r>
              <a:rPr baseline="30588" sz="3400">
                <a:solidFill>
                  <a:schemeClr val="accent1">
                    <a:lumOff val="-13575"/>
                  </a:schemeClr>
                </a:solidFill>
              </a:rPr>
              <a:t>b</a:t>
            </a:r>
            <a:r>
              <a:rPr sz="3400"/>
              <a:t>, which becomes the </a:t>
            </a:r>
            <a:r>
              <a:rPr baseline="30588" sz="34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b</a:t>
            </a:r>
            <a:r>
              <a:rPr sz="34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VI</a:t>
            </a:r>
            <a:r>
              <a:rPr sz="3400"/>
              <a:t> of </a:t>
            </a:r>
            <a:r>
              <a:rPr sz="34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f</a:t>
            </a:r>
            <a:r>
              <a:rPr sz="3400"/>
              <a:t>!</a:t>
            </a:r>
          </a:p>
        </p:txBody>
      </p:sp>
      <p:pic>
        <p:nvPicPr>
          <p:cNvPr id="116" name="Beethoven_appassion_into.m4a" descr="Beethoven_appassion_int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575800" y="66675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29000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43000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43000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3" fill="hold" display="0">
                  <p:stCondLst>
                    <p:cond delay="indefinite"/>
                  </p:stCondLst>
                </p:cTn>
                <p:tgtEl>
                  <p:spTgt spid="116"/>
                </p:tgtEl>
              </p:cMediaNode>
            </p:audio>
          </p:childTnLst>
        </p:cTn>
      </p:par>
    </p:tnLst>
    <p:bldLst>
      <p:bldP build="whole" bldLvl="1" animBg="1" rev="0" advAuto="0" spid="115" grpId="3"/>
      <p:bldP build="whole" bldLvl="1" animBg="1" rev="0" advAuto="0" spid="11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"/>
          <p:cNvSpPr txBox="1"/>
          <p:nvPr>
            <p:ph type="body" sz="quarter" idx="1"/>
          </p:nvPr>
        </p:nvSpPr>
        <p:spPr>
          <a:xfrm>
            <a:off x="2809239" y="5529579"/>
            <a:ext cx="6827522" cy="31699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9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416" y="1024721"/>
            <a:ext cx="6145968" cy="668965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Beethoven, String Quartet, op. 59 no. 2, mvt. 1, mm. 1-10"/>
          <p:cNvSpPr/>
          <p:nvPr/>
        </p:nvSpPr>
        <p:spPr>
          <a:xfrm>
            <a:off x="2233929" y="8926830"/>
            <a:ext cx="7797683" cy="45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>
            <a:lvl1pPr>
              <a:buClr>
                <a:srgbClr val="000000"/>
              </a:buClr>
              <a:buFont typeface="Georgia"/>
            </a:lvl1pPr>
          </a:lstStyle>
          <a:p>
            <a:pPr/>
            <a:r>
              <a:t>Beethoven, String Quartet, op. 59 no. 2, mvt. 1, mm. 1-10</a:t>
            </a:r>
          </a:p>
        </p:txBody>
      </p:sp>
      <p:pic>
        <p:nvPicPr>
          <p:cNvPr id="121" name="Beethoven_op59_2_i.m4a" descr="Beethoven_op59_2_i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629072" y="7372350"/>
            <a:ext cx="571501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i   V6               i            V7        i"/>
          <p:cNvSpPr/>
          <p:nvPr/>
        </p:nvSpPr>
        <p:spPr>
          <a:xfrm>
            <a:off x="4673600" y="4388894"/>
            <a:ext cx="5353249" cy="45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/>
          <a:p>
            <a:pPr>
              <a:buClr>
                <a:srgbClr val="FF2600"/>
              </a:buClr>
              <a:buFont typeface="Georgia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  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uFill>
                  <a:solidFill>
                    <a:srgbClr val="FF2600"/>
                  </a:solidFill>
                </a:uFill>
              </a:rPr>
              <a:t>V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             i            V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      i</a:t>
            </a:r>
          </a:p>
        </p:txBody>
      </p:sp>
      <p:sp>
        <p:nvSpPr>
          <p:cNvPr id="123" name="bII        V7/bII   bII                vii°7             V65"/>
          <p:cNvSpPr/>
          <p:nvPr/>
        </p:nvSpPr>
        <p:spPr>
          <a:xfrm>
            <a:off x="3409950" y="7995266"/>
            <a:ext cx="6499367" cy="837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/>
          <a:p>
            <a:pPr>
              <a:buClr>
                <a:srgbClr val="FF2600"/>
              </a:buClr>
              <a:buFont typeface="Georgia"/>
            </a:pPr>
            <a:r>
              <a:t>     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II       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uFill>
                  <a:solidFill>
                    <a:srgbClr val="FF2600"/>
                  </a:solidFill>
                </a:uFill>
              </a:rPr>
              <a:t>V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/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II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 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II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              vii°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            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V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</a:t>
            </a:r>
            <a:r>
              <a:rPr baseline="-2025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5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2000" fill="hold"/>
                                        <p:tgtEl>
                                          <p:spTgt spid="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40200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40500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7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3" fill="hold" display="0">
                  <p:stCondLst>
                    <p:cond delay="indefinite"/>
                  </p:stCondLst>
                </p:cTn>
                <p:tgtEl>
                  <p:spTgt spid="121"/>
                </p:tgtEl>
              </p:cMediaNode>
            </p:audio>
          </p:childTnLst>
        </p:cTn>
      </p:par>
    </p:tnLst>
    <p:bldLst>
      <p:bldP build="whole" bldLvl="1" animBg="1" rev="0" advAuto="0" spid="122" grpId="2"/>
      <p:bldP build="whole" bldLvl="1" animBg="1" rev="0" advAuto="0" spid="123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Beethoven, Andante Favori, mm. 189-98"/>
          <p:cNvSpPr/>
          <p:nvPr/>
        </p:nvSpPr>
        <p:spPr>
          <a:xfrm>
            <a:off x="3484879" y="7077709"/>
            <a:ext cx="5709178" cy="451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/>
          <a:p>
            <a:pPr>
              <a:buClr>
                <a:srgbClr val="000000"/>
              </a:buClr>
              <a:buFont typeface="Georgia"/>
            </a:pPr>
            <a:r>
              <a:t>Beethoven, </a:t>
            </a:r>
            <a:r>
              <a:rPr i="1"/>
              <a:t>Andante Favori,</a:t>
            </a:r>
            <a:r>
              <a:t> mm. 189-98</a:t>
            </a:r>
          </a:p>
        </p:txBody>
      </p:sp>
      <p:pic>
        <p:nvPicPr>
          <p:cNvPr id="127" name="image.png" descr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26509" y="944879"/>
            <a:ext cx="5689601" cy="531537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I"/>
          <p:cNvSpPr/>
          <p:nvPr/>
        </p:nvSpPr>
        <p:spPr>
          <a:xfrm>
            <a:off x="4851400" y="2902994"/>
            <a:ext cx="4486995" cy="45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>
              <a:buClr>
                <a:srgbClr val="FF2600"/>
              </a:buClr>
              <a:buFont typeface="Georgia"/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</a:t>
            </a:r>
          </a:p>
        </p:txBody>
      </p:sp>
      <p:sp>
        <p:nvSpPr>
          <p:cNvPr id="129" name="bII                                              V65"/>
          <p:cNvSpPr/>
          <p:nvPr/>
        </p:nvSpPr>
        <p:spPr>
          <a:xfrm>
            <a:off x="4730750" y="4495560"/>
            <a:ext cx="6499367" cy="837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/>
          <a:p>
            <a:pPr>
              <a:buClr>
                <a:srgbClr val="FF2600"/>
              </a:buClr>
              <a:buFont typeface="Georgia"/>
            </a:pPr>
            <a:r>
              <a:t>     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II                                            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V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</a:t>
            </a:r>
            <a:r>
              <a:rPr baseline="-2025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5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</p:txBody>
      </p:sp>
      <p:sp>
        <p:nvSpPr>
          <p:cNvPr id="130" name="I              vi      IV           V7        I"/>
          <p:cNvSpPr/>
          <p:nvPr/>
        </p:nvSpPr>
        <p:spPr>
          <a:xfrm>
            <a:off x="4279900" y="6198644"/>
            <a:ext cx="4486995" cy="45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/>
          <a:p>
            <a:pPr>
              <a:buClr>
                <a:srgbClr val="FF2600"/>
              </a:buClr>
              <a:buFont typeface="Georgia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              vi      IV          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V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       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</a:t>
            </a:r>
          </a:p>
        </p:txBody>
      </p:sp>
      <p:pic>
        <p:nvPicPr>
          <p:cNvPr id="131" name="LvB_Andante_favori.m4a" descr="LvB_Andante_favori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939925" y="6746875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61001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261001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261001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7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268751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6" fill="hold" display="0">
                  <p:stCondLst>
                    <p:cond delay="indefinite"/>
                  </p:stCondLst>
                </p:cTn>
                <p:tgtEl>
                  <p:spTgt spid="131"/>
                </p:tgtEl>
              </p:cMediaNode>
            </p:audio>
          </p:childTnLst>
        </p:cTn>
      </p:par>
    </p:tnLst>
    <p:bldLst>
      <p:bldP build="whole" bldLvl="1" animBg="1" rev="0" advAuto="0" spid="130" grpId="4"/>
      <p:bldP build="whole" bldLvl="1" animBg="1" rev="0" advAuto="0" spid="129" grpId="3"/>
      <p:bldP build="whole" bldLvl="1" animBg="1" rev="0" advAuto="0" spid="128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Chopin, Introduction to Ballade in g minor, mm.1 - 9"/>
          <p:cNvSpPr/>
          <p:nvPr/>
        </p:nvSpPr>
        <p:spPr>
          <a:xfrm>
            <a:off x="3738879" y="7477759"/>
            <a:ext cx="7305806" cy="451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/>
          <a:p>
            <a:pPr>
              <a:buClr>
                <a:srgbClr val="000000"/>
              </a:buClr>
              <a:buFont typeface="Georgia"/>
            </a:pPr>
            <a:r>
              <a:t>Chopin, Introduction to </a:t>
            </a:r>
            <a:r>
              <a:rPr i="1"/>
              <a:t>Ballade</a:t>
            </a:r>
            <a:r>
              <a:t> in g minor, mm.1 - 9</a:t>
            </a:r>
          </a:p>
        </p:txBody>
      </p:sp>
      <p:pic>
        <p:nvPicPr>
          <p:cNvPr id="137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8639" y="1625599"/>
            <a:ext cx="7460828" cy="4323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Chopin_ballade_g_intro.m4a" descr="Chopin_ballade_g_intr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724150" y="655955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?"/>
          <p:cNvSpPr txBox="1"/>
          <p:nvPr/>
        </p:nvSpPr>
        <p:spPr>
          <a:xfrm>
            <a:off x="3454806" y="3529753"/>
            <a:ext cx="349033" cy="514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 anchor="ctr">
            <a:spAutoFit/>
          </a:bodyPr>
          <a:lstStyle>
            <a:lvl1pPr>
              <a:defRPr sz="2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140" name="bII6                                                V65  —————"/>
          <p:cNvSpPr/>
          <p:nvPr/>
        </p:nvSpPr>
        <p:spPr>
          <a:xfrm>
            <a:off x="3937000" y="3689110"/>
            <a:ext cx="6499367" cy="837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/>
          <a:p>
            <a:pPr>
              <a:buClr>
                <a:srgbClr val="FF2600"/>
              </a:buClr>
              <a:buFont typeface="Georgia"/>
            </a:pPr>
            <a:r>
              <a:t>     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II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                                           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 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V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</a:t>
            </a:r>
            <a:r>
              <a:rPr baseline="-2025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5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—————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</p:txBody>
      </p:sp>
      <p:sp>
        <p:nvSpPr>
          <p:cNvPr id="141" name="—————            iv6        VI42                V7               i"/>
          <p:cNvSpPr/>
          <p:nvPr/>
        </p:nvSpPr>
        <p:spPr>
          <a:xfrm>
            <a:off x="3467100" y="5956391"/>
            <a:ext cx="6499367" cy="837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/>
          <a:p>
            <a:pPr>
              <a:buClr>
                <a:srgbClr val="FF2600"/>
              </a:buClr>
              <a:buFont typeface="Georgia"/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—————            iv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       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VI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</a:t>
            </a:r>
            <a:r>
              <a:rPr baseline="-2025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               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V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</a:t>
            </a:r>
            <a:r>
              <a:rPr baseline="-2025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            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34000" fill="hold"/>
                                        <p:tgtEl>
                                          <p:spTgt spid="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03400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18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05225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9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3" fill="hold" display="0">
                  <p:stCondLst>
                    <p:cond delay="indefinite"/>
                  </p:stCondLst>
                </p:cTn>
                <p:tgtEl>
                  <p:spTgt spid="138"/>
                </p:tgtEl>
              </p:cMediaNode>
            </p:audio>
          </p:childTnLst>
        </p:cTn>
      </p:par>
    </p:tnLst>
    <p:bldLst>
      <p:bldP build="whole" bldLvl="1" animBg="1" rev="0" advAuto="0" spid="140" grpId="2"/>
      <p:bldP build="whole" bldLvl="1" animBg="1" rev="0" advAuto="0" spid="141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003b.jpg" descr="003b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73" y="-38736"/>
            <a:ext cx="13004801" cy="983107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etting a bass line with N6 chor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sz="4400"/>
              <a:t>Setting a bass line with N</a:t>
            </a:r>
            <a:r>
              <a:rPr baseline="30545" sz="4400"/>
              <a:t>6</a:t>
            </a:r>
            <a:r>
              <a:rPr sz="4400"/>
              <a:t> chords</a:t>
            </a:r>
          </a:p>
        </p:txBody>
      </p:sp>
      <p:pic>
        <p:nvPicPr>
          <p:cNvPr id="145" name="image.png" descr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1999" y="4064000"/>
            <a:ext cx="8940801" cy="128524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Where could you use Neapolitan sixth chords while figuring this bass?"/>
          <p:cNvSpPr/>
          <p:nvPr/>
        </p:nvSpPr>
        <p:spPr>
          <a:xfrm>
            <a:off x="2763519" y="6014720"/>
            <a:ext cx="9582132" cy="45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>
            <a:lvl1pPr>
              <a:buClr>
                <a:srgbClr val="000000"/>
              </a:buClr>
              <a:buFont typeface="Georgia"/>
            </a:lvl1pPr>
          </a:lstStyle>
          <a:p>
            <a:pPr/>
            <a:r>
              <a:t>Where could you use Neapolitan sixth chords while figuring this bass?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030" y="4064000"/>
            <a:ext cx="9180770" cy="1374265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hat is the fundamental progression outlined by this bass line?"/>
          <p:cNvSpPr/>
          <p:nvPr/>
        </p:nvSpPr>
        <p:spPr>
          <a:xfrm>
            <a:off x="2020569" y="6243320"/>
            <a:ext cx="8723692" cy="45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>
            <a:lvl1pPr>
              <a:buClr>
                <a:srgbClr val="000000"/>
              </a:buClr>
              <a:buFont typeface="Georgia"/>
            </a:lvl1pPr>
          </a:lstStyle>
          <a:p>
            <a:pPr/>
            <a:r>
              <a:t>What is the fundamental progression outlined by this bass line?</a:t>
            </a:r>
          </a:p>
        </p:txBody>
      </p:sp>
      <p:sp>
        <p:nvSpPr>
          <p:cNvPr id="150" name="Shape"/>
          <p:cNvSpPr/>
          <p:nvPr/>
        </p:nvSpPr>
        <p:spPr>
          <a:xfrm>
            <a:off x="4389120" y="3413759"/>
            <a:ext cx="518161" cy="650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C6E6E9"/>
          </a:solidFill>
          <a:ln w="12700">
            <a:solidFill>
              <a:srgbClr val="000000"/>
            </a:solidFill>
          </a:ln>
        </p:spPr>
        <p:txBody>
          <a:bodyPr lIns="54186" tIns="54186" rIns="54186" bIns="54186" anchor="ctr"/>
          <a:lstStyle/>
          <a:p>
            <a:pPr/>
          </a:p>
        </p:txBody>
      </p:sp>
      <p:sp>
        <p:nvSpPr>
          <p:cNvPr id="151" name="Shape"/>
          <p:cNvSpPr/>
          <p:nvPr/>
        </p:nvSpPr>
        <p:spPr>
          <a:xfrm>
            <a:off x="6583680" y="3413759"/>
            <a:ext cx="518161" cy="650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C6E6E9"/>
          </a:solidFill>
          <a:ln w="12700">
            <a:solidFill>
              <a:srgbClr val="000000"/>
            </a:solidFill>
          </a:ln>
        </p:spPr>
        <p:txBody>
          <a:bodyPr lIns="54186" tIns="54186" rIns="54186" bIns="54186" anchor="ctr"/>
          <a:lstStyle/>
          <a:p>
            <a:pPr/>
          </a:p>
        </p:txBody>
      </p:sp>
      <p:sp>
        <p:nvSpPr>
          <p:cNvPr id="152" name="T———————P———D——T——P————D—————T"/>
          <p:cNvSpPr/>
          <p:nvPr/>
        </p:nvSpPr>
        <p:spPr>
          <a:xfrm>
            <a:off x="2270126" y="5551655"/>
            <a:ext cx="7580394" cy="45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>
            <a:lvl1pPr>
              <a:buClr>
                <a:srgbClr val="FF2600"/>
              </a:buClr>
              <a:buFont typeface="Georgia"/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T———————P———D——T——P————D—————T</a:t>
            </a:r>
          </a:p>
        </p:txBody>
      </p:sp>
      <p:sp>
        <p:nvSpPr>
          <p:cNvPr id="153" name="Setting a bass line with N6 chords"/>
          <p:cNvSpPr txBox="1"/>
          <p:nvPr>
            <p:ph type="title" idx="4294967295"/>
          </p:nvPr>
        </p:nvSpPr>
        <p:spPr>
          <a:xfrm>
            <a:off x="3169919" y="1706879"/>
            <a:ext cx="7460828" cy="1219202"/>
          </a:xfrm>
          <a:prstGeom prst="rect">
            <a:avLst/>
          </a:prstGeom>
        </p:spPr>
        <p:txBody>
          <a:bodyPr/>
          <a:lstStyle/>
          <a:p>
            <a:pPr/>
            <a:r>
              <a:rPr sz="4400"/>
              <a:t>Setting a bass line with N</a:t>
            </a:r>
            <a:r>
              <a:rPr baseline="30545" sz="4400"/>
              <a:t>6</a:t>
            </a:r>
            <a:r>
              <a:rPr sz="4400"/>
              <a:t> chords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5758" y="2739812"/>
            <a:ext cx="8940801" cy="128524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Use N6 for your first and second predominant, and use root position chords…"/>
          <p:cNvSpPr/>
          <p:nvPr/>
        </p:nvSpPr>
        <p:spPr>
          <a:xfrm>
            <a:off x="1696719" y="5474123"/>
            <a:ext cx="10499063" cy="794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/>
          <a:p>
            <a:pPr>
              <a:buClr>
                <a:srgbClr val="000000"/>
              </a:buClr>
              <a:buFont typeface="Georgia"/>
            </a:pPr>
            <a:r>
              <a:t>Use N6 for your first and second predominant, and use root position chords </a:t>
            </a:r>
          </a:p>
          <a:p>
            <a:pPr>
              <a:buClr>
                <a:srgbClr val="000000"/>
              </a:buClr>
              <a:buFont typeface="Georgia"/>
            </a:pPr>
            <a:r>
              <a:t>to express i and V at the beginning and at the final cadence.  </a:t>
            </a:r>
          </a:p>
        </p:txBody>
      </p:sp>
      <p:sp>
        <p:nvSpPr>
          <p:cNvPr id="157" name="T--------------------P------D---T-----P---------D------------------T"/>
          <p:cNvSpPr/>
          <p:nvPr/>
        </p:nvSpPr>
        <p:spPr>
          <a:xfrm>
            <a:off x="2219553" y="3843866"/>
            <a:ext cx="8527089" cy="451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>
            <a:lvl1pPr>
              <a:buClr>
                <a:srgbClr val="FF2600"/>
              </a:buClr>
              <a:buFont typeface="Georgia"/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T--------------------P------D---T-----P---------D------------------T</a:t>
            </a:r>
          </a:p>
        </p:txBody>
      </p:sp>
      <p:sp>
        <p:nvSpPr>
          <p:cNvPr id="158" name="How would you set those chords not in root position, but still express…"/>
          <p:cNvSpPr/>
          <p:nvPr/>
        </p:nvSpPr>
        <p:spPr>
          <a:xfrm>
            <a:off x="1960468" y="7447280"/>
            <a:ext cx="9531381" cy="794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/>
          <a:p>
            <a:pPr>
              <a:buClr>
                <a:srgbClr val="000000"/>
              </a:buClr>
              <a:buFont typeface="Georgia"/>
            </a:pPr>
            <a:r>
              <a:t>How would you set those chords not in root position, but still express</a:t>
            </a:r>
          </a:p>
          <a:p>
            <a:pPr>
              <a:buClr>
                <a:srgbClr val="000000"/>
              </a:buClr>
              <a:buFont typeface="Georgia"/>
            </a:pPr>
            <a:r>
              <a:t>T and D functions?  How would you set the chromatic tone?</a:t>
            </a:r>
          </a:p>
        </p:txBody>
      </p:sp>
      <p:sp>
        <p:nvSpPr>
          <p:cNvPr id="159" name="i       ?      ?        N6          ?         ?    N6     ?       V             V         i"/>
          <p:cNvSpPr/>
          <p:nvPr/>
        </p:nvSpPr>
        <p:spPr>
          <a:xfrm>
            <a:off x="2763519" y="4213859"/>
            <a:ext cx="7925279" cy="451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/>
          <a:p>
            <a:pPr>
              <a:buClr>
                <a:srgbClr val="000000"/>
              </a:buClr>
              <a:buFont typeface="Georgia"/>
            </a:pPr>
            <a:r>
              <a:t>i       ?      ?        N</a:t>
            </a:r>
            <a:r>
              <a:rPr baseline="30500"/>
              <a:t>6</a:t>
            </a:r>
            <a:r>
              <a:t>          ?         ?    N</a:t>
            </a:r>
            <a:r>
              <a:rPr baseline="30500"/>
              <a:t>6</a:t>
            </a:r>
            <a:r>
              <a:t>     ?       V             V         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  <p:bldP build="whole" bldLvl="1" animBg="1" rev="0" advAuto="0" spid="158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8679" y="2269277"/>
            <a:ext cx="8940801" cy="128524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A tonic prolongation with vii°6 would work well within the first bar."/>
          <p:cNvSpPr/>
          <p:nvPr/>
        </p:nvSpPr>
        <p:spPr>
          <a:xfrm>
            <a:off x="2401569" y="4728886"/>
            <a:ext cx="9266766" cy="451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>
            <a:lvl1pPr>
              <a:buClr>
                <a:srgbClr val="000000"/>
              </a:buClr>
              <a:buFont typeface="Georgia"/>
            </a:lvl1pPr>
          </a:lstStyle>
          <a:p>
            <a:pPr/>
            <a:r>
              <a:t>A tonic prolongation with vii°6 would work well within the first bar.</a:t>
            </a:r>
          </a:p>
        </p:txBody>
      </p:sp>
      <p:sp>
        <p:nvSpPr>
          <p:cNvPr id="163" name="The first N6 could move to a dominant in third inversion, which resolves to i6."/>
          <p:cNvSpPr/>
          <p:nvPr/>
        </p:nvSpPr>
        <p:spPr>
          <a:xfrm>
            <a:off x="1442719" y="5599133"/>
            <a:ext cx="10677210" cy="45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>
            <a:lvl1pPr>
              <a:buClr>
                <a:srgbClr val="000000"/>
              </a:buClr>
              <a:buFont typeface="Georgia"/>
            </a:lvl1pPr>
          </a:lstStyle>
          <a:p>
            <a:pPr/>
            <a:r>
              <a:t>The first N6 could move to a dominant in third inversion, which resolves to i6.</a:t>
            </a:r>
          </a:p>
        </p:txBody>
      </p:sp>
      <p:sp>
        <p:nvSpPr>
          <p:cNvPr id="164" name="i       vii°6    i6"/>
          <p:cNvSpPr/>
          <p:nvPr/>
        </p:nvSpPr>
        <p:spPr>
          <a:xfrm>
            <a:off x="2636519" y="4137659"/>
            <a:ext cx="1853984" cy="451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/>
          <a:p>
            <a:pPr>
              <a:buClr>
                <a:srgbClr val="000000"/>
              </a:buClr>
              <a:buFont typeface="Georgia"/>
            </a:pPr>
            <a:r>
              <a:t>i       vii°</a:t>
            </a:r>
            <a:r>
              <a:rPr baseline="30500"/>
              <a:t>6</a:t>
            </a:r>
            <a:r>
              <a:t>    i</a:t>
            </a:r>
            <a:r>
              <a:rPr baseline="30500"/>
              <a:t>6</a:t>
            </a:r>
          </a:p>
        </p:txBody>
      </p:sp>
      <p:sp>
        <p:nvSpPr>
          <p:cNvPr id="165" name="N6          V42     i6"/>
          <p:cNvSpPr/>
          <p:nvPr/>
        </p:nvSpPr>
        <p:spPr>
          <a:xfrm>
            <a:off x="4505959" y="4056379"/>
            <a:ext cx="2413280" cy="494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/>
          <a:p>
            <a:pPr>
              <a:buClr>
                <a:srgbClr val="000000"/>
              </a:buClr>
              <a:buFont typeface="Georgia"/>
            </a:pPr>
            <a:r>
              <a:t>N</a:t>
            </a:r>
            <a:r>
              <a:rPr baseline="30500"/>
              <a:t>6</a:t>
            </a:r>
            <a:r>
              <a:t>          V</a:t>
            </a:r>
            <a:r>
              <a:rPr baseline="30500"/>
              <a:t>4</a:t>
            </a:r>
            <a:r>
              <a:rPr baseline="-20250"/>
              <a:t>2</a:t>
            </a:r>
            <a:r>
              <a:t>     i</a:t>
            </a:r>
            <a:r>
              <a:rPr baseline="30500"/>
              <a:t>6</a:t>
            </a:r>
            <a:r>
              <a:t>  </a:t>
            </a:r>
          </a:p>
        </p:txBody>
      </p:sp>
      <p:sp>
        <p:nvSpPr>
          <p:cNvPr id="166" name="N6   V6/V   V64          53      i"/>
          <p:cNvSpPr/>
          <p:nvPr/>
        </p:nvSpPr>
        <p:spPr>
          <a:xfrm>
            <a:off x="6781800" y="4137659"/>
            <a:ext cx="3551021" cy="494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/>
          <a:p>
            <a:pPr>
              <a:buClr>
                <a:srgbClr val="000000"/>
              </a:buClr>
              <a:buFont typeface="Georgia"/>
            </a:pPr>
            <a:r>
              <a:t>N</a:t>
            </a:r>
            <a:r>
              <a:rPr baseline="30500"/>
              <a:t>6</a:t>
            </a:r>
            <a:r>
              <a:t>   V</a:t>
            </a:r>
            <a:r>
              <a:rPr baseline="30500"/>
              <a:t>6</a:t>
            </a:r>
            <a:r>
              <a:t>/V   V</a:t>
            </a:r>
            <a:r>
              <a:rPr baseline="30500"/>
              <a:t>6</a:t>
            </a:r>
            <a:r>
              <a:rPr baseline="-20250"/>
              <a:t>4</a:t>
            </a:r>
            <a:r>
              <a:t>          </a:t>
            </a:r>
            <a:r>
              <a:rPr baseline="30500"/>
              <a:t>5</a:t>
            </a:r>
            <a:r>
              <a:rPr baseline="-20250"/>
              <a:t>3</a:t>
            </a:r>
            <a:r>
              <a:t>      i</a:t>
            </a:r>
          </a:p>
        </p:txBody>
      </p:sp>
      <p:sp>
        <p:nvSpPr>
          <p:cNvPr id="167" name="The second N6 moves to the structural dominant through a secondary chord to V (either vii°/vii°7 or V6), and then to a cadential 64."/>
          <p:cNvSpPr/>
          <p:nvPr/>
        </p:nvSpPr>
        <p:spPr>
          <a:xfrm>
            <a:off x="2463799" y="6354529"/>
            <a:ext cx="8290562" cy="1180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/>
          <a:p>
            <a:pPr>
              <a:buClr>
                <a:srgbClr val="000000"/>
              </a:buClr>
              <a:buFont typeface="Georgia"/>
            </a:pPr>
            <a:r>
              <a:t>The second N6 moves to the structural dominant through a secondary chord to V (either vii°/vii°</a:t>
            </a:r>
            <a:r>
              <a:rPr baseline="30500"/>
              <a:t>7</a:t>
            </a:r>
            <a:r>
              <a:t> or V</a:t>
            </a:r>
            <a:r>
              <a:rPr baseline="30500"/>
              <a:t>6</a:t>
            </a:r>
            <a:r>
              <a:t>), and then to a cadential </a:t>
            </a:r>
            <a:r>
              <a:rPr baseline="30500"/>
              <a:t>6</a:t>
            </a:r>
            <a:r>
              <a:rPr baseline="-20250"/>
              <a:t>4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1"/>
      <p:bldP build="whole" bldLvl="1" animBg="1" rev="0" advAuto="0" spid="165" grpId="3"/>
      <p:bldP build="whole" bldLvl="1" animBg="1" rev="0" advAuto="0" spid="163" grpId="2"/>
      <p:bldP build="whole" bldLvl="1" animBg="1" rev="0" advAuto="0" spid="167" grpId="4"/>
      <p:bldP build="whole" bldLvl="1" animBg="1" rev="0" advAuto="0" spid="166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003b.jpg" descr="003b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73" y="-38736"/>
            <a:ext cx="13004801" cy="983107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Other contexts for bI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sz="5000"/>
              <a:t>Other contexts for </a:t>
            </a:r>
            <a:r>
              <a:rPr baseline="30559" sz="5000"/>
              <a:t>b</a:t>
            </a:r>
            <a:r>
              <a:rPr sz="5000"/>
              <a:t>II</a:t>
            </a:r>
          </a:p>
        </p:txBody>
      </p:sp>
      <p:sp>
        <p:nvSpPr>
          <p:cNvPr id="47" name="If you don’t cadence, you can go to inversions of V or vii°7."/>
          <p:cNvSpPr txBox="1"/>
          <p:nvPr>
            <p:ph type="body" sz="half" idx="1"/>
          </p:nvPr>
        </p:nvSpPr>
        <p:spPr>
          <a:xfrm>
            <a:off x="3315405" y="2850726"/>
            <a:ext cx="7460828" cy="5608322"/>
          </a:xfrm>
          <a:prstGeom prst="rect">
            <a:avLst/>
          </a:prstGeom>
        </p:spPr>
        <p:txBody>
          <a:bodyPr/>
          <a:lstStyle/>
          <a:p>
            <a:pPr marL="545479" indent="-545479">
              <a:buClr>
                <a:srgbClr val="000000"/>
              </a:buClr>
              <a:buSzTx/>
              <a:buFont typeface="Georgia"/>
              <a:buNone/>
            </a:pPr>
            <a:r>
              <a:rPr sz="3800"/>
              <a:t>If you don’t cadence, you can go to inversions of V or vii°</a:t>
            </a:r>
            <a:r>
              <a:rPr baseline="30526" sz="3800"/>
              <a:t>7</a:t>
            </a:r>
            <a:r>
              <a:rPr sz="3800"/>
              <a:t>.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xfrm>
            <a:off x="9629216" y="7880773"/>
            <a:ext cx="248768" cy="3750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9" name="image.jpg" descr="imag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38399" y="4632959"/>
            <a:ext cx="8693575" cy="1544322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V 42"/>
          <p:cNvSpPr/>
          <p:nvPr/>
        </p:nvSpPr>
        <p:spPr>
          <a:xfrm>
            <a:off x="3803226" y="6378786"/>
            <a:ext cx="747843" cy="494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/>
          <a:p>
            <a:pPr>
              <a:buClr>
                <a:srgbClr val="FF2600"/>
              </a:buClr>
              <a:buFont typeface="Georgia"/>
            </a:pP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V </a:t>
            </a:r>
            <a:r>
              <a:rPr b="1"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</a:t>
            </a:r>
            <a:r>
              <a:rPr b="1" baseline="-2025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</a:p>
        </p:txBody>
      </p:sp>
      <p:sp>
        <p:nvSpPr>
          <p:cNvPr id="51" name="vii° 43"/>
          <p:cNvSpPr/>
          <p:nvPr/>
        </p:nvSpPr>
        <p:spPr>
          <a:xfrm>
            <a:off x="7965440" y="6339840"/>
            <a:ext cx="1031410" cy="494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/>
          <a:p>
            <a:pPr>
              <a:buClr>
                <a:srgbClr val="FF2600"/>
              </a:buClr>
              <a:buFont typeface="Georgia"/>
            </a:pP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vii° </a:t>
            </a:r>
            <a:r>
              <a:rPr b="1"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</a:t>
            </a:r>
            <a:r>
              <a:rPr b="1" baseline="-2025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" grpId="1"/>
      <p:bldP build="whole" bldLvl="1" animBg="1" rev="0" advAuto="0" spid="51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Chopin, Mazurka in b minor, op. 33 no. 4, mm. 205-end"/>
          <p:cNvSpPr/>
          <p:nvPr/>
        </p:nvSpPr>
        <p:spPr>
          <a:xfrm>
            <a:off x="2456179" y="7973059"/>
            <a:ext cx="7706749" cy="451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>
            <a:lvl1pPr>
              <a:buClr>
                <a:srgbClr val="000000"/>
              </a:buClr>
              <a:buFont typeface="Georgia"/>
            </a:lvl1pPr>
          </a:lstStyle>
          <a:p>
            <a:pPr/>
            <a:r>
              <a:t>Chopin, Mazurka in b minor, op. 33 no. 4, mm. 205-end</a:t>
            </a:r>
          </a:p>
        </p:txBody>
      </p:sp>
      <p:pic>
        <p:nvPicPr>
          <p:cNvPr id="171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8266" y="797112"/>
            <a:ext cx="6073981" cy="6626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Chopin_AMz_33_4_coa.m4a" descr="Chopin_AMz_33_4_coa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756150" y="87884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iv64               i               V7/ped.      i   bII: V65 I"/>
          <p:cNvSpPr/>
          <p:nvPr/>
        </p:nvSpPr>
        <p:spPr>
          <a:xfrm>
            <a:off x="4660900" y="2036324"/>
            <a:ext cx="5268427" cy="837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/>
          <a:p>
            <a:pPr>
              <a:buClr>
                <a:srgbClr val="FF2600"/>
              </a:buClr>
              <a:buFont typeface="Georgia"/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iv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</a:t>
            </a:r>
            <a:r>
              <a:rPr baseline="-2025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            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  </a:t>
            </a:r>
            <a:r>
              <a:rPr baseline="-2025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          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V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7/ped.</a:t>
            </a:r>
            <a:r>
              <a:rPr baseline="-2025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   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   </a:t>
            </a:r>
            <a:r>
              <a:rPr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II: V</a:t>
            </a:r>
            <a:r>
              <a:rPr baseline="30199" sz="2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</a:t>
            </a:r>
            <a:r>
              <a:rPr baseline="-23100" sz="2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5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</p:txBody>
      </p:sp>
      <p:sp>
        <p:nvSpPr>
          <p:cNvPr id="174" name="V    7      i"/>
          <p:cNvSpPr/>
          <p:nvPr/>
        </p:nvSpPr>
        <p:spPr>
          <a:xfrm>
            <a:off x="8462433" y="7247558"/>
            <a:ext cx="5268427" cy="826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/>
          <a:p>
            <a:pPr>
              <a:buClr>
                <a:srgbClr val="FF2600"/>
              </a:buClr>
              <a:buFont typeface="Georgia"/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V    </a:t>
            </a:r>
            <a:r>
              <a:rPr baseline="30199" sz="2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</a:t>
            </a:r>
            <a:r>
              <a:rPr baseline="-23100" sz="2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   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52000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15200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9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4" fill="hold" display="0">
                  <p:stCondLst>
                    <p:cond delay="indefinite"/>
                  </p:stCondLst>
                </p:cTn>
                <p:tgtEl>
                  <p:spTgt spid="172"/>
                </p:tgtEl>
              </p:cMediaNode>
            </p:audio>
          </p:childTnLst>
        </p:cTn>
      </p:par>
    </p:tnLst>
    <p:bldLst>
      <p:bldP build="whole" bldLvl="1" animBg="1" rev="0" advAuto="0" spid="174" grpId="3"/>
      <p:bldP build="whole" bldLvl="1" animBg="1" rev="0" advAuto="0" spid="173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modemix_neapolitanfb.png" descr="modemix_neapolitanfb.png"/>
          <p:cNvPicPr>
            <a:picLocks noChangeAspect="0"/>
          </p:cNvPicPr>
          <p:nvPr/>
        </p:nvPicPr>
        <p:blipFill>
          <a:blip r:embed="rId2">
            <a:extLst/>
          </a:blip>
          <a:srcRect l="43295" t="0" r="0" b="0"/>
          <a:stretch>
            <a:fillRect/>
          </a:stretch>
        </p:blipFill>
        <p:spPr>
          <a:xfrm>
            <a:off x="2671365" y="3058838"/>
            <a:ext cx="7662094" cy="229992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Add Chromatic (Mode mixture, bII or  secondary chords) at each *"/>
          <p:cNvSpPr txBox="1"/>
          <p:nvPr/>
        </p:nvSpPr>
        <p:spPr>
          <a:xfrm>
            <a:off x="3879732" y="1501563"/>
            <a:ext cx="5245336" cy="794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 anchor="ctr">
            <a:spAutoFit/>
          </a:bodyPr>
          <a:lstStyle/>
          <a:p>
            <a:pPr marL="40639" marR="40639" algn="ctr" defTabSz="914400">
              <a:defRPr sz="4400"/>
            </a:pPr>
            <a:r>
              <a:rPr sz="2400"/>
              <a:t>Add Chromatic (Mode mixture, </a:t>
            </a:r>
            <a:r>
              <a:rPr baseline="29999" sz="2400"/>
              <a:t>b</a:t>
            </a:r>
            <a:r>
              <a:rPr sz="2400"/>
              <a:t>II or </a:t>
            </a:r>
            <a:br>
              <a:rPr sz="2400"/>
            </a:br>
            <a:r>
              <a:rPr sz="2400"/>
              <a:t>secondary chords) at each *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modemix_neapolitanfbkey.png" descr="modemix_neapolitanfbkey.png"/>
          <p:cNvPicPr>
            <a:picLocks noChangeAspect="0"/>
          </p:cNvPicPr>
          <p:nvPr/>
        </p:nvPicPr>
        <p:blipFill>
          <a:blip r:embed="rId2">
            <a:extLst/>
          </a:blip>
          <a:srcRect l="43926" t="0" r="112" b="6106"/>
          <a:stretch>
            <a:fillRect/>
          </a:stretch>
        </p:blipFill>
        <p:spPr>
          <a:xfrm>
            <a:off x="3757599" y="3150645"/>
            <a:ext cx="7464214" cy="248900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i   6  bII6 64 53 i…"/>
          <p:cNvSpPr/>
          <p:nvPr/>
        </p:nvSpPr>
        <p:spPr>
          <a:xfrm>
            <a:off x="4020396" y="5513070"/>
            <a:ext cx="6366935" cy="1498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/>
          <a:p>
            <a:pPr>
              <a:buClr>
                <a:srgbClr val="4349AA"/>
              </a:buClr>
              <a:buFont typeface="Georgia"/>
              <a:defRPr sz="4700"/>
            </a:pPr>
            <a:r>
              <a: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i</a:t>
            </a:r>
            <a:r>
              <a:rPr baseline="-13276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   </a:t>
            </a:r>
            <a:r>
              <a:rPr baseline="31234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6</a:t>
            </a:r>
            <a:r>
              <a:rPr baseline="-13276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  </a:t>
            </a:r>
            <a:r>
              <a:rPr baseline="31234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b</a:t>
            </a:r>
            <a:r>
              <a: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II</a:t>
            </a:r>
            <a:r>
              <a:rPr baseline="31234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6</a:t>
            </a:r>
            <a:r>
              <a: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 </a:t>
            </a:r>
            <a:r>
              <a:rPr baseline="31234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6</a:t>
            </a:r>
            <a:r>
              <a:rPr baseline="-13276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4 </a:t>
            </a:r>
            <a:r>
              <a:rPr baseline="31234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5</a:t>
            </a:r>
            <a:r>
              <a:rPr baseline="-13276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3 i</a:t>
            </a:r>
            <a:endParaRPr baseline="-13276">
              <a:solidFill>
                <a:srgbClr val="4349AA"/>
              </a:solidFill>
              <a:uFill>
                <a:solidFill>
                  <a:srgbClr val="4349AA"/>
                </a:solidFill>
              </a:uFill>
            </a:endParaRPr>
          </a:p>
          <a:p>
            <a:pPr>
              <a:buClr>
                <a:srgbClr val="4349AA"/>
              </a:buClr>
              <a:buFont typeface="Georgia"/>
              <a:defRPr sz="4700"/>
            </a:pPr>
            <a:r>
              <a: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               V</a:t>
            </a:r>
          </a:p>
        </p:txBody>
      </p:sp>
      <p:sp>
        <p:nvSpPr>
          <p:cNvPr id="181" name="i  V bII V7    i…"/>
          <p:cNvSpPr/>
          <p:nvPr/>
        </p:nvSpPr>
        <p:spPr>
          <a:xfrm>
            <a:off x="7493423" y="5576570"/>
            <a:ext cx="4660054" cy="1371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/>
          <a:p>
            <a:pPr>
              <a:buClr>
                <a:srgbClr val="4349AA"/>
              </a:buClr>
              <a:buFont typeface="Georgia"/>
              <a:defRPr sz="4200"/>
            </a:pPr>
            <a:r>
              <a: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i  </a:t>
            </a:r>
            <a:r>
              <a:rPr u="sng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V</a:t>
            </a:r>
            <a:r>
              <a: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 </a:t>
            </a:r>
            <a:r>
              <a:rPr baseline="31142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b</a:t>
            </a:r>
            <a:r>
              <a: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II</a:t>
            </a:r>
            <a:r>
              <a:rPr baseline="-14142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 </a:t>
            </a:r>
            <a:r>
              <a: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V</a:t>
            </a:r>
            <a:r>
              <a:rPr baseline="31142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7    </a:t>
            </a:r>
            <a:r>
              <a: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i</a:t>
            </a:r>
            <a:r>
              <a:t> </a:t>
            </a:r>
          </a:p>
          <a:p>
            <a:pPr>
              <a:buClr>
                <a:srgbClr val="4349AA"/>
              </a:buClr>
              <a:buFont typeface="Georgia"/>
              <a:defRPr sz="4200"/>
            </a:pPr>
            <a:r>
              <a:t>  </a:t>
            </a:r>
            <a:r>
              <a:rPr baseline="31142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b</a:t>
            </a:r>
            <a:r>
              <a: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II</a:t>
            </a:r>
          </a:p>
        </p:txBody>
      </p:sp>
      <p:grpSp>
        <p:nvGrpSpPr>
          <p:cNvPr id="185" name="Group"/>
          <p:cNvGrpSpPr/>
          <p:nvPr/>
        </p:nvGrpSpPr>
        <p:grpSpPr>
          <a:xfrm>
            <a:off x="5927936" y="5406922"/>
            <a:ext cx="839895" cy="198437"/>
            <a:chOff x="0" y="0"/>
            <a:chExt cx="839893" cy="198436"/>
          </a:xfrm>
        </p:grpSpPr>
        <p:sp>
          <p:nvSpPr>
            <p:cNvPr id="182" name="Line"/>
            <p:cNvSpPr/>
            <p:nvPr/>
          </p:nvSpPr>
          <p:spPr>
            <a:xfrm flipV="1">
              <a:off x="0" y="176357"/>
              <a:ext cx="839894" cy="9176"/>
            </a:xfrm>
            <a:prstGeom prst="line">
              <a:avLst/>
            </a:prstGeom>
            <a:noFill/>
            <a:ln w="25400" cap="flat">
              <a:solidFill>
                <a:srgbClr val="2C137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650240">
                <a:defRPr sz="16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 flipH="1" flipV="1">
              <a:off x="12699" y="17205"/>
              <a:ext cx="1" cy="181232"/>
            </a:xfrm>
            <a:prstGeom prst="line">
              <a:avLst/>
            </a:prstGeom>
            <a:noFill/>
            <a:ln w="25400" cap="flat">
              <a:solidFill>
                <a:srgbClr val="2C137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650240">
                <a:defRPr sz="16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 flipH="1" flipV="1">
              <a:off x="825499" y="0"/>
              <a:ext cx="1" cy="181231"/>
            </a:xfrm>
            <a:prstGeom prst="line">
              <a:avLst/>
            </a:prstGeom>
            <a:noFill/>
            <a:ln w="25400" cap="flat">
              <a:solidFill>
                <a:srgbClr val="2C137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650240">
                <a:defRPr sz="16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86" name="The Original"/>
          <p:cNvSpPr txBox="1"/>
          <p:nvPr/>
        </p:nvSpPr>
        <p:spPr>
          <a:xfrm>
            <a:off x="6184534" y="7451513"/>
            <a:ext cx="1854932" cy="45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 anchor="ctr">
            <a:spAutoFit/>
          </a:bodyPr>
          <a:lstStyle>
            <a:lvl1pPr marL="40639" marR="40639" algn="ctr" defTabSz="914400"/>
          </a:lstStyle>
          <a:p>
            <a:pPr>
              <a:defRPr sz="4400"/>
            </a:pPr>
            <a:r>
              <a:rPr sz="2400"/>
              <a:t>The Original</a:t>
            </a:r>
          </a:p>
        </p:txBody>
      </p:sp>
      <p:sp>
        <p:nvSpPr>
          <p:cNvPr id="187" name="Schubert Waltz Analysis"/>
          <p:cNvSpPr/>
          <p:nvPr/>
        </p:nvSpPr>
        <p:spPr>
          <a:xfrm>
            <a:off x="3548379" y="1451609"/>
            <a:ext cx="7464214" cy="743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>
            <a:spAutoFit/>
          </a:bodyPr>
          <a:lstStyle>
            <a:lvl1pPr algn="ctr">
              <a:buClr>
                <a:srgbClr val="000000"/>
              </a:buClr>
              <a:buFont typeface="Georgia"/>
              <a:defRPr sz="4400"/>
            </a:lvl1pPr>
          </a:lstStyle>
          <a:p>
            <a:pPr/>
            <a:r>
              <a:t>Schubert Waltz Analysis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1"/>
      <p:bldP build="whole" bldLvl="1" animBg="1" rev="0" advAuto="0" spid="181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chubert_Waltz in F.png" descr="Schubert_Waltz in 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459" y="1548129"/>
            <a:ext cx="10699758" cy="2365284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Questions: The Waltz is in F major, but…"/>
          <p:cNvSpPr/>
          <p:nvPr/>
        </p:nvSpPr>
        <p:spPr>
          <a:xfrm>
            <a:off x="2894369" y="5199803"/>
            <a:ext cx="7710132" cy="3070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/>
          <a:p>
            <a:pPr marL="0" indent="40640">
              <a:spcBef>
                <a:spcPts val="900"/>
              </a:spcBef>
              <a:buClr>
                <a:srgbClr val="000000"/>
              </a:buClr>
              <a:buFont typeface="Georgia"/>
              <a:defRPr sz="3800"/>
            </a:pPr>
            <a:r>
              <a:t>Questions: The Waltz is in F major, but</a:t>
            </a:r>
          </a:p>
          <a:p>
            <a:pPr marL="40640">
              <a:spcBef>
                <a:spcPts val="900"/>
              </a:spcBef>
              <a:buClr>
                <a:srgbClr val="000000"/>
              </a:buClr>
              <a:buSzPct val="100000"/>
              <a:buFont typeface="Georgia"/>
              <a:buChar char="•"/>
              <a:defRPr sz="3800"/>
            </a:pPr>
            <a:r>
              <a:t>What key is tonicized in mm. 3-4?</a:t>
            </a:r>
          </a:p>
          <a:p>
            <a:pPr marL="40640">
              <a:spcBef>
                <a:spcPts val="900"/>
              </a:spcBef>
              <a:buClr>
                <a:srgbClr val="000000"/>
              </a:buClr>
              <a:buSzPct val="100000"/>
              <a:buFont typeface="Georgia"/>
              <a:buChar char="•"/>
              <a:defRPr sz="3800"/>
            </a:pPr>
            <a:r>
              <a:t>How does Schubert get from F to this key and back to F?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chubert_Waltz in F.png" descr="Schubert_Waltz in 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62" y="1948179"/>
            <a:ext cx="11050676" cy="247512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Answers:…"/>
          <p:cNvSpPr/>
          <p:nvPr/>
        </p:nvSpPr>
        <p:spPr>
          <a:xfrm>
            <a:off x="3144519" y="5273040"/>
            <a:ext cx="7071362" cy="3463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/>
          <a:p>
            <a:pPr marL="0" indent="40640">
              <a:spcBef>
                <a:spcPts val="900"/>
              </a:spcBef>
              <a:buClr>
                <a:srgbClr val="000000"/>
              </a:buClr>
              <a:buFont typeface="Georgia"/>
              <a:defRPr sz="3600"/>
            </a:pPr>
            <a:r>
              <a:t>Answers:</a:t>
            </a:r>
          </a:p>
          <a:p>
            <a:pPr marL="40640">
              <a:spcBef>
                <a:spcPts val="900"/>
              </a:spcBef>
              <a:buClr>
                <a:srgbClr val="000000"/>
              </a:buClr>
              <a:buSzPct val="100000"/>
              <a:buFont typeface="Georgia"/>
              <a:buChar char="•"/>
              <a:defRPr sz="3600">
                <a:solidFill>
                  <a:schemeClr val="accent1">
                    <a:lumOff val="-13575"/>
                  </a:schemeClr>
                </a:solidFill>
              </a:defRPr>
            </a:pPr>
            <a:r>
              <a:t>bIII is tonicized in mm. 3-4</a:t>
            </a:r>
          </a:p>
          <a:p>
            <a:pPr marL="40640">
              <a:spcBef>
                <a:spcPts val="900"/>
              </a:spcBef>
              <a:buClr>
                <a:srgbClr val="000000"/>
              </a:buClr>
              <a:buSzPct val="100000"/>
              <a:buFont typeface="Georgia"/>
              <a:buChar char="•"/>
              <a:defRPr sz="3600"/>
            </a:pPr>
            <a:r>
              <a:t>Mode mix serves as a 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pivot</a:t>
            </a:r>
            <a:r>
              <a:t> (m. 2), while the </a:t>
            </a:r>
            <a:r>
              <a:rPr>
                <a:solidFill>
                  <a:schemeClr val="accent6">
                    <a:satOff val="-15808"/>
                    <a:lumOff val="-17557"/>
                  </a:schemeClr>
                </a:solidFill>
              </a:rPr>
              <a:t>g° chord (which can also be heard as part of a vii°</a:t>
            </a:r>
            <a:r>
              <a:rPr baseline="30444">
                <a:solidFill>
                  <a:schemeClr val="accent6">
                    <a:satOff val="-15808"/>
                    <a:lumOff val="-17557"/>
                  </a:schemeClr>
                </a:solidFill>
              </a:rPr>
              <a:t>7</a:t>
            </a:r>
            <a:r>
              <a:rPr>
                <a:solidFill>
                  <a:schemeClr val="accent6">
                    <a:satOff val="-15808"/>
                    <a:lumOff val="-17557"/>
                  </a:schemeClr>
                </a:solidFill>
              </a:rPr>
              <a:t>)</a:t>
            </a:r>
            <a:r>
              <a:t> pivots back to F</a:t>
            </a:r>
          </a:p>
        </p:txBody>
      </p:sp>
      <p:sp>
        <p:nvSpPr>
          <p:cNvPr id="194" name="Rectangle"/>
          <p:cNvSpPr/>
          <p:nvPr/>
        </p:nvSpPr>
        <p:spPr>
          <a:xfrm>
            <a:off x="6575425" y="2454275"/>
            <a:ext cx="1687463" cy="1679787"/>
          </a:xfrm>
          <a:prstGeom prst="rect">
            <a:avLst/>
          </a:prstGeom>
          <a:solidFill>
            <a:schemeClr val="accent1">
              <a:alpha val="17079"/>
            </a:schemeClr>
          </a:solidFill>
          <a:ln w="12700">
            <a:miter lim="400000"/>
          </a:ln>
        </p:spPr>
        <p:txBody>
          <a:bodyPr lIns="54186" tIns="54186" rIns="54186" bIns="54186" anchor="ctr"/>
          <a:lstStyle/>
          <a:p>
            <a:pPr/>
          </a:p>
        </p:txBody>
      </p:sp>
      <p:sp>
        <p:nvSpPr>
          <p:cNvPr id="195" name="Rectangle"/>
          <p:cNvSpPr/>
          <p:nvPr/>
        </p:nvSpPr>
        <p:spPr>
          <a:xfrm>
            <a:off x="6156746" y="2141096"/>
            <a:ext cx="349747" cy="2306145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  <a:alpha val="17079"/>
            </a:schemeClr>
          </a:solidFill>
          <a:ln w="12700">
            <a:miter lim="400000"/>
          </a:ln>
        </p:spPr>
        <p:txBody>
          <a:bodyPr lIns="54186" tIns="54186" rIns="54186" bIns="54186" anchor="ctr"/>
          <a:lstStyle/>
          <a:p>
            <a:pPr/>
          </a:p>
        </p:txBody>
      </p:sp>
      <p:sp>
        <p:nvSpPr>
          <p:cNvPr id="196" name="Rectangle"/>
          <p:cNvSpPr/>
          <p:nvPr/>
        </p:nvSpPr>
        <p:spPr>
          <a:xfrm>
            <a:off x="8269361" y="2009775"/>
            <a:ext cx="349748" cy="2144220"/>
          </a:xfrm>
          <a:prstGeom prst="rect">
            <a:avLst/>
          </a:prstGeom>
          <a:solidFill>
            <a:schemeClr val="accent6">
              <a:alpha val="17079"/>
            </a:schemeClr>
          </a:solidFill>
          <a:ln w="12700">
            <a:miter lim="400000"/>
          </a:ln>
        </p:spPr>
        <p:txBody>
          <a:bodyPr lIns="54186" tIns="54186" rIns="54186" bIns="54186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Class="entr" nodeType="afterEffect" presetSubtype="0" presetID="1" grpId="4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4"/>
      <p:bldP build="p" bldLvl="5" animBg="1" rev="0" advAuto="0" spid="193" grpId="1"/>
      <p:bldP build="whole" bldLvl="1" animBg="1" rev="0" advAuto="0" spid="195" grpId="3"/>
      <p:bldP build="whole" bldLvl="1" animBg="1" rev="0" advAuto="0" spid="194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chubert_Waltz in Fkey.png" descr="Schubert_Waltz in Fkey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5186" y="2958253"/>
            <a:ext cx="10034588" cy="2299084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Where can you locate melodic sequence?"/>
          <p:cNvSpPr/>
          <p:nvPr/>
        </p:nvSpPr>
        <p:spPr>
          <a:xfrm>
            <a:off x="1530350" y="5705686"/>
            <a:ext cx="9372538" cy="654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506004" indent="-465364">
              <a:spcBef>
                <a:spcPts val="900"/>
              </a:spcBef>
              <a:buClr>
                <a:srgbClr val="000000"/>
              </a:buClr>
              <a:buSzPct val="100000"/>
              <a:buFont typeface="Georgia"/>
              <a:buChar char="•"/>
              <a:defRPr sz="3800"/>
            </a:lvl1pPr>
          </a:lstStyle>
          <a:p>
            <a:pPr/>
            <a:r>
              <a:t>Where can you locate melodic sequence?</a:t>
            </a:r>
          </a:p>
        </p:txBody>
      </p:sp>
      <p:sp>
        <p:nvSpPr>
          <p:cNvPr id="200" name="Shape"/>
          <p:cNvSpPr/>
          <p:nvPr/>
        </p:nvSpPr>
        <p:spPr>
          <a:xfrm>
            <a:off x="3485726" y="3268979"/>
            <a:ext cx="2105942" cy="56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6" y="0"/>
                </a:moveTo>
                <a:cubicBezTo>
                  <a:pt x="594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594" y="21600"/>
                  <a:pt x="1326" y="21600"/>
                </a:cubicBezTo>
                <a:moveTo>
                  <a:pt x="20274" y="0"/>
                </a:moveTo>
                <a:cubicBezTo>
                  <a:pt x="21006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006" y="21600"/>
                  <a:pt x="20274" y="21600"/>
                </a:cubicBezTo>
              </a:path>
            </a:pathLst>
          </a:custGeom>
          <a:ln w="38100">
            <a:solidFill>
              <a:srgbClr val="FF2600"/>
            </a:solidFill>
          </a:ln>
        </p:spPr>
        <p:txBody>
          <a:bodyPr lIns="54186" tIns="54186" rIns="54186" bIns="54186" anchor="ctr"/>
          <a:lstStyle/>
          <a:p>
            <a:pPr/>
          </a:p>
        </p:txBody>
      </p:sp>
      <p:sp>
        <p:nvSpPr>
          <p:cNvPr id="201" name="Shape"/>
          <p:cNvSpPr/>
          <p:nvPr/>
        </p:nvSpPr>
        <p:spPr>
          <a:xfrm>
            <a:off x="5664200" y="3063239"/>
            <a:ext cx="1863114" cy="650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16" y="0"/>
                </a:moveTo>
                <a:cubicBezTo>
                  <a:pt x="6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679" y="21600"/>
                  <a:pt x="1516" y="21600"/>
                </a:cubicBezTo>
                <a:moveTo>
                  <a:pt x="20084" y="0"/>
                </a:moveTo>
                <a:cubicBezTo>
                  <a:pt x="20921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921" y="21600"/>
                  <a:pt x="20084" y="21600"/>
                </a:cubicBezTo>
              </a:path>
            </a:pathLst>
          </a:custGeom>
          <a:ln w="38100">
            <a:solidFill>
              <a:srgbClr val="FF2600"/>
            </a:solidFill>
          </a:ln>
        </p:spPr>
        <p:txBody>
          <a:bodyPr lIns="54186" tIns="54186" rIns="54186" bIns="54186" anchor="ctr"/>
          <a:lstStyle/>
          <a:p>
            <a:pPr/>
          </a:p>
        </p:txBody>
      </p:sp>
      <p:sp>
        <p:nvSpPr>
          <p:cNvPr id="202" name="Shape"/>
          <p:cNvSpPr/>
          <p:nvPr/>
        </p:nvSpPr>
        <p:spPr>
          <a:xfrm>
            <a:off x="8442959" y="3228339"/>
            <a:ext cx="1586658" cy="786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16" y="0"/>
                </a:moveTo>
                <a:cubicBezTo>
                  <a:pt x="6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679" y="21600"/>
                  <a:pt x="1516" y="21600"/>
                </a:cubicBezTo>
                <a:moveTo>
                  <a:pt x="20084" y="0"/>
                </a:moveTo>
                <a:cubicBezTo>
                  <a:pt x="20921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921" y="21600"/>
                  <a:pt x="20084" y="21600"/>
                </a:cubicBezTo>
              </a:path>
            </a:pathLst>
          </a:custGeom>
          <a:ln w="38100">
            <a:solidFill>
              <a:srgbClr val="FF2600"/>
            </a:solidFill>
          </a:ln>
        </p:spPr>
        <p:txBody>
          <a:bodyPr lIns="54186" tIns="54186" rIns="54186" bIns="54186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3"/>
      <p:bldP build="whole" bldLvl="1" animBg="1" rev="0" advAuto="0" spid="200" grpId="2"/>
      <p:bldP build="whole" bldLvl="1" animBg="1" rev="0" advAuto="0" spid="202" grpId="4"/>
      <p:bldP build="p" bldLvl="5" animBg="1" rev="0" advAuto="0" spid="19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003b.jpg" descr="003b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73" y="-38736"/>
            <a:ext cx="13004801" cy="9831072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Can you use it in major?"/>
          <p:cNvSpPr txBox="1"/>
          <p:nvPr>
            <p:ph type="title"/>
          </p:nvPr>
        </p:nvSpPr>
        <p:spPr>
          <a:xfrm>
            <a:off x="3741843" y="834813"/>
            <a:ext cx="7460828" cy="1608667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Can you use it in major?</a:t>
            </a:r>
          </a:p>
        </p:txBody>
      </p:sp>
      <p:sp>
        <p:nvSpPr>
          <p:cNvPr id="55" name="Yes, but you might want to back it up with a bVI or I6."/>
          <p:cNvSpPr txBox="1"/>
          <p:nvPr>
            <p:ph type="body" sz="quarter" idx="1"/>
          </p:nvPr>
        </p:nvSpPr>
        <p:spPr>
          <a:xfrm>
            <a:off x="4091093" y="3558539"/>
            <a:ext cx="6900986" cy="1959800"/>
          </a:xfrm>
          <a:prstGeom prst="rect">
            <a:avLst/>
          </a:prstGeom>
        </p:spPr>
        <p:txBody>
          <a:bodyPr/>
          <a:lstStyle/>
          <a:p>
            <a:pPr marL="545479" indent="-545479">
              <a:lnSpc>
                <a:spcPct val="90000"/>
              </a:lnSpc>
              <a:buClr>
                <a:srgbClr val="000000"/>
              </a:buClr>
              <a:buSzTx/>
              <a:buFont typeface="Georgia"/>
              <a:buNone/>
            </a:pPr>
            <a:r>
              <a:rPr sz="3400"/>
              <a:t>Yes, but you might want to back it up with a </a:t>
            </a:r>
            <a:r>
              <a:rPr b="1" baseline="30571" sz="2800"/>
              <a:t>b</a:t>
            </a:r>
            <a:r>
              <a:rPr sz="3400"/>
              <a:t>VI or I</a:t>
            </a:r>
            <a:r>
              <a:rPr baseline="30588" sz="3400"/>
              <a:t>6.</a:t>
            </a:r>
            <a:endParaRPr baseline="30588" sz="3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003b.jpg" descr="003b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73" y="-38736"/>
            <a:ext cx="13004801" cy="9831072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Here’s an example of the N in major  (anyone recognize this chromatic mediant modulation?)"/>
          <p:cNvSpPr txBox="1"/>
          <p:nvPr>
            <p:ph type="body" sz="quarter" idx="1"/>
          </p:nvPr>
        </p:nvSpPr>
        <p:spPr>
          <a:xfrm>
            <a:off x="3316393" y="6063826"/>
            <a:ext cx="7484442" cy="2164081"/>
          </a:xfrm>
          <a:prstGeom prst="rect">
            <a:avLst/>
          </a:prstGeom>
        </p:spPr>
        <p:txBody>
          <a:bodyPr/>
          <a:lstStyle/>
          <a:p>
            <a:pPr marL="545479" indent="-545479">
              <a:lnSpc>
                <a:spcPct val="90000"/>
              </a:lnSpc>
              <a:buClr>
                <a:srgbClr val="000000"/>
              </a:buClr>
              <a:buSzTx/>
              <a:buFont typeface="Georgia"/>
              <a:buNone/>
              <a:defRPr sz="3400"/>
            </a:pPr>
            <a:r>
              <a:t>Here’s an example of the N in major </a:t>
            </a:r>
            <a:br/>
            <a:r>
              <a:t>(anyone recognize this chromatic mediant modulation?)</a:t>
            </a:r>
          </a:p>
        </p:txBody>
      </p:sp>
      <p:sp>
        <p:nvSpPr>
          <p:cNvPr id="59" name="E:   V/bIII       G:  I                IV               I                            ii/IV V/IV"/>
          <p:cNvSpPr/>
          <p:nvPr/>
        </p:nvSpPr>
        <p:spPr>
          <a:xfrm>
            <a:off x="1682703" y="4819791"/>
            <a:ext cx="10751822" cy="45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/>
          <a:p>
            <a:pPr>
              <a:buClr>
                <a:srgbClr val="FF2600"/>
              </a:buClr>
              <a:buFont typeface="Georgia"/>
            </a:pP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E:   V/</a:t>
            </a:r>
            <a:r>
              <a:rPr b="1"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III       G:  I                IV               I                          </a:t>
            </a:r>
            <a:r>
              <a:rPr b="1" sz="19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ii/IV V/IV</a:t>
            </a:r>
          </a:p>
        </p:txBody>
      </p:sp>
      <p:pic>
        <p:nvPicPr>
          <p:cNvPr id="60" name="image.jpg" descr="imag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4880" y="2336658"/>
            <a:ext cx="9760586" cy="2164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2639" y="2749973"/>
            <a:ext cx="9103361" cy="185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.jpg" descr="imag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173" y="5757333"/>
            <a:ext cx="9116908" cy="177461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IV…"/>
          <p:cNvSpPr/>
          <p:nvPr/>
        </p:nvSpPr>
        <p:spPr>
          <a:xfrm>
            <a:off x="1850424" y="7465907"/>
            <a:ext cx="9547792" cy="794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/>
          <a:p>
            <a:pPr>
              <a:buClr>
                <a:srgbClr val="FF2600"/>
              </a:buClr>
              <a:buFont typeface="Georgia"/>
            </a:pP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   IV</a:t>
            </a:r>
            <a:endParaRPr b="1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>
              <a:buClr>
                <a:srgbClr val="FF2600"/>
              </a:buClr>
              <a:buFont typeface="Georgia"/>
            </a:pP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E:</a:t>
            </a:r>
            <a:r>
              <a:rPr b="1" sz="17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</a:t>
            </a:r>
            <a:r>
              <a:rPr b="1" baseline="29882" sz="17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rPr b="1" sz="17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VI or V/</a:t>
            </a:r>
            <a:r>
              <a:rPr b="1" baseline="29882" sz="17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rPr b="1" sz="17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II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</a:t>
            </a:r>
            <a:r>
              <a:rPr b="1"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II           I                 iii                 ii</a:t>
            </a:r>
            <a:r>
              <a:rPr b="1"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              V</a:t>
            </a:r>
          </a:p>
        </p:txBody>
      </p:sp>
      <p:sp>
        <p:nvSpPr>
          <p:cNvPr id="65" name="E:   V/bIII       G:  I                IV               I                            ii/IV V/IV"/>
          <p:cNvSpPr/>
          <p:nvPr/>
        </p:nvSpPr>
        <p:spPr>
          <a:xfrm>
            <a:off x="1754716" y="4651163"/>
            <a:ext cx="10751822" cy="45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/>
          <a:p>
            <a:pPr>
              <a:buClr>
                <a:srgbClr val="FF2600"/>
              </a:buClr>
              <a:buFont typeface="Georgia"/>
            </a:pP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E:   V/</a:t>
            </a:r>
            <a:r>
              <a:rPr b="1"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III       G:  I                IV               I                          </a:t>
            </a:r>
            <a:r>
              <a:rPr b="1" sz="19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ii/IV V/IV</a:t>
            </a:r>
          </a:p>
        </p:txBody>
      </p:sp>
      <p:pic>
        <p:nvPicPr>
          <p:cNvPr id="66" name="losethatgirl.m4a" descr="losethatgirl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821035" y="8347819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Lennon/McCartney, You’re Going to Lose that Girl"/>
          <p:cNvSpPr txBox="1"/>
          <p:nvPr>
            <p:ph type="title" idx="4294967295"/>
          </p:nvPr>
        </p:nvSpPr>
        <p:spPr>
          <a:xfrm>
            <a:off x="3748193" y="377613"/>
            <a:ext cx="7460828" cy="1608667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/>
            <a:r>
              <a:t>Lennon/McCartney, You’re Going to Lose that Girl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41000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64100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64400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4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3" fill="hold" display="0">
                  <p:stCondLst>
                    <p:cond delay="indefinite"/>
                  </p:stCondLst>
                </p:cTn>
                <p:tgtEl>
                  <p:spTgt spid="66"/>
                </p:tgtEl>
              </p:cMediaNode>
            </p:audio>
          </p:childTnLst>
        </p:cTn>
      </p:par>
    </p:tnLst>
    <p:bldLst>
      <p:bldP build="whole" bldLvl="1" animBg="1" rev="0" advAuto="0" spid="64" grpId="3"/>
      <p:bldP build="whole" bldLvl="1" animBg="1" rev="0" advAuto="0" spid="6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xfrm>
            <a:off x="9628378" y="7880773"/>
            <a:ext cx="250444" cy="3750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1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2590" y="1633219"/>
            <a:ext cx="6956214" cy="6241628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Verdi,…"/>
          <p:cNvSpPr/>
          <p:nvPr/>
        </p:nvSpPr>
        <p:spPr>
          <a:xfrm>
            <a:off x="1552786" y="1827106"/>
            <a:ext cx="1840093" cy="1137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/>
          <a:p>
            <a:pPr>
              <a:buClr>
                <a:srgbClr val="000000"/>
              </a:buClr>
              <a:buFont typeface="Georgia"/>
              <a:defRPr b="1"/>
            </a:pPr>
            <a:r>
              <a:t>Verdi, </a:t>
            </a:r>
          </a:p>
          <a:p>
            <a:pPr>
              <a:buClr>
                <a:srgbClr val="000000"/>
              </a:buClr>
              <a:buFont typeface="Georgia"/>
            </a:pPr>
            <a:r>
              <a:rPr b="1" i="1"/>
              <a:t>Requiem,</a:t>
            </a:r>
            <a:r>
              <a:rPr b="1"/>
              <a:t> </a:t>
            </a:r>
            <a:endParaRPr b="1"/>
          </a:p>
          <a:p>
            <a:pPr>
              <a:buClr>
                <a:srgbClr val="000000"/>
              </a:buClr>
              <a:buFont typeface="Georgia"/>
              <a:defRPr b="1"/>
            </a:pPr>
            <a:r>
              <a:t>Kyrie</a:t>
            </a:r>
          </a:p>
        </p:txBody>
      </p:sp>
      <p:sp>
        <p:nvSpPr>
          <p:cNvPr id="73" name="A: I                                       bVI  (V/N)"/>
          <p:cNvSpPr/>
          <p:nvPr/>
        </p:nvSpPr>
        <p:spPr>
          <a:xfrm>
            <a:off x="4697306" y="3457786"/>
            <a:ext cx="4946781" cy="45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/>
          <a:p>
            <a:pPr>
              <a:buClr>
                <a:srgbClr val="FF2600"/>
              </a:buClr>
              <a:buFont typeface="Georgia"/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A: I                                       </a:t>
            </a:r>
            <a:r>
              <a:rPr b="1" baseline="305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VI  (V/N)</a:t>
            </a:r>
          </a:p>
        </p:txBody>
      </p:sp>
      <p:sp>
        <p:nvSpPr>
          <p:cNvPr id="74" name="N                         V               I"/>
          <p:cNvSpPr/>
          <p:nvPr/>
        </p:nvSpPr>
        <p:spPr>
          <a:xfrm>
            <a:off x="4470400" y="5527040"/>
            <a:ext cx="3675441" cy="45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>
            <a:lvl1pPr>
              <a:buClr>
                <a:srgbClr val="FF2600"/>
              </a:buClr>
              <a:buFont typeface="Georgia"/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N                         V               I</a:t>
            </a:r>
          </a:p>
        </p:txBody>
      </p:sp>
      <p:pic>
        <p:nvPicPr>
          <p:cNvPr id="75" name="Verdi_Req_Christie.m4a" descr="Verdi_Req_Christie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194395" y="8294637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05001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505001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508001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7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3" fill="hold" display="0">
                  <p:stCondLst>
                    <p:cond delay="indefinite"/>
                  </p:st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build="whole" bldLvl="1" animBg="1" rev="0" advAuto="0" spid="73" grpId="2"/>
      <p:bldP build="whole" bldLvl="1" animBg="1" rev="0" advAuto="0" spid="74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003b.jpg" descr="003b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73" y="-38736"/>
            <a:ext cx="13004801" cy="9831072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Nice examples b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Nice examples but</a:t>
            </a:r>
          </a:p>
        </p:txBody>
      </p:sp>
      <p:sp>
        <p:nvSpPr>
          <p:cNvPr id="79" name="You might have noticed something else about the Neapolitan in the last two examples.…"/>
          <p:cNvSpPr txBox="1"/>
          <p:nvPr>
            <p:ph type="body" sz="half" idx="1"/>
          </p:nvPr>
        </p:nvSpPr>
        <p:spPr>
          <a:xfrm>
            <a:off x="3969455" y="3104726"/>
            <a:ext cx="7460828" cy="5608322"/>
          </a:xfrm>
          <a:prstGeom prst="rect">
            <a:avLst/>
          </a:prstGeom>
        </p:spPr>
        <p:txBody>
          <a:bodyPr/>
          <a:lstStyle/>
          <a:p>
            <a:pPr marL="447833" indent="-407193">
              <a:defRPr sz="3800"/>
            </a:pPr>
          </a:p>
          <a:p>
            <a:pPr marL="447833" indent="-407193">
              <a:defRPr sz="3800"/>
            </a:pPr>
            <a:r>
              <a:t>You might have noticed something else about the Neapolitan in the last two examples.</a:t>
            </a:r>
          </a:p>
          <a:p>
            <a:pPr marL="447833" indent="-407193">
              <a:defRPr sz="3800"/>
            </a:pPr>
          </a:p>
          <a:p>
            <a:pPr marL="447833" indent="-407193">
              <a:defRPr sz="3800"/>
            </a:pPr>
            <a:r>
              <a:t>The Beatles and Verdi used it in root position!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1" fill="hold">
                                  <p:stCondLst>
                                    <p:cond delay="5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o, but watch that dim. 5 between the b2 and scale degree 5!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545479" indent="-487680">
              <a:buClr>
                <a:srgbClr val="000000"/>
              </a:buClr>
              <a:buFont typeface="Georgia"/>
            </a:pPr>
            <a:r>
              <a:rPr sz="3400"/>
              <a:t>No, but watch that </a:t>
            </a:r>
            <a:r>
              <a:rPr sz="3400">
                <a:solidFill>
                  <a:schemeClr val="accent3"/>
                </a:solidFill>
              </a:rPr>
              <a:t>dim. 5</a:t>
            </a:r>
            <a:r>
              <a:rPr sz="3400"/>
              <a:t> between the </a:t>
            </a:r>
            <a:r>
              <a:rPr baseline="30588" sz="3400"/>
              <a:t>b</a:t>
            </a:r>
            <a:r>
              <a:rPr sz="3400"/>
              <a:t>2 and scale degree 5! </a:t>
            </a:r>
            <a:endParaRPr sz="3400"/>
          </a:p>
          <a:p>
            <a:pPr marL="545479" indent="-487680">
              <a:buClr>
                <a:srgbClr val="000000"/>
              </a:buClr>
              <a:buFont typeface="Georgia"/>
              <a:defRPr sz="3400"/>
            </a:pPr>
            <a:r>
              <a:t>Here Paganini uses a </a:t>
            </a:r>
            <a:r>
              <a:rPr>
                <a:solidFill>
                  <a:schemeClr val="accent6">
                    <a:satOff val="-15808"/>
                    <a:lumOff val="-17557"/>
                  </a:schemeClr>
                </a:solidFill>
              </a:rPr>
              <a:t>passing 1</a:t>
            </a:r>
            <a:r>
              <a:t> to finesse the bass motion to V.</a:t>
            </a:r>
          </a:p>
        </p:txBody>
      </p:sp>
      <p:pic>
        <p:nvPicPr>
          <p:cNvPr id="82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7485" y="2996353"/>
            <a:ext cx="9146802" cy="1651702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N      ( i ) V           i"/>
          <p:cNvSpPr/>
          <p:nvPr/>
        </p:nvSpPr>
        <p:spPr>
          <a:xfrm>
            <a:off x="7364307" y="4651163"/>
            <a:ext cx="2702700" cy="45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>
            <a:spAutoFit/>
          </a:bodyPr>
          <a:lstStyle>
            <a:lvl1pPr>
              <a:buClr>
                <a:srgbClr val="FF2600"/>
              </a:buClr>
              <a:buFont typeface="Georgia"/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N      ( i ) V           i</a:t>
            </a:r>
          </a:p>
        </p:txBody>
      </p:sp>
      <p:pic>
        <p:nvPicPr>
          <p:cNvPr id="84" name="Paganninicaprice.mp3" descr="Paganninicaprice.mp3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16694" y="8087369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Oval"/>
          <p:cNvSpPr/>
          <p:nvPr/>
        </p:nvSpPr>
        <p:spPr>
          <a:xfrm>
            <a:off x="7636321" y="3368599"/>
            <a:ext cx="352575" cy="375074"/>
          </a:xfrm>
          <a:prstGeom prst="ellipse">
            <a:avLst/>
          </a:prstGeom>
          <a:solidFill>
            <a:schemeClr val="accent6">
              <a:alpha val="19474"/>
            </a:schemeClr>
          </a:solidFill>
          <a:ln w="12700">
            <a:miter lim="400000"/>
          </a:ln>
        </p:spPr>
        <p:txBody>
          <a:bodyPr lIns="54186" tIns="54186" rIns="54186" bIns="54186" anchor="ctr"/>
          <a:lstStyle/>
          <a:p>
            <a:pPr/>
          </a:p>
        </p:txBody>
      </p:sp>
      <p:sp>
        <p:nvSpPr>
          <p:cNvPr id="86" name="Hey, doesn’t it have to be in first inversion?"/>
          <p:cNvSpPr txBox="1"/>
          <p:nvPr>
            <p:ph type="title" idx="4294967295"/>
          </p:nvPr>
        </p:nvSpPr>
        <p:spPr>
          <a:xfrm>
            <a:off x="3468793" y="568113"/>
            <a:ext cx="7460828" cy="1608667"/>
          </a:xfrm>
          <a:prstGeom prst="rect">
            <a:avLst/>
          </a:prstGeom>
        </p:spPr>
        <p:txBody>
          <a:bodyPr/>
          <a:lstStyle>
            <a:lvl1pPr>
              <a:defRPr i="1" sz="44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pPr/>
            <a:r>
              <a:t>Hey, doesn’t it have to be in first inversion?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20816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920816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4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0" fill="hold" display="0">
                  <p:stCondLst>
                    <p:cond delay="indefinite"/>
                  </p:stCondLst>
                </p:cTn>
                <p:tgtEl>
                  <p:spTgt spid="84"/>
                </p:tgtEl>
              </p:cMediaNode>
            </p:audio>
          </p:childTnLst>
        </p:cTn>
      </p:par>
    </p:tnLst>
    <p:bldLst>
      <p:bldP build="whole" bldLvl="1" animBg="1" rev="0" advAuto="0" spid="8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9738" y="1454040"/>
            <a:ext cx="9747373" cy="2989525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Of course if you’re Chopin, you may not mind that dissonant tritone"/>
          <p:cNvSpPr/>
          <p:nvPr/>
        </p:nvSpPr>
        <p:spPr>
          <a:xfrm>
            <a:off x="3496733" y="5571913"/>
            <a:ext cx="7044267" cy="2013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>
            <a:spAutoFit/>
          </a:bodyPr>
          <a:lstStyle>
            <a:lvl1pPr algn="ctr">
              <a:spcBef>
                <a:spcPts val="2600"/>
              </a:spcBef>
              <a:buClr>
                <a:srgbClr val="000000"/>
              </a:buClr>
              <a:buFont typeface="Georgia"/>
              <a:defRPr sz="4400"/>
            </a:lvl1pPr>
          </a:lstStyle>
          <a:p>
            <a:pPr/>
            <a:r>
              <a:t>Of course if you’re Chopin, you may not mind that dissonant tritone</a:t>
            </a:r>
          </a:p>
        </p:txBody>
      </p:sp>
      <p:sp>
        <p:nvSpPr>
          <p:cNvPr id="90" name="Shape"/>
          <p:cNvSpPr/>
          <p:nvPr/>
        </p:nvSpPr>
        <p:spPr>
          <a:xfrm flipH="1" rot="10800000">
            <a:off x="9837420" y="4522599"/>
            <a:ext cx="611794" cy="487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solidFill>
              <a:srgbClr val="000000"/>
            </a:solidFill>
          </a:ln>
        </p:spPr>
        <p:txBody>
          <a:bodyPr lIns="54186" tIns="54186" rIns="54186" bIns="54186" anchor="ctr"/>
          <a:lstStyle/>
          <a:p>
            <a:pPr/>
          </a:p>
        </p:txBody>
      </p:sp>
      <p:pic>
        <p:nvPicPr>
          <p:cNvPr id="91" name="Chopin_prelude_c_coda.m4a" descr="Chopin_prelude_c_coda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489200" y="73025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0000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5" fill="hold" display="0">
                  <p:stCondLst>
                    <p:cond delay="indefinite"/>
                  </p:stCondLst>
                </p:cTn>
                <p:tgtEl>
                  <p:spTgt spid="91"/>
                </p:tgtEl>
              </p:cMediaNode>
            </p:audio>
          </p:childTnLst>
        </p:cTn>
      </p:par>
    </p:tnLst>
    <p:bldLst>
      <p:bldP build="whole" bldLvl="1" animBg="1" rev="0" advAuto="0" spid="89" grpId="3"/>
      <p:bldP build="whole" bldLvl="1" animBg="1" rev="0" advAuto="0" spid="9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4186" tIns="54186" rIns="54186" bIns="54186" numCol="1" spcCol="38100" rtlCol="0" anchor="ctr" upright="0">
        <a:spAutoFit/>
      </a:bodyPr>
      <a:lstStyle>
        <a:defPPr marL="57799" marR="57799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186" tIns="54186" rIns="54186" bIns="54186" numCol="1" spcCol="38100" rtlCol="0" anchor="ctr" upright="0">
        <a:spAutoFit/>
      </a:bodyPr>
      <a:lstStyle>
        <a:defPPr marL="57799" marR="57799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4186" tIns="54186" rIns="54186" bIns="54186" numCol="1" spcCol="38100" rtlCol="0" anchor="ctr" upright="0">
        <a:spAutoFit/>
      </a:bodyPr>
      <a:lstStyle>
        <a:defPPr marL="57799" marR="57799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186" tIns="54186" rIns="54186" bIns="54186" numCol="1" spcCol="38100" rtlCol="0" anchor="ctr" upright="0">
        <a:spAutoFit/>
      </a:bodyPr>
      <a:lstStyle>
        <a:defPPr marL="57799" marR="57799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