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media1.mov" ContentType="audio/unknown"/>
  <Override PartName="/ppt/media/media2.mov" ContentType="audio/unknown"/>
  <Override PartName="/ppt/media/media3.mov" ContentType="audio/unknown"/>
  <Override PartName="/ppt/media/image8.jpeg" ContentType="image/jpeg"/>
  <Override PartName="/ppt/media/image9.jpeg" ContentType="image/jpeg"/>
  <Override PartName="/ppt/media/image10.jpeg" ContentType="image/jpeg"/>
  <Override PartName="/ppt/media/image11.jpeg" ContentType="image/jpeg"/>
  <Override PartName="/ppt/media/media4.mov" ContentType="audio/unknown"/>
  <Override PartName="/ppt/media/media5.mov" ContentType="audio/unknown"/>
  <Override PartName="/ppt/media/media1.mp3" ContentType="audio/unknown"/>
  <Override PartName="/ppt/media/media6.mov" ContentType="audio/unknown"/>
  <Override PartName="/ppt/media/media7.mov"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1pPr>
    <a:lvl2pPr marL="0" marR="0" indent="3429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2pPr>
    <a:lvl3pPr marL="0" marR="0" indent="6858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3pPr>
    <a:lvl4pPr marL="0" marR="0" indent="10287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4pPr>
    <a:lvl5pPr marL="0" marR="0" indent="13716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5pPr>
    <a:lvl6pPr marL="0" marR="0" indent="17145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6pPr>
    <a:lvl7pPr marL="0" marR="0" indent="20574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7pPr>
    <a:lvl8pPr marL="0" marR="0" indent="24003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8pPr>
    <a:lvl9pPr marL="0" marR="0" indent="27432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Col>
    <a:la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lastRow>
    <a:fir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Row>
  </a:tblStyle>
  <a:tblStyle styleId="{D51ADE6A-740E-44AE-83CC-AE7238B6C88D}" styleName="">
    <a:tblBg/>
    <a:wholeTb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Col>
    <a:la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lastRow>
    <a:fir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Row>
  </a:tblStyle>
  <a:tblStyle styleId="{4A9BC294-FFE2-49D5-8D69-9E1BD2C41BD5}" styleName="">
    <a:tblBg/>
    <a:wholeTb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Col>
    <a:la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lastRow>
    <a:firstRow>
      <a:tcTxStyle b="off" i="off">
        <a:fontRef idx="minor">
          <a:srgbClr val="55533A"/>
        </a:fontRef>
        <a:srgbClr val="55533A"/>
      </a:tcTxStyle>
      <a:tcStyle>
        <a:tcBdr>
          <a:left>
            <a:ln w="25400" cap="flat">
              <a:solidFill>
                <a:srgbClr val="55533A"/>
              </a:solidFill>
              <a:prstDash val="solid"/>
              <a:miter lim="400000"/>
            </a:ln>
          </a:left>
          <a:right>
            <a:ln w="25400" cap="flat">
              <a:solidFill>
                <a:srgbClr val="55533A"/>
              </a:solidFill>
              <a:prstDash val="solid"/>
              <a:miter lim="400000"/>
            </a:ln>
          </a:right>
          <a:top>
            <a:ln w="25400" cap="flat">
              <a:solidFill>
                <a:srgbClr val="55533A"/>
              </a:solidFill>
              <a:prstDash val="solid"/>
              <a:miter lim="400000"/>
            </a:ln>
          </a:top>
          <a:bottom>
            <a:ln w="25400" cap="flat">
              <a:solidFill>
                <a:srgbClr val="55533A"/>
              </a:solidFill>
              <a:prstDash val="solid"/>
              <a:miter lim="400000"/>
            </a:ln>
          </a:bottom>
          <a:insideH>
            <a:ln w="25400" cap="flat">
              <a:solidFill>
                <a:srgbClr val="55533A"/>
              </a:solidFill>
              <a:prstDash val="solid"/>
              <a:miter lim="400000"/>
            </a:ln>
          </a:insideH>
          <a:insideV>
            <a:ln w="25400" cap="flat">
              <a:solidFill>
                <a:srgbClr val="55533A"/>
              </a:solidFill>
              <a:prstDash val="solid"/>
              <a:miter lim="400000"/>
            </a:ln>
          </a:insideV>
        </a:tcBdr>
        <a:fill>
          <a:noFill/>
        </a:fill>
      </a:tcStyle>
    </a:firstRow>
  </a:tblStyle>
  <a:tblStyle styleId="{BBFC77FB-9ED0-4EC9-95AA-A1379042E64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defTabSz="406400" latinLnBrk="0">
      <a:defRPr sz="1400">
        <a:latin typeface="Lucida Grande"/>
        <a:ea typeface="Lucida Grande"/>
        <a:cs typeface="Lucida Grande"/>
        <a:sym typeface="Lucida Grande"/>
      </a:defRPr>
    </a:lvl2pPr>
    <a:lvl3pPr defTabSz="406400" latinLnBrk="0">
      <a:defRPr sz="1400">
        <a:latin typeface="Lucida Grande"/>
        <a:ea typeface="Lucida Grande"/>
        <a:cs typeface="Lucida Grande"/>
        <a:sym typeface="Lucida Grande"/>
      </a:defRPr>
    </a:lvl3pPr>
    <a:lvl4pPr defTabSz="406400" latinLnBrk="0">
      <a:defRPr sz="1400">
        <a:latin typeface="Lucida Grande"/>
        <a:ea typeface="Lucida Grande"/>
        <a:cs typeface="Lucida Grande"/>
        <a:sym typeface="Lucida Grande"/>
      </a:defRPr>
    </a:lvl4pPr>
    <a:lvl5pPr defTabSz="406400" latinLnBrk="0">
      <a:defRPr sz="1400">
        <a:latin typeface="Lucida Grande"/>
        <a:ea typeface="Lucida Grande"/>
        <a:cs typeface="Lucida Grande"/>
        <a:sym typeface="Lucida Grande"/>
      </a:defRPr>
    </a:lvl5pPr>
    <a:lvl6pPr defTabSz="406400" latinLnBrk="0">
      <a:defRPr sz="1400">
        <a:latin typeface="Lucida Grande"/>
        <a:ea typeface="Lucida Grande"/>
        <a:cs typeface="Lucida Grande"/>
        <a:sym typeface="Lucida Grande"/>
      </a:defRPr>
    </a:lvl6pPr>
    <a:lvl7pPr defTabSz="406400" latinLnBrk="0">
      <a:defRPr sz="1400">
        <a:latin typeface="Lucida Grande"/>
        <a:ea typeface="Lucida Grande"/>
        <a:cs typeface="Lucida Grande"/>
        <a:sym typeface="Lucida Grande"/>
      </a:defRPr>
    </a:lvl7pPr>
    <a:lvl8pPr defTabSz="406400" latinLnBrk="0">
      <a:defRPr sz="1400">
        <a:latin typeface="Lucida Grande"/>
        <a:ea typeface="Lucida Grande"/>
        <a:cs typeface="Lucida Grande"/>
        <a:sym typeface="Lucida Grande"/>
      </a:defRPr>
    </a:lvl8pPr>
    <a:lvl9pPr defTabSz="406400" latinLnBrk="0">
      <a:defRPr sz="14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separator.tif" descr="separator.tif"/>
          <p:cNvPicPr>
            <a:picLocks noChangeAspect="1"/>
          </p:cNvPicPr>
          <p:nvPr/>
        </p:nvPicPr>
        <p:blipFill>
          <a:blip r:embed="rId2">
            <a:extLst/>
          </a:blip>
          <a:stretch>
            <a:fillRect/>
          </a:stretch>
        </p:blipFill>
        <p:spPr>
          <a:xfrm>
            <a:off x="2946400" y="2806700"/>
            <a:ext cx="3263900" cy="89422"/>
          </a:xfrm>
          <a:prstGeom prst="rect">
            <a:avLst/>
          </a:prstGeom>
          <a:ln w="12700">
            <a:miter lim="400000"/>
          </a:ln>
        </p:spPr>
      </p:pic>
      <p:sp>
        <p:nvSpPr>
          <p:cNvPr id="12" name="Title Text"/>
          <p:cNvSpPr txBox="1"/>
          <p:nvPr>
            <p:ph type="title"/>
          </p:nvPr>
        </p:nvSpPr>
        <p:spPr>
          <a:xfrm>
            <a:off x="889000" y="1041400"/>
            <a:ext cx="7353300" cy="1676400"/>
          </a:xfrm>
          <a:prstGeom prst="rect">
            <a:avLst/>
          </a:prstGeom>
        </p:spPr>
        <p:txBody>
          <a:bodyPr anchor="b"/>
          <a:lstStyle/>
          <a:p>
            <a:pPr/>
            <a:r>
              <a:t>Title Text</a:t>
            </a:r>
          </a:p>
        </p:txBody>
      </p:sp>
      <p:sp>
        <p:nvSpPr>
          <p:cNvPr id="13" name="Body Level One…"/>
          <p:cNvSpPr txBox="1"/>
          <p:nvPr>
            <p:ph type="body" sz="quarter" idx="1"/>
          </p:nvPr>
        </p:nvSpPr>
        <p:spPr>
          <a:xfrm>
            <a:off x="889000" y="3073400"/>
            <a:ext cx="7353300" cy="1143000"/>
          </a:xfrm>
          <a:prstGeom prst="rect">
            <a:avLst/>
          </a:prstGeom>
        </p:spPr>
        <p:txBody>
          <a:bodyPr anchor="t"/>
          <a:lstStyle>
            <a:lvl1pPr marL="0" indent="0" algn="ctr">
              <a:spcBef>
                <a:spcPts val="100"/>
              </a:spcBef>
              <a:buSzTx/>
              <a:buNone/>
              <a:tabLst>
                <a:tab pos="863600" algn="l"/>
              </a:tabLst>
            </a:lvl1pPr>
            <a:lvl2pPr marL="0" indent="0" algn="ctr">
              <a:spcBef>
                <a:spcPts val="100"/>
              </a:spcBef>
              <a:buSzTx/>
              <a:buNone/>
              <a:tabLst>
                <a:tab pos="863600" algn="l"/>
              </a:tabLst>
            </a:lvl2pPr>
            <a:lvl3pPr marL="0" indent="0" algn="ctr">
              <a:spcBef>
                <a:spcPts val="100"/>
              </a:spcBef>
              <a:buSzTx/>
              <a:buNone/>
              <a:tabLst>
                <a:tab pos="863600" algn="l"/>
              </a:tabLst>
            </a:lvl3pPr>
            <a:lvl4pPr marL="0" indent="0" algn="ctr">
              <a:spcBef>
                <a:spcPts val="100"/>
              </a:spcBef>
              <a:buSzTx/>
              <a:buNone/>
              <a:tabLst>
                <a:tab pos="863600" algn="l"/>
              </a:tabLst>
            </a:lvl4pPr>
            <a:lvl5pPr marL="0" indent="0" algn="ctr">
              <a:spcBef>
                <a:spcPts val="100"/>
              </a:spcBef>
              <a:buSzTx/>
              <a:buNone/>
              <a:tabLst>
                <a:tab pos="863600" algn="l"/>
              </a:tabLst>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4453255" y="6515100"/>
            <a:ext cx="237491" cy="254000"/>
          </a:xfrm>
          <a:prstGeom prst="rect">
            <a:avLst/>
          </a:prstGeom>
          <a:effectLst/>
        </p:spPr>
        <p:txBody>
          <a:bodyPr/>
          <a:lstStyle>
            <a:lvl1pPr>
              <a:lnSpc>
                <a:spcPts val="1400"/>
              </a:lnSpc>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91" name="Title Text"/>
          <p:cNvSpPr txBox="1"/>
          <p:nvPr>
            <p:ph type="title"/>
          </p:nvPr>
        </p:nvSpPr>
        <p:spPr>
          <a:xfrm>
            <a:off x="889000" y="279400"/>
            <a:ext cx="7353300" cy="1397000"/>
          </a:xfrm>
          <a:prstGeom prst="rect">
            <a:avLst/>
          </a:prstGeom>
        </p:spPr>
        <p:txBody>
          <a:bodyPr/>
          <a:lstStyle/>
          <a:p>
            <a:pPr/>
            <a:r>
              <a:t>Title Text</a:t>
            </a:r>
          </a:p>
        </p:txBody>
      </p:sp>
      <p:sp>
        <p:nvSpPr>
          <p:cNvPr id="92" name="Body Level One…"/>
          <p:cNvSpPr txBox="1"/>
          <p:nvPr>
            <p:ph type="body" sz="half" idx="1"/>
          </p:nvPr>
        </p:nvSpPr>
        <p:spPr>
          <a:xfrm>
            <a:off x="889000" y="1752600"/>
            <a:ext cx="3454400" cy="4470400"/>
          </a:xfrm>
          <a:prstGeom prst="rect">
            <a:avLst/>
          </a:prstGeom>
        </p:spPr>
        <p:txBody>
          <a:bodyPr/>
          <a:lstStyle>
            <a:lvl1pPr marL="680718" indent="-401318">
              <a:lnSpc>
                <a:spcPts val="2600"/>
              </a:lnSpc>
              <a:spcBef>
                <a:spcPts val="3100"/>
              </a:spcBef>
              <a:tabLst>
                <a:tab pos="914400" algn="l"/>
              </a:tabLst>
              <a:defRPr sz="2200"/>
            </a:lvl1pPr>
            <a:lvl2pPr marL="1226818" indent="-401318">
              <a:lnSpc>
                <a:spcPts val="2600"/>
              </a:lnSpc>
              <a:spcBef>
                <a:spcPts val="3100"/>
              </a:spcBef>
              <a:tabLst>
                <a:tab pos="1295400" algn="l"/>
              </a:tabLst>
              <a:defRPr sz="2200"/>
            </a:lvl2pPr>
            <a:lvl3pPr marL="1777147" indent="-401318">
              <a:lnSpc>
                <a:spcPts val="2600"/>
              </a:lnSpc>
              <a:spcBef>
                <a:spcPts val="3100"/>
              </a:spcBef>
              <a:tabLst>
                <a:tab pos="1676400" algn="l"/>
              </a:tabLst>
              <a:defRPr sz="2200"/>
            </a:lvl3pPr>
            <a:lvl4pPr marL="2352889" indent="-401318">
              <a:lnSpc>
                <a:spcPts val="2600"/>
              </a:lnSpc>
              <a:spcBef>
                <a:spcPts val="3100"/>
              </a:spcBef>
              <a:tabLst>
                <a:tab pos="2082800" algn="l"/>
              </a:tabLst>
              <a:defRPr sz="2200"/>
            </a:lvl4pPr>
            <a:lvl5pPr marL="2920147" indent="-401318">
              <a:lnSpc>
                <a:spcPts val="2600"/>
              </a:lnSpc>
              <a:spcBef>
                <a:spcPts val="3100"/>
              </a:spcBef>
              <a:tabLst>
                <a:tab pos="2489200" algn="l"/>
              </a:tabLst>
              <a:defRPr sz="2200"/>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00" name="Title Text"/>
          <p:cNvSpPr txBox="1"/>
          <p:nvPr>
            <p:ph type="title"/>
          </p:nvPr>
        </p:nvSpPr>
        <p:spPr>
          <a:xfrm>
            <a:off x="889000" y="279400"/>
            <a:ext cx="7353300" cy="1397000"/>
          </a:xfrm>
          <a:prstGeom prst="rect">
            <a:avLst/>
          </a:prstGeom>
        </p:spPr>
        <p:txBody>
          <a:bodyPr/>
          <a:lstStyle/>
          <a:p>
            <a:pPr/>
            <a:r>
              <a:t>Title Text</a:t>
            </a:r>
          </a:p>
        </p:txBody>
      </p:sp>
      <p:sp>
        <p:nvSpPr>
          <p:cNvPr id="101" name="Body Level One…"/>
          <p:cNvSpPr txBox="1"/>
          <p:nvPr>
            <p:ph type="body" sz="half" idx="1"/>
          </p:nvPr>
        </p:nvSpPr>
        <p:spPr>
          <a:xfrm>
            <a:off x="5334000" y="1765300"/>
            <a:ext cx="3314700" cy="4762500"/>
          </a:xfrm>
          <a:prstGeom prst="rect">
            <a:avLst/>
          </a:prstGeom>
        </p:spPr>
        <p:txBody>
          <a:bodyPr/>
          <a:lstStyle>
            <a:lvl1pPr marL="680718" indent="-401318">
              <a:lnSpc>
                <a:spcPts val="2600"/>
              </a:lnSpc>
              <a:spcBef>
                <a:spcPts val="3100"/>
              </a:spcBef>
              <a:tabLst>
                <a:tab pos="914400" algn="l"/>
              </a:tabLst>
              <a:defRPr sz="2200"/>
            </a:lvl1pPr>
            <a:lvl2pPr marL="1226818" indent="-401318">
              <a:lnSpc>
                <a:spcPts val="2600"/>
              </a:lnSpc>
              <a:spcBef>
                <a:spcPts val="3100"/>
              </a:spcBef>
              <a:tabLst>
                <a:tab pos="1295400" algn="l"/>
              </a:tabLst>
              <a:defRPr sz="2200"/>
            </a:lvl2pPr>
            <a:lvl3pPr marL="1777147" indent="-401318">
              <a:lnSpc>
                <a:spcPts val="2600"/>
              </a:lnSpc>
              <a:spcBef>
                <a:spcPts val="3100"/>
              </a:spcBef>
              <a:tabLst>
                <a:tab pos="1676400" algn="l"/>
              </a:tabLst>
              <a:defRPr sz="2200"/>
            </a:lvl3pPr>
            <a:lvl4pPr marL="2352889" indent="-401318">
              <a:lnSpc>
                <a:spcPts val="2600"/>
              </a:lnSpc>
              <a:spcBef>
                <a:spcPts val="3100"/>
              </a:spcBef>
              <a:tabLst>
                <a:tab pos="2082800" algn="l"/>
              </a:tabLst>
              <a:defRPr sz="2200"/>
            </a:lvl4pPr>
            <a:lvl5pPr marL="2920147" indent="-401318">
              <a:lnSpc>
                <a:spcPts val="2600"/>
              </a:lnSpc>
              <a:spcBef>
                <a:spcPts val="3100"/>
              </a:spcBef>
              <a:tabLst>
                <a:tab pos="2489200" algn="l"/>
              </a:tabLst>
              <a:defRPr sz="2200"/>
            </a:lvl5p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09" name="Slide Number"/>
          <p:cNvSpPr txBox="1"/>
          <p:nvPr>
            <p:ph type="sldNum" sz="quarter" idx="2"/>
          </p:nvPr>
        </p:nvSpPr>
        <p:spPr>
          <a:xfrm>
            <a:off x="4432300" y="6489700"/>
            <a:ext cx="266700" cy="279400"/>
          </a:xfrm>
          <a:prstGeom prst="rect">
            <a:avLst/>
          </a:prstGeom>
          <a:effectLst/>
        </p:spPr>
        <p:txBody>
          <a:bodyPr lIns="50800" tIns="50800" rIns="50800" bIns="50800"/>
          <a:lstStyle>
            <a:lvl1pPr defTabSz="406400">
              <a:lnSpc>
                <a:spcPct val="100000"/>
              </a:lnSpc>
              <a:tabLst/>
              <a:defRPr sz="12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Title Text"/>
          <p:cNvSpPr txBox="1"/>
          <p:nvPr>
            <p:ph type="title"/>
          </p:nvPr>
        </p:nvSpPr>
        <p:spPr>
          <a:xfrm>
            <a:off x="889000" y="279400"/>
            <a:ext cx="7353300" cy="1397000"/>
          </a:xfrm>
          <a:prstGeom prst="rect">
            <a:avLst/>
          </a:prstGeom>
        </p:spPr>
        <p:txBody>
          <a:bodyPr/>
          <a:lstStyle/>
          <a:p>
            <a:pPr/>
            <a:r>
              <a:t>Title Text</a:t>
            </a:r>
          </a:p>
        </p:txBody>
      </p:sp>
      <p:sp>
        <p:nvSpPr>
          <p:cNvPr id="22" name="Body Level One…"/>
          <p:cNvSpPr txBox="1"/>
          <p:nvPr>
            <p:ph type="body" idx="1"/>
          </p:nvPr>
        </p:nvSpPr>
        <p:spPr>
          <a:xfrm>
            <a:off x="889000" y="1752600"/>
            <a:ext cx="7353300" cy="3543300"/>
          </a:xfrm>
          <a:prstGeom prst="rect">
            <a:avLst/>
          </a:prstGeom>
        </p:spPr>
        <p:txBody>
          <a:bodyPr/>
          <a:lstStyle>
            <a:lvl1pPr>
              <a:spcBef>
                <a:spcPts val="2500"/>
              </a:spcBef>
            </a:lvl1pPr>
            <a:lvl2pPr>
              <a:spcBef>
                <a:spcPts val="2500"/>
              </a:spcBef>
            </a:lvl2pPr>
            <a:lvl3pPr>
              <a:spcBef>
                <a:spcPts val="2500"/>
              </a:spcBef>
            </a:lvl3pPr>
            <a:lvl4pPr>
              <a:spcBef>
                <a:spcPts val="2500"/>
              </a:spcBef>
            </a:lvl4pPr>
            <a:lvl5pPr>
              <a:spcBef>
                <a:spcPts val="2500"/>
              </a:spcBef>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 name="Title Text"/>
          <p:cNvSpPr txBox="1"/>
          <p:nvPr>
            <p:ph type="title"/>
          </p:nvPr>
        </p:nvSpPr>
        <p:spPr>
          <a:xfrm>
            <a:off x="889000" y="977900"/>
            <a:ext cx="7353300" cy="1397000"/>
          </a:xfrm>
          <a:prstGeom prst="rect">
            <a:avLst/>
          </a:prstGeom>
        </p:spPr>
        <p:txBody>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53" name="Title Text"/>
          <p:cNvSpPr txBox="1"/>
          <p:nvPr>
            <p:ph type="title"/>
          </p:nvPr>
        </p:nvSpPr>
        <p:spPr>
          <a:xfrm>
            <a:off x="889000" y="2298700"/>
            <a:ext cx="7353300" cy="1676400"/>
          </a:xfrm>
          <a:prstGeom prst="rect">
            <a:avLst/>
          </a:prstGeom>
        </p:spPr>
        <p:txBody>
          <a:bodyPr/>
          <a:lstStyle/>
          <a:p>
            <a:pPr/>
            <a:r>
              <a:t>Title Text</a:t>
            </a:r>
          </a:p>
        </p:txBody>
      </p:sp>
      <p:sp>
        <p:nvSpPr>
          <p:cNvPr id="54" name="Slide Number"/>
          <p:cNvSpPr txBox="1"/>
          <p:nvPr>
            <p:ph type="sldNum" sz="quarter" idx="2"/>
          </p:nvPr>
        </p:nvSpPr>
        <p:spPr>
          <a:xfrm>
            <a:off x="4453255" y="6515100"/>
            <a:ext cx="237491" cy="254000"/>
          </a:xfrm>
          <a:prstGeom prst="rect">
            <a:avLst/>
          </a:prstGeom>
          <a:effectLst/>
        </p:spPr>
        <p:txBody>
          <a:bodyPr/>
          <a:lstStyle>
            <a:lvl1pPr>
              <a:lnSpc>
                <a:spcPts val="1400"/>
              </a:lnSpc>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solidFill>
          <a:srgbClr val="C6C3AE"/>
        </a:solidFill>
      </p:bgPr>
    </p:bg>
    <p:spTree>
      <p:nvGrpSpPr>
        <p:cNvPr id="1" name=""/>
        <p:cNvGrpSpPr/>
        <p:nvPr/>
      </p:nvGrpSpPr>
      <p:grpSpPr>
        <a:xfrm>
          <a:off x="0" y="0"/>
          <a:ext cx="0" cy="0"/>
          <a:chOff x="0" y="0"/>
          <a:chExt cx="0" cy="0"/>
        </a:xfrm>
      </p:grpSpPr>
      <p:pic>
        <p:nvPicPr>
          <p:cNvPr id="61" name="droppedImage.pict" descr="droppedImage.pict"/>
          <p:cNvPicPr>
            <a:picLocks noChangeAspect="1"/>
          </p:cNvPicPr>
          <p:nvPr/>
        </p:nvPicPr>
        <p:blipFill>
          <a:blip/>
          <a:stretch>
            <a:fillRect/>
          </a:stretch>
        </p:blipFill>
        <p:spPr>
          <a:xfrm>
            <a:off x="0" y="0"/>
            <a:ext cx="9144000"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10800"/>
                </a:lnTo>
                <a:lnTo>
                  <a:pt x="21600" y="0"/>
                </a:lnTo>
                <a:lnTo>
                  <a:pt x="10800" y="0"/>
                </a:lnTo>
                <a:lnTo>
                  <a:pt x="0" y="0"/>
                </a:lnTo>
                <a:close/>
                <a:moveTo>
                  <a:pt x="7732" y="5235"/>
                </a:moveTo>
                <a:cubicBezTo>
                  <a:pt x="9344" y="5237"/>
                  <a:pt x="12089" y="5247"/>
                  <a:pt x="13832" y="5256"/>
                </a:cubicBezTo>
                <a:cubicBezTo>
                  <a:pt x="16797" y="5273"/>
                  <a:pt x="17002" y="5277"/>
                  <a:pt x="17036" y="5322"/>
                </a:cubicBezTo>
                <a:cubicBezTo>
                  <a:pt x="17078" y="5378"/>
                  <a:pt x="17079" y="5684"/>
                  <a:pt x="17044" y="7875"/>
                </a:cubicBezTo>
                <a:cubicBezTo>
                  <a:pt x="17033" y="8532"/>
                  <a:pt x="17009" y="10285"/>
                  <a:pt x="16989" y="11770"/>
                </a:cubicBezTo>
                <a:cubicBezTo>
                  <a:pt x="16957" y="14247"/>
                  <a:pt x="16952" y="14477"/>
                  <a:pt x="16918" y="14541"/>
                </a:cubicBezTo>
                <a:lnTo>
                  <a:pt x="16881" y="14611"/>
                </a:lnTo>
                <a:lnTo>
                  <a:pt x="16460" y="14619"/>
                </a:lnTo>
                <a:cubicBezTo>
                  <a:pt x="16228" y="14623"/>
                  <a:pt x="16035" y="14621"/>
                  <a:pt x="16030" y="14615"/>
                </a:cubicBezTo>
                <a:cubicBezTo>
                  <a:pt x="16025" y="14609"/>
                  <a:pt x="15209" y="14597"/>
                  <a:pt x="14217" y="14588"/>
                </a:cubicBezTo>
                <a:cubicBezTo>
                  <a:pt x="7666" y="14523"/>
                  <a:pt x="4883" y="14479"/>
                  <a:pt x="4838" y="14441"/>
                </a:cubicBezTo>
                <a:cubicBezTo>
                  <a:pt x="4795" y="14404"/>
                  <a:pt x="4793" y="14384"/>
                  <a:pt x="4780" y="13340"/>
                </a:cubicBezTo>
                <a:cubicBezTo>
                  <a:pt x="4773" y="12755"/>
                  <a:pt x="4756" y="10716"/>
                  <a:pt x="4743" y="8809"/>
                </a:cubicBezTo>
                <a:cubicBezTo>
                  <a:pt x="4719" y="5384"/>
                  <a:pt x="4719" y="5339"/>
                  <a:pt x="4760" y="5285"/>
                </a:cubicBezTo>
                <a:cubicBezTo>
                  <a:pt x="4800" y="5231"/>
                  <a:pt x="4850" y="5231"/>
                  <a:pt x="7732" y="5235"/>
                </a:cubicBezTo>
                <a:close/>
              </a:path>
            </a:pathLst>
          </a:custGeom>
          <a:ln w="12700">
            <a:miter lim="400000"/>
          </a:ln>
        </p:spPr>
      </p:pic>
      <p:sp>
        <p:nvSpPr>
          <p:cNvPr id="62" name="Title Text"/>
          <p:cNvSpPr txBox="1"/>
          <p:nvPr>
            <p:ph type="title"/>
          </p:nvPr>
        </p:nvSpPr>
        <p:spPr>
          <a:xfrm>
            <a:off x="1054100" y="5257800"/>
            <a:ext cx="7353300" cy="1397000"/>
          </a:xfrm>
          <a:prstGeom prst="rect">
            <a:avLst/>
          </a:prstGeom>
        </p:spPr>
        <p:txBody>
          <a:body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solidFill>
          <a:srgbClr val="FFFFFF"/>
        </a:solidFill>
      </p:bgPr>
    </p:bg>
    <p:spTree>
      <p:nvGrpSpPr>
        <p:cNvPr id="1" name=""/>
        <p:cNvGrpSpPr/>
        <p:nvPr/>
      </p:nvGrpSpPr>
      <p:grpSpPr>
        <a:xfrm>
          <a:off x="0" y="0"/>
          <a:ext cx="0" cy="0"/>
          <a:chOff x="0" y="0"/>
          <a:chExt cx="0" cy="0"/>
        </a:xfrm>
      </p:grpSpPr>
      <p:pic>
        <p:nvPicPr>
          <p:cNvPr id="70" name="Ledger_photo-v.pdf" descr="Ledger_photo-v.pdf"/>
          <p:cNvPicPr>
            <a:picLocks noChangeAspect="1"/>
          </p:cNvPicPr>
          <p:nvPr/>
        </p:nvPicPr>
        <p:blipFill>
          <a:blip r:embed="rId2">
            <a:extLst/>
          </a:blip>
          <a:stretch>
            <a:fillRect/>
          </a:stretch>
        </p:blipFill>
        <p:spPr>
          <a:xfrm>
            <a:off x="0" y="-12700"/>
            <a:ext cx="9144000" cy="6858000"/>
          </a:xfrm>
          <a:prstGeom prst="rect">
            <a:avLst/>
          </a:prstGeom>
          <a:ln w="12700">
            <a:miter lim="400000"/>
          </a:ln>
        </p:spPr>
      </p:pic>
      <p:pic>
        <p:nvPicPr>
          <p:cNvPr id="71" name="separator.tif" descr="separator.tif"/>
          <p:cNvPicPr>
            <a:picLocks noChangeAspect="1"/>
          </p:cNvPicPr>
          <p:nvPr/>
        </p:nvPicPr>
        <p:blipFill>
          <a:blip r:embed="rId3">
            <a:extLst/>
          </a:blip>
          <a:stretch>
            <a:fillRect/>
          </a:stretch>
        </p:blipFill>
        <p:spPr>
          <a:xfrm>
            <a:off x="876300" y="2705100"/>
            <a:ext cx="3263900" cy="89422"/>
          </a:xfrm>
          <a:prstGeom prst="rect">
            <a:avLst/>
          </a:prstGeom>
          <a:ln w="12700">
            <a:miter lim="400000"/>
          </a:ln>
        </p:spPr>
      </p:pic>
      <p:sp>
        <p:nvSpPr>
          <p:cNvPr id="72" name="Title Text"/>
          <p:cNvSpPr txBox="1"/>
          <p:nvPr>
            <p:ph type="title"/>
          </p:nvPr>
        </p:nvSpPr>
        <p:spPr>
          <a:xfrm>
            <a:off x="431800" y="469900"/>
            <a:ext cx="4140200" cy="2146300"/>
          </a:xfrm>
          <a:prstGeom prst="rect">
            <a:avLst/>
          </a:prstGeom>
        </p:spPr>
        <p:txBody>
          <a:bodyPr anchor="b"/>
          <a:lstStyle/>
          <a:p>
            <a:pPr/>
            <a:r>
              <a:t>Title Text</a:t>
            </a:r>
          </a:p>
        </p:txBody>
      </p:sp>
      <p:sp>
        <p:nvSpPr>
          <p:cNvPr id="73" name="Body Level One…"/>
          <p:cNvSpPr txBox="1"/>
          <p:nvPr>
            <p:ph type="body" sz="quarter" idx="1"/>
          </p:nvPr>
        </p:nvSpPr>
        <p:spPr>
          <a:xfrm>
            <a:off x="431800" y="2971800"/>
            <a:ext cx="4140200" cy="2146300"/>
          </a:xfrm>
          <a:prstGeom prst="rect">
            <a:avLst/>
          </a:prstGeom>
        </p:spPr>
        <p:txBody>
          <a:bodyPr anchor="t"/>
          <a:lstStyle>
            <a:lvl1pPr marL="0" indent="0" algn="ctr">
              <a:spcBef>
                <a:spcPts val="100"/>
              </a:spcBef>
              <a:buSzTx/>
              <a:buNone/>
              <a:tabLst>
                <a:tab pos="863600" algn="l"/>
              </a:tabLst>
            </a:lvl1pPr>
            <a:lvl2pPr marL="0" indent="0" algn="ctr">
              <a:spcBef>
                <a:spcPts val="100"/>
              </a:spcBef>
              <a:buSzTx/>
              <a:buNone/>
              <a:tabLst>
                <a:tab pos="863600" algn="l"/>
              </a:tabLst>
            </a:lvl2pPr>
            <a:lvl3pPr marL="0" indent="0" algn="ctr">
              <a:spcBef>
                <a:spcPts val="100"/>
              </a:spcBef>
              <a:buSzTx/>
              <a:buNone/>
              <a:tabLst>
                <a:tab pos="863600" algn="l"/>
              </a:tabLst>
            </a:lvl3pPr>
            <a:lvl4pPr marL="0" indent="0" algn="ctr">
              <a:spcBef>
                <a:spcPts val="100"/>
              </a:spcBef>
              <a:buSzTx/>
              <a:buNone/>
              <a:tabLst>
                <a:tab pos="863600" algn="l"/>
              </a:tabLst>
            </a:lvl4pPr>
            <a:lvl5pPr marL="0" indent="0" algn="ctr">
              <a:spcBef>
                <a:spcPts val="100"/>
              </a:spcBef>
              <a:buSzTx/>
              <a:buNone/>
              <a:tabLst>
                <a:tab pos="863600" algn="l"/>
              </a:tabLst>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4453255" y="6515100"/>
            <a:ext cx="237491" cy="254000"/>
          </a:xfrm>
          <a:prstGeom prst="rect">
            <a:avLst/>
          </a:prstGeom>
          <a:effectLst/>
        </p:spPr>
        <p:txBody>
          <a:bodyPr/>
          <a:lstStyle>
            <a:lvl1pPr>
              <a:lnSpc>
                <a:spcPts val="1400"/>
              </a:lnSpc>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C6C3AE"/>
        </a:solidFill>
      </p:bgPr>
    </p:bg>
    <p:spTree>
      <p:nvGrpSpPr>
        <p:cNvPr id="1" name=""/>
        <p:cNvGrpSpPr/>
        <p:nvPr/>
      </p:nvGrpSpPr>
      <p:grpSpPr>
        <a:xfrm>
          <a:off x="0" y="0"/>
          <a:ext cx="0" cy="0"/>
          <a:chOff x="0" y="0"/>
          <a:chExt cx="0" cy="0"/>
        </a:xfrm>
      </p:grpSpPr>
      <p:pic>
        <p:nvPicPr>
          <p:cNvPr id="81" name="Ledger_photo-bullets.pdf" descr="Ledger_photo-bullets.pdf"/>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82" name="Title Text"/>
          <p:cNvSpPr txBox="1"/>
          <p:nvPr>
            <p:ph type="title"/>
          </p:nvPr>
        </p:nvSpPr>
        <p:spPr>
          <a:xfrm>
            <a:off x="889000" y="279400"/>
            <a:ext cx="7353300" cy="1397000"/>
          </a:xfrm>
          <a:prstGeom prst="rect">
            <a:avLst/>
          </a:prstGeom>
        </p:spPr>
        <p:txBody>
          <a:bodyPr/>
          <a:lstStyle/>
          <a:p>
            <a:pPr/>
            <a:r>
              <a:t>Title Text</a:t>
            </a:r>
          </a:p>
        </p:txBody>
      </p:sp>
      <p:sp>
        <p:nvSpPr>
          <p:cNvPr id="83" name="Body Level One…"/>
          <p:cNvSpPr txBox="1"/>
          <p:nvPr>
            <p:ph type="body" sz="half" idx="1"/>
          </p:nvPr>
        </p:nvSpPr>
        <p:spPr>
          <a:xfrm>
            <a:off x="889000" y="1752600"/>
            <a:ext cx="3454400" cy="4470400"/>
          </a:xfrm>
          <a:prstGeom prst="rect">
            <a:avLst/>
          </a:prstGeom>
        </p:spPr>
        <p:txBody>
          <a:bodyPr/>
          <a:lstStyle>
            <a:lvl1pPr marL="680718" indent="-401318">
              <a:lnSpc>
                <a:spcPts val="2600"/>
              </a:lnSpc>
              <a:spcBef>
                <a:spcPts val="3100"/>
              </a:spcBef>
              <a:tabLst>
                <a:tab pos="914400" algn="l"/>
              </a:tabLst>
              <a:defRPr sz="2200"/>
            </a:lvl1pPr>
            <a:lvl2pPr marL="1226818" indent="-401318">
              <a:lnSpc>
                <a:spcPts val="2600"/>
              </a:lnSpc>
              <a:spcBef>
                <a:spcPts val="3100"/>
              </a:spcBef>
              <a:tabLst>
                <a:tab pos="1295400" algn="l"/>
              </a:tabLst>
              <a:defRPr sz="2200"/>
            </a:lvl2pPr>
            <a:lvl3pPr marL="1777147" indent="-401318">
              <a:lnSpc>
                <a:spcPts val="2600"/>
              </a:lnSpc>
              <a:spcBef>
                <a:spcPts val="3100"/>
              </a:spcBef>
              <a:tabLst>
                <a:tab pos="1676400" algn="l"/>
              </a:tabLst>
              <a:defRPr sz="2200"/>
            </a:lvl3pPr>
            <a:lvl4pPr marL="2352889" indent="-401318">
              <a:lnSpc>
                <a:spcPts val="2600"/>
              </a:lnSpc>
              <a:spcBef>
                <a:spcPts val="3100"/>
              </a:spcBef>
              <a:tabLst>
                <a:tab pos="2082800" algn="l"/>
              </a:tabLst>
              <a:defRPr sz="2200"/>
            </a:lvl4pPr>
            <a:lvl5pPr marL="2920147" indent="-401318">
              <a:lnSpc>
                <a:spcPts val="2600"/>
              </a:lnSpc>
              <a:spcBef>
                <a:spcPts val="3100"/>
              </a:spcBef>
              <a:tabLst>
                <a:tab pos="2489200" algn="l"/>
              </a:tabLst>
              <a:defRPr sz="2200"/>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889000" y="647700"/>
            <a:ext cx="7353300" cy="51308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2pPr>
              <a:tabLst>
                <a:tab pos="1320800" algn="l"/>
              </a:tabLst>
            </a:lvl2pPr>
            <a:lvl3pPr>
              <a:tabLst>
                <a:tab pos="1701800" algn="l"/>
              </a:tabLst>
            </a:lvl3pPr>
            <a:lvl4pPr>
              <a:tabLst>
                <a:tab pos="2108200" algn="l"/>
              </a:tabLst>
            </a:lvl4pPr>
            <a:lvl5pPr>
              <a:tabLst>
                <a:tab pos="2501900" algn="l"/>
              </a:tabLst>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889000" y="76200"/>
            <a:ext cx="7353300" cy="1384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lide Number"/>
          <p:cNvSpPr txBox="1"/>
          <p:nvPr>
            <p:ph type="sldNum" sz="quarter" idx="2"/>
          </p:nvPr>
        </p:nvSpPr>
        <p:spPr>
          <a:xfrm>
            <a:off x="4428490" y="6451600"/>
            <a:ext cx="287021" cy="317500"/>
          </a:xfrm>
          <a:prstGeom prst="rect">
            <a:avLst/>
          </a:prstGeom>
          <a:ln w="12700">
            <a:miter lim="400000"/>
          </a:ln>
          <a:effectLst>
            <a:outerShdw sx="100000" sy="100000" kx="0" ky="0" algn="b" rotWithShape="0" blurRad="25400" dist="25400" dir="2700000">
              <a:srgbClr val="FFFFFF">
                <a:alpha val="75000"/>
              </a:srgbClr>
            </a:outerShdw>
          </a:effectLst>
        </p:spPr>
        <p:txBody>
          <a:bodyPr wrap="none" lIns="38100" tIns="38100" rIns="38100" bIns="38100" anchor="b">
            <a:spAutoFit/>
          </a:bodyPr>
          <a:lstStyle>
            <a:lvl1pPr defTabSz="317500">
              <a:lnSpc>
                <a:spcPts val="19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1600">
                <a:solidFill>
                  <a:srgbClr val="55533A"/>
                </a:solidFill>
                <a:latin typeface="+mn-lt"/>
                <a:ea typeface="+mn-ea"/>
                <a:cs typeface="+mn-cs"/>
                <a:sym typeface="Hoefler Tex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1pPr>
      <a:lvl2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2pPr>
      <a:lvl3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3pPr>
      <a:lvl4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4pPr>
      <a:lvl5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5pPr>
      <a:lvl6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6pPr>
      <a:lvl7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7pPr>
      <a:lvl8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8pPr>
      <a:lvl9pPr marL="0" marR="0" indent="0" algn="ctr" defTabSz="317500" rtl="0" latinLnBrk="0">
        <a:lnSpc>
          <a:spcPts val="5200"/>
        </a:lnSpc>
        <a:spcBef>
          <a:spcPts val="100"/>
        </a:spcBef>
        <a:spcAft>
          <a:spcPts val="0"/>
        </a:spcAft>
        <a:buClrTx/>
        <a:buSzTx/>
        <a:buFontTx/>
        <a:buNone/>
        <a:tabLst>
          <a:tab pos="863600" algn="l"/>
        </a:tabLst>
        <a:defRPr b="0" baseline="0" cap="none" i="0" spc="0" strike="noStrike" sz="4400" u="none">
          <a:solidFill>
            <a:srgbClr val="55533A"/>
          </a:solidFill>
          <a:uFillTx/>
          <a:latin typeface="+mn-lt"/>
          <a:ea typeface="+mn-ea"/>
          <a:cs typeface="+mn-cs"/>
          <a:sym typeface="Hoefler Text"/>
        </a:defRPr>
      </a:lvl9pPr>
    </p:titleStyle>
    <p:bodyStyle>
      <a:lvl1pPr marL="713102"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1pPr>
      <a:lvl2pPr marL="1259202"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2pPr>
      <a:lvl3pPr marL="1809531"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3pPr>
      <a:lvl4pPr marL="2385273"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4pPr>
      <a:lvl5pPr marL="2952531"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5pPr>
      <a:lvl6pPr marL="3308131"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6pPr>
      <a:lvl7pPr marL="3663731"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7pPr>
      <a:lvl8pPr marL="4019332"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8pPr>
      <a:lvl9pPr marL="4374932" marR="0" indent="-433702" algn="l" defTabSz="317500" rtl="0" latinLnBrk="0">
        <a:lnSpc>
          <a:spcPts val="3100"/>
        </a:lnSpc>
        <a:spcBef>
          <a:spcPts val="4200"/>
        </a:spcBef>
        <a:spcAft>
          <a:spcPts val="0"/>
        </a:spcAft>
        <a:buClrTx/>
        <a:buSzPct val="125000"/>
        <a:buFontTx/>
        <a:buChar char="•"/>
        <a:tabLst>
          <a:tab pos="927100" algn="l"/>
        </a:tabLst>
        <a:defRPr b="0" baseline="0" cap="none" i="0" spc="0" strike="noStrike" sz="2600" u="none">
          <a:solidFill>
            <a:srgbClr val="55533A"/>
          </a:solidFill>
          <a:uFillTx/>
          <a:latin typeface="+mn-lt"/>
          <a:ea typeface="+mn-ea"/>
          <a:cs typeface="+mn-cs"/>
          <a:sym typeface="Hoefler Text"/>
        </a:defRPr>
      </a:lvl9pPr>
    </p:bodyStyle>
    <p:otherStyle>
      <a:lvl1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1pPr>
      <a:lvl2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2pPr>
      <a:lvl3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3pPr>
      <a:lvl4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4pPr>
      <a:lvl5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5pPr>
      <a:lvl6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6pPr>
      <a:lvl7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7pPr>
      <a:lvl8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8pPr>
      <a:lvl9pPr marL="0" marR="0" indent="0" algn="ctr" defTabSz="317500" latinLnBrk="0">
        <a:lnSpc>
          <a:spcPts val="1900"/>
        </a:lnSpc>
        <a:spcBef>
          <a:spcPts val="0"/>
        </a:spcBef>
        <a:spcAft>
          <a:spcPts val="0"/>
        </a:spcAft>
        <a:buClrTx/>
        <a:buSzTx/>
        <a:buFontTx/>
        <a:buNone/>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b="0" baseline="0" cap="none" i="0" spc="0" strike="noStrike" sz="1600" u="none">
          <a:solidFill>
            <a:schemeClr val="tx1"/>
          </a:solidFill>
          <a:uFillTx/>
          <a:latin typeface="+mn-lt"/>
          <a:ea typeface="+mn-ea"/>
          <a:cs typeface="+mn-cs"/>
          <a:sym typeface="Hoefler Tex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1.mov"/><Relationship Id="rId3" Type="http://schemas.microsoft.com/office/2007/relationships/media" Target="../media/media1.mov"/><Relationship Id="rId4" Type="http://schemas.openxmlformats.org/officeDocument/2006/relationships/image" Target="../media/image2.tif"/><Relationship Id="rId5" Type="http://schemas.openxmlformats.org/officeDocument/2006/relationships/image" Target="../media/image15.png"/><Relationship Id="rId6"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2.mov"/><Relationship Id="rId3" Type="http://schemas.microsoft.com/office/2007/relationships/media" Target="../media/media2.mov"/><Relationship Id="rId4" Type="http://schemas.openxmlformats.org/officeDocument/2006/relationships/image" Target="../media/image2.tif"/><Relationship Id="rId5"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audio" Target="../media/media3.mov"/><Relationship Id="rId4" Type="http://schemas.microsoft.com/office/2007/relationships/media" Target="../media/media3.mov"/><Relationship Id="rId5"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audio" Target="../media/media4.mov"/><Relationship Id="rId4" Type="http://schemas.microsoft.com/office/2007/relationships/media" Target="../media/media4.mov"/><Relationship Id="rId5"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audio" Target="../media/media5.mov"/><Relationship Id="rId5" Type="http://schemas.microsoft.com/office/2007/relationships/media" Target="../media/media5.mov"/><Relationship Id="rId6"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6.mov"/><Relationship Id="rId3" Type="http://schemas.microsoft.com/office/2007/relationships/media" Target="../media/media6.mov"/><Relationship Id="rId4" Type="http://schemas.openxmlformats.org/officeDocument/2006/relationships/image" Target="../media/image2.tif"/><Relationship Id="rId5" Type="http://schemas.openxmlformats.org/officeDocument/2006/relationships/image" Target="../media/image2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7.mov"/><Relationship Id="rId3" Type="http://schemas.microsoft.com/office/2007/relationships/media" Target="../media/media7.mov"/><Relationship Id="rId4" Type="http://schemas.openxmlformats.org/officeDocument/2006/relationships/image" Target="../media/image2.tif"/><Relationship Id="rId5"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The Contrapuntal 64"/>
          <p:cNvSpPr txBox="1"/>
          <p:nvPr>
            <p:ph type="ctrTitle"/>
          </p:nvPr>
        </p:nvSpPr>
        <p:spPr>
          <a:xfrm>
            <a:off x="266700" y="-127000"/>
            <a:ext cx="4064000" cy="2514600"/>
          </a:xfrm>
          <a:prstGeom prst="rect">
            <a:avLst/>
          </a:prstGeom>
        </p:spPr>
        <p:txBody>
          <a:bodyPr/>
          <a:lstStyle/>
          <a:p>
            <a:pPr/>
            <a:r>
              <a:t>The Contrapuntal </a:t>
            </a:r>
            <a:r>
              <a:rPr baseline="30272"/>
              <a:t>6</a:t>
            </a:r>
            <a:r>
              <a:rPr baseline="-22409"/>
              <a:t>4</a:t>
            </a:r>
          </a:p>
        </p:txBody>
      </p:sp>
      <p:grpSp>
        <p:nvGrpSpPr>
          <p:cNvPr id="121" name="kirnberger11.jpg"/>
          <p:cNvGrpSpPr/>
          <p:nvPr/>
        </p:nvGrpSpPr>
        <p:grpSpPr>
          <a:xfrm>
            <a:off x="4787900" y="1435100"/>
            <a:ext cx="3873500" cy="5130800"/>
            <a:chOff x="0" y="0"/>
            <a:chExt cx="3873500" cy="5130800"/>
          </a:xfrm>
        </p:grpSpPr>
        <p:pic>
          <p:nvPicPr>
            <p:cNvPr id="120" name="kirnberger11.jpg" descr="kirnberger11.jpg"/>
            <p:cNvPicPr>
              <a:picLocks noChangeAspect="0"/>
            </p:cNvPicPr>
            <p:nvPr/>
          </p:nvPicPr>
          <p:blipFill>
            <a:blip r:embed="rId2">
              <a:extLst/>
            </a:blip>
            <a:stretch>
              <a:fillRect/>
            </a:stretch>
          </p:blipFill>
          <p:spPr>
            <a:xfrm>
              <a:off x="50800" y="50800"/>
              <a:ext cx="3771900" cy="5029200"/>
            </a:xfrm>
            <a:prstGeom prst="rect">
              <a:avLst/>
            </a:prstGeom>
            <a:ln>
              <a:noFill/>
            </a:ln>
            <a:effectLst/>
          </p:spPr>
        </p:pic>
        <p:pic>
          <p:nvPicPr>
            <p:cNvPr id="119" name="kirnberger11.jpg" descr="kirnberger11.jpg"/>
            <p:cNvPicPr>
              <a:picLocks noChangeAspect="0"/>
            </p:cNvPicPr>
            <p:nvPr/>
          </p:nvPicPr>
          <p:blipFill>
            <a:blip r:embed="rId3">
              <a:extLst/>
            </a:blip>
            <a:stretch>
              <a:fillRect/>
            </a:stretch>
          </p:blipFill>
          <p:spPr>
            <a:xfrm>
              <a:off x="0" y="0"/>
              <a:ext cx="3873500" cy="51308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cadential 64"/>
          <p:cNvSpPr txBox="1"/>
          <p:nvPr>
            <p:ph type="title"/>
          </p:nvPr>
        </p:nvSpPr>
        <p:spPr>
          <a:xfrm>
            <a:off x="685800" y="177800"/>
            <a:ext cx="7772400" cy="1295400"/>
          </a:xfrm>
          <a:prstGeom prst="rect">
            <a:avLst/>
          </a:prstGeom>
        </p:spPr>
        <p:txBody>
          <a:bodyPr/>
          <a:lstStyle/>
          <a:p>
            <a:pPr/>
            <a:r>
              <a:rPr b="1">
                <a:solidFill>
                  <a:srgbClr val="000000"/>
                </a:solidFill>
                <a:uFill>
                  <a:solidFill>
                    <a:srgbClr val="000000"/>
                  </a:solidFill>
                </a:uFill>
              </a:rPr>
              <a:t>cadential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49" name="Always double the bass: ˆ5."/>
          <p:cNvSpPr txBox="1"/>
          <p:nvPr>
            <p:ph type="body" sz="half" idx="1"/>
          </p:nvPr>
        </p:nvSpPr>
        <p:spPr>
          <a:xfrm>
            <a:off x="685800" y="342900"/>
            <a:ext cx="7772400" cy="2387600"/>
          </a:xfrm>
          <a:prstGeom prst="rect">
            <a:avLst/>
          </a:prstGeom>
        </p:spPr>
        <p:txBody>
          <a:bodyPr/>
          <a:lstStyle/>
          <a:p>
            <a:pPr marL="0" indent="0">
              <a:lnSpc>
                <a:spcPts val="3800"/>
              </a:lnSpc>
              <a:buClr>
                <a:srgbClr val="000000"/>
              </a:buClr>
              <a:buSzTx/>
              <a:buFont typeface="Hoefler Text"/>
              <a:buNone/>
              <a:defRPr sz="3200"/>
            </a:pPr>
            <a:r>
              <a:rPr b="1"/>
              <a:t>Always double the bass</a:t>
            </a:r>
            <a:r>
              <a:t>: ˆ5.</a:t>
            </a:r>
          </a:p>
        </p:txBody>
      </p:sp>
      <p:pic>
        <p:nvPicPr>
          <p:cNvPr id="150" name="64_3.jpg" descr="64_3.jpg"/>
          <p:cNvPicPr>
            <a:picLocks noChangeAspect="1"/>
          </p:cNvPicPr>
          <p:nvPr/>
        </p:nvPicPr>
        <p:blipFill>
          <a:blip r:embed="rId2">
            <a:extLst/>
          </a:blip>
          <a:stretch>
            <a:fillRect/>
          </a:stretch>
        </p:blipFill>
        <p:spPr>
          <a:xfrm>
            <a:off x="2362200" y="2601721"/>
            <a:ext cx="4889500" cy="3735579"/>
          </a:xfrm>
          <a:prstGeom prst="rect">
            <a:avLst/>
          </a:prstGeom>
          <a:ln w="12700">
            <a:miter lim="400000"/>
          </a:ln>
        </p:spPr>
      </p:pic>
      <p:pic>
        <p:nvPicPr>
          <p:cNvPr id="151" name="Oval" descr="Oval"/>
          <p:cNvPicPr>
            <a:picLocks noChangeAspect="0"/>
          </p:cNvPicPr>
          <p:nvPr/>
        </p:nvPicPr>
        <p:blipFill>
          <a:blip r:embed="rId3">
            <a:extLst/>
          </a:blip>
          <a:stretch>
            <a:fillRect/>
          </a:stretch>
        </p:blipFill>
        <p:spPr>
          <a:xfrm>
            <a:off x="4572000" y="4254500"/>
            <a:ext cx="2413000" cy="13716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2000"/>
                                  </p:stCondLst>
                                  <p:iterate type="el" backwards="0">
                                    <p:tmAbs val="0"/>
                                  </p:iterate>
                                  <p:childTnLst>
                                    <p:set>
                                      <p:cBhvr>
                                        <p:cTn id="6" fill="hold"/>
                                        <p:tgtEl>
                                          <p:spTgt spid="149">
                                            <p:bg/>
                                          </p:spTgt>
                                        </p:tgtEl>
                                        <p:attrNameLst>
                                          <p:attrName>style.visibility</p:attrName>
                                        </p:attrNameLst>
                                      </p:cBhvr>
                                      <p:to>
                                        <p:strVal val="visible"/>
                                      </p:to>
                                    </p:set>
                                  </p:childTnLst>
                                </p:cTn>
                              </p:par>
                              <p:par>
                                <p:cTn id="7" presetClass="entr" nodeType="withEffect" presetSubtype="0" presetID="1" grpId="1" fill="hold">
                                  <p:stCondLst>
                                    <p:cond delay="2000"/>
                                  </p:stCondLst>
                                  <p:iterate type="el" backwards="0">
                                    <p:tmAbs val="0"/>
                                  </p:iterate>
                                  <p:childTnLst>
                                    <p:set>
                                      <p:cBhvr>
                                        <p:cTn id="8" fill="hold"/>
                                        <p:tgtEl>
                                          <p:spTgt spid="149">
                                            <p:txEl>
                                              <p:pRg st="0" end="0"/>
                                            </p:txEl>
                                          </p:spTgt>
                                        </p:tgtEl>
                                        <p:attrNameLst>
                                          <p:attrName>style.visibility</p:attrName>
                                        </p:attrNameLst>
                                      </p:cBhvr>
                                      <p:to>
                                        <p:strVal val="visible"/>
                                      </p:to>
                                    </p:set>
                                  </p:childTnLst>
                                </p:cTn>
                              </p:par>
                            </p:childTnLst>
                          </p:cTn>
                        </p:par>
                        <p:par>
                          <p:cTn id="9" fill="hold">
                            <p:stCondLst>
                              <p:cond delay="2000"/>
                            </p:stCondLst>
                            <p:childTnLst>
                              <p:par>
                                <p:cTn id="10" presetClass="entr" nodeType="afterEffect" presetID="9" grpId="2" fill="hold">
                                  <p:stCondLst>
                                    <p:cond delay="4000"/>
                                  </p:stCondLst>
                                  <p:iterate type="el" backwards="0">
                                    <p:tmAbs val="0"/>
                                  </p:iterate>
                                  <p:childTnLst>
                                    <p:set>
                                      <p:cBhvr>
                                        <p:cTn id="11" fill="hold"/>
                                        <p:tgtEl>
                                          <p:spTgt spid="151"/>
                                        </p:tgtEl>
                                        <p:attrNameLst>
                                          <p:attrName>style.visibility</p:attrName>
                                        </p:attrNameLst>
                                      </p:cBhvr>
                                      <p:to>
                                        <p:strVal val="visible"/>
                                      </p:to>
                                    </p:set>
                                    <p:animEffect filter="dissolve" transition="in">
                                      <p:cBhvr>
                                        <p:cTn id="12"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2"/>
      <p:bldP build="p" bldLvl="1" animBg="1" rev="0" advAuto="0" spid="14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passing 64"/>
          <p:cNvSpPr txBox="1"/>
          <p:nvPr>
            <p:ph type="title"/>
          </p:nvPr>
        </p:nvSpPr>
        <p:spPr>
          <a:xfrm>
            <a:off x="685800" y="-139700"/>
            <a:ext cx="7772400" cy="1600200"/>
          </a:xfrm>
          <a:prstGeom prst="rect">
            <a:avLst/>
          </a:prstGeom>
        </p:spPr>
        <p:txBody>
          <a:bodyPr/>
          <a:lstStyle/>
          <a:p>
            <a:pPr/>
            <a:r>
              <a:rPr b="1">
                <a:solidFill>
                  <a:srgbClr val="000000"/>
                </a:solidFill>
                <a:uFill>
                  <a:solidFill>
                    <a:srgbClr val="000000"/>
                  </a:solidFill>
                </a:uFill>
              </a:rPr>
              <a:t>passing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55" name="The unaccented passing 64 moves stepwise between two bass notes related by third (as with sixth chords, in I-vii°6-I6, but it works just as well with 64 chords)"/>
          <p:cNvSpPr txBox="1"/>
          <p:nvPr>
            <p:ph type="body" idx="1"/>
          </p:nvPr>
        </p:nvSpPr>
        <p:spPr>
          <a:xfrm>
            <a:off x="685800" y="406400"/>
            <a:ext cx="7772400" cy="3695700"/>
          </a:xfrm>
          <a:prstGeom prst="rect">
            <a:avLst/>
          </a:prstGeom>
        </p:spPr>
        <p:txBody>
          <a:bodyPr/>
          <a:lstStyle/>
          <a:p>
            <a:pPr marL="0" indent="0">
              <a:lnSpc>
                <a:spcPts val="3800"/>
              </a:lnSpc>
              <a:buClr>
                <a:srgbClr val="000000"/>
              </a:buClr>
              <a:buSzTx/>
              <a:buFont typeface="Hoefler Text"/>
              <a:buNone/>
              <a:defRPr sz="3200"/>
            </a:pPr>
            <a:r>
              <a:t>The unaccented </a:t>
            </a:r>
            <a:r>
              <a:rPr b="1"/>
              <a:t>passing </a:t>
            </a:r>
            <a:r>
              <a:rPr b="1" baseline="30374"/>
              <a:t>6</a:t>
            </a:r>
            <a:r>
              <a:rPr b="1" baseline="-21437"/>
              <a:t>4</a:t>
            </a:r>
            <a:r>
              <a:t> moves stepwise between two bass notes related by third (as with sixth chords, in I-vii°</a:t>
            </a:r>
            <a:r>
              <a:rPr baseline="30374"/>
              <a:t>6</a:t>
            </a:r>
            <a:r>
              <a:t>-I</a:t>
            </a:r>
            <a:r>
              <a:rPr baseline="30374"/>
              <a:t>6</a:t>
            </a:r>
            <a:r>
              <a:t>, but it works just as well with </a:t>
            </a:r>
            <a:r>
              <a:rPr baseline="30374"/>
              <a:t>6</a:t>
            </a:r>
            <a:r>
              <a:rPr baseline="-21437"/>
              <a:t>4</a:t>
            </a:r>
            <a:r>
              <a:t> chords)</a:t>
            </a:r>
          </a:p>
        </p:txBody>
      </p:sp>
      <p:pic>
        <p:nvPicPr>
          <p:cNvPr id="156" name="droppedImage.pdf" descr="droppedImage.pdf"/>
          <p:cNvPicPr>
            <a:picLocks noChangeAspect="1"/>
          </p:cNvPicPr>
          <p:nvPr/>
        </p:nvPicPr>
        <p:blipFill>
          <a:blip r:embed="rId2">
            <a:extLst/>
          </a:blip>
          <a:stretch>
            <a:fillRect/>
          </a:stretch>
        </p:blipFill>
        <p:spPr>
          <a:xfrm>
            <a:off x="774700" y="3479800"/>
            <a:ext cx="6718300" cy="2451100"/>
          </a:xfrm>
          <a:prstGeom prst="rect">
            <a:avLst/>
          </a:prstGeom>
          <a:ln w="12700">
            <a:miter lim="400000"/>
          </a:ln>
        </p:spPr>
      </p:pic>
      <p:pic>
        <p:nvPicPr>
          <p:cNvPr id="157" name="Oval" descr="Oval"/>
          <p:cNvPicPr>
            <a:picLocks noChangeAspect="0"/>
          </p:cNvPicPr>
          <p:nvPr/>
        </p:nvPicPr>
        <p:blipFill>
          <a:blip r:embed="rId3">
            <a:extLst/>
          </a:blip>
          <a:stretch>
            <a:fillRect/>
          </a:stretch>
        </p:blipFill>
        <p:spPr>
          <a:xfrm>
            <a:off x="1943100" y="3479800"/>
            <a:ext cx="1346200" cy="2311400"/>
          </a:xfrm>
          <a:prstGeom prst="rect">
            <a:avLst/>
          </a:prstGeom>
        </p:spPr>
      </p:pic>
      <p:pic>
        <p:nvPicPr>
          <p:cNvPr id="159" name="Oval" descr="Oval"/>
          <p:cNvPicPr>
            <a:picLocks noChangeAspect="0"/>
          </p:cNvPicPr>
          <p:nvPr/>
        </p:nvPicPr>
        <p:blipFill>
          <a:blip r:embed="rId3">
            <a:extLst/>
          </a:blip>
          <a:stretch>
            <a:fillRect/>
          </a:stretch>
        </p:blipFill>
        <p:spPr>
          <a:xfrm>
            <a:off x="3302000" y="3340100"/>
            <a:ext cx="1346200" cy="2311400"/>
          </a:xfrm>
          <a:prstGeom prst="rect">
            <a:avLst/>
          </a:prstGeom>
        </p:spPr>
      </p:pic>
      <p:pic>
        <p:nvPicPr>
          <p:cNvPr id="161" name="Oval" descr="Oval"/>
          <p:cNvPicPr>
            <a:picLocks noChangeAspect="0"/>
          </p:cNvPicPr>
          <p:nvPr/>
        </p:nvPicPr>
        <p:blipFill>
          <a:blip r:embed="rId3">
            <a:extLst/>
          </a:blip>
          <a:stretch>
            <a:fillRect/>
          </a:stretch>
        </p:blipFill>
        <p:spPr>
          <a:xfrm>
            <a:off x="4660900" y="3200400"/>
            <a:ext cx="1346200" cy="23114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4000"/>
                                  </p:stCondLst>
                                  <p:iterate type="el" backwards="0">
                                    <p:tmAbs val="0"/>
                                  </p:iterate>
                                  <p:childTnLst>
                                    <p:set>
                                      <p:cBhvr>
                                        <p:cTn id="6" fill="hold"/>
                                        <p:tgtEl>
                                          <p:spTgt spid="157"/>
                                        </p:tgtEl>
                                        <p:attrNameLst>
                                          <p:attrName>style.visibility</p:attrName>
                                        </p:attrNameLst>
                                      </p:cBhvr>
                                      <p:to>
                                        <p:strVal val="visible"/>
                                      </p:to>
                                    </p:set>
                                    <p:animEffect filter="dissolve" transition="in">
                                      <p:cBhvr>
                                        <p:cTn id="7" dur="1000"/>
                                        <p:tgtEl>
                                          <p:spTgt spid="157"/>
                                        </p:tgtEl>
                                      </p:cBhvr>
                                    </p:animEffect>
                                  </p:childTnLst>
                                </p:cTn>
                              </p:par>
                            </p:childTnLst>
                          </p:cTn>
                        </p:par>
                        <p:par>
                          <p:cTn id="8" fill="hold">
                            <p:stCondLst>
                              <p:cond delay="5000"/>
                            </p:stCondLst>
                            <p:childTnLst>
                              <p:par>
                                <p:cTn id="9" presetClass="exit" nodeType="afterEffect" presetID="9" grpId="2" fill="hold">
                                  <p:stCondLst>
                                    <p:cond delay="4000"/>
                                  </p:stCondLst>
                                  <p:iterate type="el" backwards="0">
                                    <p:tmAbs val="0"/>
                                  </p:iterate>
                                  <p:childTnLst>
                                    <p:animEffect filter="dissolve" transition="out">
                                      <p:cBhvr>
                                        <p:cTn id="10" dur="1000" fill="hold"/>
                                        <p:tgtEl>
                                          <p:spTgt spid="157"/>
                                        </p:tgtEl>
                                      </p:cBhvr>
                                    </p:animEffect>
                                    <p:set>
                                      <p:cBhvr>
                                        <p:cTn id="11" fill="hold">
                                          <p:stCondLst>
                                            <p:cond delay="999"/>
                                          </p:stCondLst>
                                        </p:cTn>
                                        <p:tgtEl>
                                          <p:spTgt spid="157"/>
                                        </p:tgtEl>
                                        <p:attrNameLst>
                                          <p:attrName>style.visibility</p:attrName>
                                        </p:attrNameLst>
                                      </p:cBhvr>
                                      <p:to>
                                        <p:strVal val="hidden"/>
                                      </p:to>
                                    </p:set>
                                  </p:childTnLst>
                                </p:cTn>
                              </p:par>
                            </p:childTnLst>
                          </p:cTn>
                        </p:par>
                        <p:par>
                          <p:cTn id="12" fill="hold">
                            <p:stCondLst>
                              <p:cond delay="10000"/>
                            </p:stCondLst>
                            <p:childTnLst>
                              <p:par>
                                <p:cTn id="13" presetClass="entr" nodeType="afterEffect" presetID="9" grpId="3" fill="hold">
                                  <p:stCondLst>
                                    <p:cond delay="0"/>
                                  </p:stCondLst>
                                  <p:iterate type="el" backwards="0">
                                    <p:tmAbs val="0"/>
                                  </p:iterate>
                                  <p:childTnLst>
                                    <p:set>
                                      <p:cBhvr>
                                        <p:cTn id="14" fill="hold"/>
                                        <p:tgtEl>
                                          <p:spTgt spid="159"/>
                                        </p:tgtEl>
                                        <p:attrNameLst>
                                          <p:attrName>style.visibility</p:attrName>
                                        </p:attrNameLst>
                                      </p:cBhvr>
                                      <p:to>
                                        <p:strVal val="visible"/>
                                      </p:to>
                                    </p:set>
                                    <p:animEffect filter="dissolve" transition="in">
                                      <p:cBhvr>
                                        <p:cTn id="15" dur="1000"/>
                                        <p:tgtEl>
                                          <p:spTgt spid="159"/>
                                        </p:tgtEl>
                                      </p:cBhvr>
                                    </p:animEffect>
                                  </p:childTnLst>
                                </p:cTn>
                              </p:par>
                            </p:childTnLst>
                          </p:cTn>
                        </p:par>
                        <p:par>
                          <p:cTn id="16" fill="hold">
                            <p:stCondLst>
                              <p:cond delay="11000"/>
                            </p:stCondLst>
                            <p:childTnLst>
                              <p:par>
                                <p:cTn id="17" presetClass="exit" nodeType="afterEffect" presetID="9" grpId="4" fill="hold">
                                  <p:stCondLst>
                                    <p:cond delay="4000"/>
                                  </p:stCondLst>
                                  <p:iterate type="el" backwards="0">
                                    <p:tmAbs val="0"/>
                                  </p:iterate>
                                  <p:childTnLst>
                                    <p:animEffect filter="dissolve" transition="out">
                                      <p:cBhvr>
                                        <p:cTn id="18" dur="1000" fill="hold"/>
                                        <p:tgtEl>
                                          <p:spTgt spid="159"/>
                                        </p:tgtEl>
                                      </p:cBhvr>
                                    </p:animEffect>
                                    <p:set>
                                      <p:cBhvr>
                                        <p:cTn id="19" fill="hold">
                                          <p:stCondLst>
                                            <p:cond delay="999"/>
                                          </p:stCondLst>
                                        </p:cTn>
                                        <p:tgtEl>
                                          <p:spTgt spid="159"/>
                                        </p:tgtEl>
                                        <p:attrNameLst>
                                          <p:attrName>style.visibility</p:attrName>
                                        </p:attrNameLst>
                                      </p:cBhvr>
                                      <p:to>
                                        <p:strVal val="hidden"/>
                                      </p:to>
                                    </p:set>
                                  </p:childTnLst>
                                </p:cTn>
                              </p:par>
                            </p:childTnLst>
                          </p:cTn>
                        </p:par>
                        <p:par>
                          <p:cTn id="20" fill="hold">
                            <p:stCondLst>
                              <p:cond delay="16000"/>
                            </p:stCondLst>
                            <p:childTnLst>
                              <p:par>
                                <p:cTn id="21" presetClass="entr" nodeType="afterEffect" presetID="9" grpId="5" fill="hold">
                                  <p:stCondLst>
                                    <p:cond delay="0"/>
                                  </p:stCondLst>
                                  <p:iterate type="el" backwards="0">
                                    <p:tmAbs val="0"/>
                                  </p:iterate>
                                  <p:childTnLst>
                                    <p:set>
                                      <p:cBhvr>
                                        <p:cTn id="22" fill="hold"/>
                                        <p:tgtEl>
                                          <p:spTgt spid="161"/>
                                        </p:tgtEl>
                                        <p:attrNameLst>
                                          <p:attrName>style.visibility</p:attrName>
                                        </p:attrNameLst>
                                      </p:cBhvr>
                                      <p:to>
                                        <p:strVal val="visible"/>
                                      </p:to>
                                    </p:set>
                                    <p:animEffect filter="dissolve" transition="in">
                                      <p:cBhvr>
                                        <p:cTn id="23"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5"/>
      <p:bldP build="whole" bldLvl="1" animBg="1" rev="0" advAuto="0" spid="159" grpId="3"/>
      <p:bldP build="whole" bldLvl="1" animBg="1" rev="0" advAuto="0" spid="157" grpId="1"/>
      <p:bldP build="whole" bldLvl="1" animBg="1" rev="0" advAuto="0" spid="157" grpId="2"/>
      <p:bldP build="whole" bldLvl="1" animBg="1" rev="0" advAuto="0" spid="159"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passing 64"/>
          <p:cNvSpPr txBox="1"/>
          <p:nvPr>
            <p:ph type="title"/>
          </p:nvPr>
        </p:nvSpPr>
        <p:spPr>
          <a:xfrm>
            <a:off x="685800" y="0"/>
            <a:ext cx="7772400" cy="1143000"/>
          </a:xfrm>
          <a:prstGeom prst="rect">
            <a:avLst/>
          </a:prstGeom>
        </p:spPr>
        <p:txBody>
          <a:bodyPr/>
          <a:lstStyle/>
          <a:p>
            <a:pPr/>
            <a:r>
              <a:rPr b="1">
                <a:solidFill>
                  <a:srgbClr val="000000"/>
                </a:solidFill>
                <a:uFill>
                  <a:solidFill>
                    <a:srgbClr val="000000"/>
                  </a:solidFill>
                </a:uFill>
              </a:rPr>
              <a:t>passing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65" name="most often links a root position chord to a first inversion or v.v.…"/>
          <p:cNvSpPr txBox="1"/>
          <p:nvPr>
            <p:ph type="body" idx="1"/>
          </p:nvPr>
        </p:nvSpPr>
        <p:spPr>
          <a:xfrm>
            <a:off x="685800" y="546100"/>
            <a:ext cx="7772400" cy="3695700"/>
          </a:xfrm>
          <a:prstGeom prst="rect">
            <a:avLst/>
          </a:prstGeom>
        </p:spPr>
        <p:txBody>
          <a:bodyPr/>
          <a:lstStyle/>
          <a:p>
            <a:pPr marL="383540" indent="-342900">
              <a:lnSpc>
                <a:spcPts val="3800"/>
              </a:lnSpc>
              <a:buClr>
                <a:srgbClr val="000000"/>
              </a:buClr>
              <a:buSzPct val="100000"/>
              <a:buFont typeface="Hoefler Text"/>
              <a:defRPr sz="3200"/>
            </a:pPr>
            <a:r>
              <a:t>most often links a </a:t>
            </a:r>
            <a:r>
              <a:rPr b="1">
                <a:solidFill>
                  <a:srgbClr val="E32400"/>
                </a:solidFill>
              </a:rPr>
              <a:t>root position</a:t>
            </a:r>
            <a:r>
              <a:t> chord to a </a:t>
            </a:r>
            <a:r>
              <a:rPr b="1"/>
              <a:t>first inversion</a:t>
            </a:r>
            <a:r>
              <a:t> or v.v.  </a:t>
            </a:r>
          </a:p>
          <a:p>
            <a:pPr marL="383540" indent="-342900">
              <a:lnSpc>
                <a:spcPts val="3800"/>
              </a:lnSpc>
              <a:buClr>
                <a:srgbClr val="000000"/>
              </a:buClr>
              <a:buSzPct val="100000"/>
              <a:buFont typeface="Hoefler Text"/>
              <a:defRPr sz="3200"/>
            </a:pPr>
            <a:r>
              <a:t>The V</a:t>
            </a:r>
            <a:r>
              <a:rPr baseline="30374"/>
              <a:t>6</a:t>
            </a:r>
            <a:r>
              <a:rPr baseline="-21437"/>
              <a:t>4</a:t>
            </a:r>
            <a:r>
              <a:t> or V</a:t>
            </a:r>
            <a:r>
              <a:rPr baseline="30374"/>
              <a:t>4</a:t>
            </a:r>
            <a:r>
              <a:rPr baseline="-21437"/>
              <a:t>3</a:t>
            </a:r>
            <a:r>
              <a:t> and the I</a:t>
            </a:r>
            <a:r>
              <a:rPr baseline="30374"/>
              <a:t>6</a:t>
            </a:r>
            <a:r>
              <a:rPr baseline="-21437"/>
              <a:t>4</a:t>
            </a:r>
            <a:r>
              <a:t> are the most common passing chords</a:t>
            </a:r>
          </a:p>
        </p:txBody>
      </p:sp>
      <p:pic>
        <p:nvPicPr>
          <p:cNvPr id="166" name="droppedImage.pdf" descr="droppedImage.pdf"/>
          <p:cNvPicPr>
            <a:picLocks noChangeAspect="1"/>
          </p:cNvPicPr>
          <p:nvPr/>
        </p:nvPicPr>
        <p:blipFill>
          <a:blip r:embed="rId2">
            <a:extLst/>
          </a:blip>
          <a:stretch>
            <a:fillRect/>
          </a:stretch>
        </p:blipFill>
        <p:spPr>
          <a:xfrm>
            <a:off x="1282700" y="3924300"/>
            <a:ext cx="6045200" cy="2171700"/>
          </a:xfrm>
          <a:prstGeom prst="rect">
            <a:avLst/>
          </a:prstGeom>
          <a:ln w="12700">
            <a:miter lim="400000"/>
          </a:ln>
        </p:spPr>
      </p:pic>
      <p:sp>
        <p:nvSpPr>
          <p:cNvPr id="167" name="Slide Number"/>
          <p:cNvSpPr txBox="1"/>
          <p:nvPr>
            <p:ph type="sldNum" sz="quarter" idx="4294967295"/>
          </p:nvPr>
        </p:nvSpPr>
        <p:spPr>
          <a:xfrm>
            <a:off x="4428490" y="6451600"/>
            <a:ext cx="287020" cy="3175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4000"/>
                                  </p:stCondLst>
                                  <p:iterate type="el" backwards="0">
                                    <p:tmAbs val="0"/>
                                  </p:iterate>
                                  <p:childTnLst>
                                    <p:set>
                                      <p:cBhvr>
                                        <p:cTn id="6" fill="hold"/>
                                        <p:tgtEl>
                                          <p:spTgt spid="165">
                                            <p:bg/>
                                          </p:spTgt>
                                        </p:tgtEl>
                                        <p:attrNameLst>
                                          <p:attrName>style.visibility</p:attrName>
                                        </p:attrNameLst>
                                      </p:cBhvr>
                                      <p:to>
                                        <p:strVal val="visible"/>
                                      </p:to>
                                    </p:set>
                                  </p:childTnLst>
                                </p:cTn>
                              </p:par>
                              <p:par>
                                <p:cTn id="7" presetClass="entr" nodeType="withEffect" presetSubtype="0" presetID="1" grpId="1" fill="hold">
                                  <p:stCondLst>
                                    <p:cond delay="4000"/>
                                  </p:stCondLst>
                                  <p:iterate type="el" backwards="0">
                                    <p:tmAbs val="0"/>
                                  </p:iterate>
                                  <p:childTnLst>
                                    <p:set>
                                      <p:cBhvr>
                                        <p:cTn id="8" fill="hold"/>
                                        <p:tgtEl>
                                          <p:spTgt spid="165">
                                            <p:txEl>
                                              <p:pRg st="0" end="0"/>
                                            </p:txEl>
                                          </p:spTgt>
                                        </p:tgtEl>
                                        <p:attrNameLst>
                                          <p:attrName>style.visibility</p:attrName>
                                        </p:attrNameLst>
                                      </p:cBhvr>
                                      <p:to>
                                        <p:strVal val="visible"/>
                                      </p:to>
                                    </p:set>
                                  </p:childTnLst>
                                </p:cTn>
                              </p:par>
                            </p:childTnLst>
                          </p:cTn>
                        </p:par>
                        <p:par>
                          <p:cTn id="9" fill="hold">
                            <p:stCondLst>
                              <p:cond delay="4000"/>
                            </p:stCondLst>
                            <p:childTnLst>
                              <p:par>
                                <p:cTn id="10" presetClass="entr" nodeType="afterEffect" presetSubtype="0" presetID="1" grpId="1" fill="hold">
                                  <p:stCondLst>
                                    <p:cond delay="4000"/>
                                  </p:stCondLst>
                                  <p:iterate type="el" backwards="0">
                                    <p:tmAbs val="0"/>
                                  </p:iterate>
                                  <p:childTnLst>
                                    <p:set>
                                      <p:cBhvr>
                                        <p:cTn id="11" fill="hold"/>
                                        <p:tgtEl>
                                          <p:spTgt spid="16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6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pedal 64"/>
          <p:cNvSpPr txBox="1"/>
          <p:nvPr>
            <p:ph type="title"/>
          </p:nvPr>
        </p:nvSpPr>
        <p:spPr>
          <a:prstGeom prst="rect">
            <a:avLst/>
          </a:prstGeom>
        </p:spPr>
        <p:txBody>
          <a:bodyPr/>
          <a:lstStyle/>
          <a:p>
            <a:pPr/>
            <a:r>
              <a:rPr b="1">
                <a:solidFill>
                  <a:srgbClr val="000000"/>
                </a:solidFill>
                <a:uFill>
                  <a:solidFill>
                    <a:srgbClr val="000000"/>
                  </a:solidFill>
                </a:uFill>
              </a:rPr>
              <a:t>pedal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70" name="The pedal 64 (also called the neighbor six-four) is basically a linear elaboration of a root position chord, essentially functioning as neighbor tones over a root position 53 chord, where the interval 6-&gt;5 and 4-&gt;3"/>
          <p:cNvSpPr txBox="1"/>
          <p:nvPr>
            <p:ph type="body" idx="1"/>
          </p:nvPr>
        </p:nvSpPr>
        <p:spPr>
          <a:xfrm>
            <a:off x="889000" y="1562100"/>
            <a:ext cx="7353300" cy="4051300"/>
          </a:xfrm>
          <a:prstGeom prst="rect">
            <a:avLst/>
          </a:prstGeom>
        </p:spPr>
        <p:txBody>
          <a:bodyPr/>
          <a:lstStyle/>
          <a:p>
            <a:pPr marL="0" indent="0">
              <a:lnSpc>
                <a:spcPts val="4000"/>
              </a:lnSpc>
              <a:buClr>
                <a:srgbClr val="000000"/>
              </a:buClr>
              <a:buSzTx/>
              <a:buFont typeface="Hoefler Text"/>
              <a:buNone/>
              <a:defRPr sz="3400"/>
            </a:pPr>
            <a:r>
              <a:t>The </a:t>
            </a:r>
            <a:r>
              <a:rPr b="1"/>
              <a:t>pedal </a:t>
            </a:r>
            <a:r>
              <a:rPr b="1" baseline="30235"/>
              <a:t>6</a:t>
            </a:r>
            <a:r>
              <a:rPr b="1" baseline="-22764"/>
              <a:t>4</a:t>
            </a:r>
            <a:r>
              <a:t> (also called the neighbor six-four) is basically a linear elaboration of a root position chord, essentially functioning as neighbor tones over a root position </a:t>
            </a:r>
            <a:r>
              <a:rPr baseline="30235"/>
              <a:t>5</a:t>
            </a:r>
            <a:r>
              <a:rPr baseline="-22764"/>
              <a:t>3</a:t>
            </a:r>
            <a:r>
              <a:t> chord, where the interval 6-&gt;5 and 4-&gt;3</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edal 64"/>
          <p:cNvSpPr txBox="1"/>
          <p:nvPr>
            <p:ph type="title"/>
          </p:nvPr>
        </p:nvSpPr>
        <p:spPr>
          <a:xfrm>
            <a:off x="685800" y="-203200"/>
            <a:ext cx="7772400" cy="2362200"/>
          </a:xfrm>
          <a:prstGeom prst="rect">
            <a:avLst/>
          </a:prstGeom>
        </p:spPr>
        <p:txBody>
          <a:bodyPr/>
          <a:lstStyle/>
          <a:p>
            <a:pPr/>
            <a:r>
              <a:rPr b="1">
                <a:solidFill>
                  <a:srgbClr val="000000"/>
                </a:solidFill>
                <a:uFill>
                  <a:solidFill>
                    <a:srgbClr val="000000"/>
                  </a:solidFill>
                </a:uFill>
              </a:rPr>
              <a:t>pedal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73" name="Amazing Grace harmonized with neighbor six-four chords"/>
          <p:cNvSpPr txBox="1"/>
          <p:nvPr>
            <p:ph type="body" sz="half" idx="1"/>
          </p:nvPr>
        </p:nvSpPr>
        <p:spPr>
          <a:xfrm>
            <a:off x="685800" y="4114800"/>
            <a:ext cx="7772400" cy="2743200"/>
          </a:xfrm>
          <a:prstGeom prst="rect">
            <a:avLst/>
          </a:prstGeom>
        </p:spPr>
        <p:txBody>
          <a:bodyPr/>
          <a:lstStyle/>
          <a:p>
            <a:pPr marL="0" indent="0">
              <a:buClr>
                <a:srgbClr val="000000"/>
              </a:buClr>
              <a:buSzTx/>
              <a:buFont typeface="Hoefler Text"/>
              <a:buNone/>
            </a:pPr>
            <a:r>
              <a:rPr i="1"/>
              <a:t>Amazing Grace</a:t>
            </a:r>
            <a:r>
              <a:t> harmonized with neighbor six-four chords</a:t>
            </a:r>
          </a:p>
        </p:txBody>
      </p:sp>
      <p:pic>
        <p:nvPicPr>
          <p:cNvPr id="174" name="droppedImage.pdf" descr="droppedImage.pdf"/>
          <p:cNvPicPr>
            <a:picLocks noChangeAspect="1"/>
          </p:cNvPicPr>
          <p:nvPr/>
        </p:nvPicPr>
        <p:blipFill>
          <a:blip r:embed="rId2">
            <a:extLst/>
          </a:blip>
          <a:stretch>
            <a:fillRect/>
          </a:stretch>
        </p:blipFill>
        <p:spPr>
          <a:xfrm>
            <a:off x="609600" y="2018458"/>
            <a:ext cx="7772400" cy="2007442"/>
          </a:xfrm>
          <a:prstGeom prst="rect">
            <a:avLst/>
          </a:prstGeom>
          <a:ln w="12700">
            <a:miter lim="400000"/>
          </a:ln>
        </p:spPr>
      </p:pic>
      <p:pic>
        <p:nvPicPr>
          <p:cNvPr id="175" name="Oval" descr="Oval"/>
          <p:cNvPicPr>
            <a:picLocks noChangeAspect="0"/>
          </p:cNvPicPr>
          <p:nvPr/>
        </p:nvPicPr>
        <p:blipFill>
          <a:blip r:embed="rId3">
            <a:extLst/>
          </a:blip>
          <a:stretch>
            <a:fillRect/>
          </a:stretch>
        </p:blipFill>
        <p:spPr>
          <a:xfrm>
            <a:off x="1562100" y="1925240"/>
            <a:ext cx="1196380" cy="2220120"/>
          </a:xfrm>
          <a:prstGeom prst="rect">
            <a:avLst/>
          </a:prstGeom>
        </p:spPr>
      </p:pic>
      <p:pic>
        <p:nvPicPr>
          <p:cNvPr id="177" name="Oval" descr="Oval"/>
          <p:cNvPicPr>
            <a:picLocks noChangeAspect="0"/>
          </p:cNvPicPr>
          <p:nvPr/>
        </p:nvPicPr>
        <p:blipFill>
          <a:blip r:embed="rId4">
            <a:extLst/>
          </a:blip>
          <a:stretch>
            <a:fillRect/>
          </a:stretch>
        </p:blipFill>
        <p:spPr>
          <a:xfrm>
            <a:off x="6629400" y="1993899"/>
            <a:ext cx="981274" cy="208280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4000"/>
                                  </p:stCondLst>
                                  <p:iterate type="el" backwards="0">
                                    <p:tmAbs val="0"/>
                                  </p:iterate>
                                  <p:childTnLst>
                                    <p:set>
                                      <p:cBhvr>
                                        <p:cTn id="6" fill="hold"/>
                                        <p:tgtEl>
                                          <p:spTgt spid="175"/>
                                        </p:tgtEl>
                                        <p:attrNameLst>
                                          <p:attrName>style.visibility</p:attrName>
                                        </p:attrNameLst>
                                      </p:cBhvr>
                                      <p:to>
                                        <p:strVal val="visible"/>
                                      </p:to>
                                    </p:set>
                                    <p:animEffect filter="dissolve" transition="in">
                                      <p:cBhvr>
                                        <p:cTn id="7" dur="1000"/>
                                        <p:tgtEl>
                                          <p:spTgt spid="175"/>
                                        </p:tgtEl>
                                      </p:cBhvr>
                                    </p:animEffect>
                                  </p:childTnLst>
                                </p:cTn>
                              </p:par>
                            </p:childTnLst>
                          </p:cTn>
                        </p:par>
                        <p:par>
                          <p:cTn id="8" fill="hold">
                            <p:stCondLst>
                              <p:cond delay="5000"/>
                            </p:stCondLst>
                            <p:childTnLst>
                              <p:par>
                                <p:cTn id="9" presetClass="exit" nodeType="afterEffect" presetID="9" grpId="2" fill="hold">
                                  <p:stCondLst>
                                    <p:cond delay="4000"/>
                                  </p:stCondLst>
                                  <p:iterate type="el" backwards="0">
                                    <p:tmAbs val="0"/>
                                  </p:iterate>
                                  <p:childTnLst>
                                    <p:animEffect filter="dissolve" transition="out">
                                      <p:cBhvr>
                                        <p:cTn id="10" dur="1000" fill="hold"/>
                                        <p:tgtEl>
                                          <p:spTgt spid="175"/>
                                        </p:tgtEl>
                                      </p:cBhvr>
                                    </p:animEffect>
                                    <p:set>
                                      <p:cBhvr>
                                        <p:cTn id="11" fill="hold">
                                          <p:stCondLst>
                                            <p:cond delay="999"/>
                                          </p:stCondLst>
                                        </p:cTn>
                                        <p:tgtEl>
                                          <p:spTgt spid="175"/>
                                        </p:tgtEl>
                                        <p:attrNameLst>
                                          <p:attrName>style.visibility</p:attrName>
                                        </p:attrNameLst>
                                      </p:cBhvr>
                                      <p:to>
                                        <p:strVal val="hidden"/>
                                      </p:to>
                                    </p:set>
                                  </p:childTnLst>
                                </p:cTn>
                              </p:par>
                            </p:childTnLst>
                          </p:cTn>
                        </p:par>
                        <p:par>
                          <p:cTn id="12" fill="hold">
                            <p:stCondLst>
                              <p:cond delay="10000"/>
                            </p:stCondLst>
                            <p:childTnLst>
                              <p:par>
                                <p:cTn id="13" presetClass="entr" nodeType="afterEffect" presetID="9" grpId="3" fill="hold">
                                  <p:stCondLst>
                                    <p:cond delay="4000"/>
                                  </p:stCondLst>
                                  <p:iterate type="el" backwards="0">
                                    <p:tmAbs val="0"/>
                                  </p:iterate>
                                  <p:childTnLst>
                                    <p:set>
                                      <p:cBhvr>
                                        <p:cTn id="14" fill="hold"/>
                                        <p:tgtEl>
                                          <p:spTgt spid="177"/>
                                        </p:tgtEl>
                                        <p:attrNameLst>
                                          <p:attrName>style.visibility</p:attrName>
                                        </p:attrNameLst>
                                      </p:cBhvr>
                                      <p:to>
                                        <p:strVal val="visible"/>
                                      </p:to>
                                    </p:set>
                                    <p:animEffect filter="dissolve" transition="in">
                                      <p:cBhvr>
                                        <p:cTn id="15"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3"/>
      <p:bldP build="whole" bldLvl="1" animBg="1" rev="0" advAuto="0" spid="175" grpId="1"/>
      <p:bldP build="whole" bldLvl="1" animBg="1" rev="0" advAuto="0" spid="175"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arpeggiated 64"/>
          <p:cNvSpPr txBox="1"/>
          <p:nvPr>
            <p:ph type="title"/>
          </p:nvPr>
        </p:nvSpPr>
        <p:spPr>
          <a:prstGeom prst="rect">
            <a:avLst/>
          </a:prstGeom>
        </p:spPr>
        <p:txBody>
          <a:bodyPr/>
          <a:lstStyle/>
          <a:p>
            <a:pPr/>
            <a:r>
              <a:rPr b="1">
                <a:solidFill>
                  <a:srgbClr val="000000"/>
                </a:solidFill>
                <a:uFill>
                  <a:solidFill>
                    <a:srgbClr val="000000"/>
                  </a:solidFill>
                </a:uFill>
              </a:rPr>
              <a:t>arpeggiated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81" name="The arpeggiated 64 chord is an expansion of root position.…"/>
          <p:cNvSpPr txBox="1"/>
          <p:nvPr>
            <p:ph type="body" idx="1"/>
          </p:nvPr>
        </p:nvSpPr>
        <p:spPr>
          <a:xfrm>
            <a:off x="889000" y="1524000"/>
            <a:ext cx="7353300" cy="4914900"/>
          </a:xfrm>
          <a:prstGeom prst="rect">
            <a:avLst/>
          </a:prstGeom>
        </p:spPr>
        <p:txBody>
          <a:bodyPr/>
          <a:lstStyle/>
          <a:p>
            <a:pPr marL="383540" indent="-342900">
              <a:lnSpc>
                <a:spcPts val="4300"/>
              </a:lnSpc>
              <a:buClr>
                <a:srgbClr val="000000"/>
              </a:buClr>
              <a:buSzPct val="100000"/>
              <a:buFont typeface="Hoefler Text"/>
              <a:defRPr sz="3600"/>
            </a:pPr>
            <a:r>
              <a:t>The </a:t>
            </a:r>
            <a:r>
              <a:rPr b="1"/>
              <a:t>arpeggiated </a:t>
            </a:r>
            <a:r>
              <a:rPr b="1" baseline="30333"/>
              <a:t>6</a:t>
            </a:r>
            <a:r>
              <a:rPr b="1" baseline="-21833"/>
              <a:t>4</a:t>
            </a:r>
            <a:r>
              <a:t> chord is an expansion of root position.  </a:t>
            </a:r>
          </a:p>
          <a:p>
            <a:pPr marL="383540" indent="-342900">
              <a:lnSpc>
                <a:spcPts val="4300"/>
              </a:lnSpc>
              <a:buClr>
                <a:srgbClr val="000000"/>
              </a:buClr>
              <a:buSzPct val="100000"/>
              <a:buFont typeface="Hoefler Text"/>
              <a:defRPr sz="3600"/>
            </a:pPr>
            <a:r>
              <a:t>It often appears as part of a bass</a:t>
            </a:r>
            <a:r>
              <a:rPr b="1"/>
              <a:t> </a:t>
            </a:r>
            <a:r>
              <a:t>arpeggiation moving through each member of a triad (e.g. root-third-fifth), or as an “oompah” root-fifth motion oscillation.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Amazing Grace harmonized with arpeggiated and pedal six-four chords"/>
          <p:cNvSpPr txBox="1"/>
          <p:nvPr>
            <p:ph type="title"/>
          </p:nvPr>
        </p:nvSpPr>
        <p:spPr>
          <a:xfrm>
            <a:off x="889000" y="-215900"/>
            <a:ext cx="7353300" cy="2374900"/>
          </a:xfrm>
          <a:prstGeom prst="rect">
            <a:avLst/>
          </a:prstGeom>
        </p:spPr>
        <p:txBody>
          <a:bodyPr/>
          <a:lstStyle/>
          <a:p>
            <a:pPr>
              <a:lnSpc>
                <a:spcPts val="4300"/>
              </a:lnSpc>
              <a:defRPr sz="3600"/>
            </a:pPr>
            <a:r>
              <a:rPr i="1">
                <a:solidFill>
                  <a:srgbClr val="000000"/>
                </a:solidFill>
                <a:uFill>
                  <a:solidFill>
                    <a:srgbClr val="000000"/>
                  </a:solidFill>
                </a:uFill>
              </a:rPr>
              <a:t>Amazing Grace</a:t>
            </a:r>
            <a:r>
              <a:rPr>
                <a:solidFill>
                  <a:srgbClr val="000000"/>
                </a:solidFill>
                <a:uFill>
                  <a:solidFill>
                    <a:srgbClr val="000000"/>
                  </a:solidFill>
                </a:uFill>
              </a:rPr>
              <a:t> harmonized with arpeggiated and pedal six-four chords</a:t>
            </a:r>
          </a:p>
        </p:txBody>
      </p:sp>
      <p:pic>
        <p:nvPicPr>
          <p:cNvPr id="184" name="droppedImage.pdf" descr="droppedImage.pdf"/>
          <p:cNvPicPr>
            <a:picLocks noChangeAspect="1"/>
          </p:cNvPicPr>
          <p:nvPr/>
        </p:nvPicPr>
        <p:blipFill>
          <a:blip r:embed="rId2">
            <a:extLst/>
          </a:blip>
          <a:stretch>
            <a:fillRect/>
          </a:stretch>
        </p:blipFill>
        <p:spPr>
          <a:xfrm>
            <a:off x="838200" y="1778000"/>
            <a:ext cx="7772400" cy="1625600"/>
          </a:xfrm>
          <a:prstGeom prst="rect">
            <a:avLst/>
          </a:prstGeom>
          <a:ln w="12700">
            <a:miter lim="400000"/>
          </a:ln>
        </p:spPr>
      </p:pic>
      <p:pic>
        <p:nvPicPr>
          <p:cNvPr id="185" name="droppedImage.pdf" descr="droppedImage.pdf"/>
          <p:cNvPicPr>
            <a:picLocks noChangeAspect="1"/>
          </p:cNvPicPr>
          <p:nvPr/>
        </p:nvPicPr>
        <p:blipFill>
          <a:blip r:embed="rId3">
            <a:extLst/>
          </a:blip>
          <a:stretch>
            <a:fillRect/>
          </a:stretch>
        </p:blipFill>
        <p:spPr>
          <a:xfrm>
            <a:off x="444500" y="3860800"/>
            <a:ext cx="7924800" cy="2374900"/>
          </a:xfrm>
          <a:prstGeom prst="rect">
            <a:avLst/>
          </a:prstGeom>
          <a:ln w="12700">
            <a:miter lim="400000"/>
          </a:ln>
        </p:spPr>
      </p:pic>
      <p:pic>
        <p:nvPicPr>
          <p:cNvPr id="186" name="Oval" descr="Oval"/>
          <p:cNvPicPr>
            <a:picLocks noChangeAspect="0"/>
          </p:cNvPicPr>
          <p:nvPr/>
        </p:nvPicPr>
        <p:blipFill>
          <a:blip r:embed="rId4">
            <a:extLst/>
          </a:blip>
          <a:stretch>
            <a:fillRect/>
          </a:stretch>
        </p:blipFill>
        <p:spPr>
          <a:xfrm>
            <a:off x="2387600" y="1549399"/>
            <a:ext cx="812801" cy="2082802"/>
          </a:xfrm>
          <a:prstGeom prst="rect">
            <a:avLst/>
          </a:prstGeom>
        </p:spPr>
      </p:pic>
      <p:pic>
        <p:nvPicPr>
          <p:cNvPr id="188" name="Oval" descr="Oval"/>
          <p:cNvPicPr>
            <a:picLocks noChangeAspect="0"/>
          </p:cNvPicPr>
          <p:nvPr/>
        </p:nvPicPr>
        <p:blipFill>
          <a:blip r:embed="rId4">
            <a:extLst/>
          </a:blip>
          <a:stretch>
            <a:fillRect/>
          </a:stretch>
        </p:blipFill>
        <p:spPr>
          <a:xfrm>
            <a:off x="3886200" y="1549399"/>
            <a:ext cx="812801" cy="2082802"/>
          </a:xfrm>
          <a:prstGeom prst="rect">
            <a:avLst/>
          </a:prstGeom>
        </p:spPr>
      </p:pic>
      <p:pic>
        <p:nvPicPr>
          <p:cNvPr id="190" name="Oval" descr="Oval"/>
          <p:cNvPicPr>
            <a:picLocks noChangeAspect="0"/>
          </p:cNvPicPr>
          <p:nvPr/>
        </p:nvPicPr>
        <p:blipFill>
          <a:blip r:embed="rId4">
            <a:extLst/>
          </a:blip>
          <a:stretch>
            <a:fillRect/>
          </a:stretch>
        </p:blipFill>
        <p:spPr>
          <a:xfrm>
            <a:off x="2578100" y="4089399"/>
            <a:ext cx="812801" cy="2082802"/>
          </a:xfrm>
          <a:prstGeom prst="rect">
            <a:avLst/>
          </a:prstGeom>
        </p:spPr>
      </p:pic>
      <p:pic>
        <p:nvPicPr>
          <p:cNvPr id="192" name="Oval" descr="Oval"/>
          <p:cNvPicPr>
            <a:picLocks noChangeAspect="0"/>
          </p:cNvPicPr>
          <p:nvPr/>
        </p:nvPicPr>
        <p:blipFill>
          <a:blip r:embed="rId4">
            <a:extLst/>
          </a:blip>
          <a:stretch>
            <a:fillRect/>
          </a:stretch>
        </p:blipFill>
        <p:spPr>
          <a:xfrm>
            <a:off x="3695700" y="4089399"/>
            <a:ext cx="812801" cy="2082802"/>
          </a:xfrm>
          <a:prstGeom prst="rect">
            <a:avLst/>
          </a:prstGeom>
        </p:spPr>
      </p:pic>
      <p:pic>
        <p:nvPicPr>
          <p:cNvPr id="194" name="Oval" descr="Oval"/>
          <p:cNvPicPr>
            <a:picLocks noChangeAspect="0"/>
          </p:cNvPicPr>
          <p:nvPr/>
        </p:nvPicPr>
        <p:blipFill>
          <a:blip r:embed="rId4">
            <a:extLst/>
          </a:blip>
          <a:stretch>
            <a:fillRect/>
          </a:stretch>
        </p:blipFill>
        <p:spPr>
          <a:xfrm>
            <a:off x="5715000" y="4089399"/>
            <a:ext cx="812801" cy="2082802"/>
          </a:xfrm>
          <a:prstGeom prst="rect">
            <a:avLst/>
          </a:prstGeom>
        </p:spPr>
      </p:pic>
      <p:pic>
        <p:nvPicPr>
          <p:cNvPr id="196" name="Oval" descr="Oval"/>
          <p:cNvPicPr>
            <a:picLocks noChangeAspect="0"/>
          </p:cNvPicPr>
          <p:nvPr/>
        </p:nvPicPr>
        <p:blipFill>
          <a:blip r:embed="rId4">
            <a:extLst/>
          </a:blip>
          <a:stretch>
            <a:fillRect/>
          </a:stretch>
        </p:blipFill>
        <p:spPr>
          <a:xfrm>
            <a:off x="7213600" y="4089399"/>
            <a:ext cx="812801" cy="208280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4000"/>
                                  </p:stCondLst>
                                  <p:iterate type="el" backwards="0">
                                    <p:tmAbs val="0"/>
                                  </p:iterate>
                                  <p:childTnLst>
                                    <p:set>
                                      <p:cBhvr>
                                        <p:cTn id="6" fill="hold"/>
                                        <p:tgtEl>
                                          <p:spTgt spid="186"/>
                                        </p:tgtEl>
                                        <p:attrNameLst>
                                          <p:attrName>style.visibility</p:attrName>
                                        </p:attrNameLst>
                                      </p:cBhvr>
                                      <p:to>
                                        <p:strVal val="visible"/>
                                      </p:to>
                                    </p:set>
                                    <p:animEffect filter="dissolve" transition="in">
                                      <p:cBhvr>
                                        <p:cTn id="7" dur="1000"/>
                                        <p:tgtEl>
                                          <p:spTgt spid="186"/>
                                        </p:tgtEl>
                                      </p:cBhvr>
                                    </p:animEffect>
                                  </p:childTnLst>
                                </p:cTn>
                              </p:par>
                            </p:childTnLst>
                          </p:cTn>
                        </p:par>
                        <p:par>
                          <p:cTn id="8" fill="hold">
                            <p:stCondLst>
                              <p:cond delay="5000"/>
                            </p:stCondLst>
                            <p:childTnLst>
                              <p:par>
                                <p:cTn id="9" presetClass="exit" nodeType="afterEffect" presetID="9" grpId="2" fill="hold">
                                  <p:stCondLst>
                                    <p:cond delay="3000"/>
                                  </p:stCondLst>
                                  <p:iterate type="el" backwards="0">
                                    <p:tmAbs val="0"/>
                                  </p:iterate>
                                  <p:childTnLst>
                                    <p:animEffect filter="dissolve" transition="out">
                                      <p:cBhvr>
                                        <p:cTn id="10" dur="1000" fill="hold"/>
                                        <p:tgtEl>
                                          <p:spTgt spid="186"/>
                                        </p:tgtEl>
                                      </p:cBhvr>
                                    </p:animEffect>
                                    <p:set>
                                      <p:cBhvr>
                                        <p:cTn id="11" fill="hold">
                                          <p:stCondLst>
                                            <p:cond delay="999"/>
                                          </p:stCondLst>
                                        </p:cTn>
                                        <p:tgtEl>
                                          <p:spTgt spid="186"/>
                                        </p:tgtEl>
                                        <p:attrNameLst>
                                          <p:attrName>style.visibility</p:attrName>
                                        </p:attrNameLst>
                                      </p:cBhvr>
                                      <p:to>
                                        <p:strVal val="hidden"/>
                                      </p:to>
                                    </p:set>
                                  </p:childTnLst>
                                </p:cTn>
                              </p:par>
                            </p:childTnLst>
                          </p:cTn>
                        </p:par>
                        <p:par>
                          <p:cTn id="12" fill="hold">
                            <p:stCondLst>
                              <p:cond delay="9000"/>
                            </p:stCondLst>
                            <p:childTnLst>
                              <p:par>
                                <p:cTn id="13" presetClass="entr" nodeType="afterEffect" presetID="9" grpId="3" fill="hold">
                                  <p:stCondLst>
                                    <p:cond delay="0"/>
                                  </p:stCondLst>
                                  <p:iterate type="el" backwards="0">
                                    <p:tmAbs val="0"/>
                                  </p:iterate>
                                  <p:childTnLst>
                                    <p:set>
                                      <p:cBhvr>
                                        <p:cTn id="14" fill="hold"/>
                                        <p:tgtEl>
                                          <p:spTgt spid="188"/>
                                        </p:tgtEl>
                                        <p:attrNameLst>
                                          <p:attrName>style.visibility</p:attrName>
                                        </p:attrNameLst>
                                      </p:cBhvr>
                                      <p:to>
                                        <p:strVal val="visible"/>
                                      </p:to>
                                    </p:set>
                                    <p:animEffect filter="dissolve" transition="in">
                                      <p:cBhvr>
                                        <p:cTn id="15" dur="1000"/>
                                        <p:tgtEl>
                                          <p:spTgt spid="188"/>
                                        </p:tgtEl>
                                      </p:cBhvr>
                                    </p:animEffect>
                                  </p:childTnLst>
                                </p:cTn>
                              </p:par>
                            </p:childTnLst>
                          </p:cTn>
                        </p:par>
                        <p:par>
                          <p:cTn id="16" fill="hold">
                            <p:stCondLst>
                              <p:cond delay="10000"/>
                            </p:stCondLst>
                            <p:childTnLst>
                              <p:par>
                                <p:cTn id="17" presetClass="exit" nodeType="afterEffect" presetID="9" grpId="4" fill="hold">
                                  <p:stCondLst>
                                    <p:cond delay="3000"/>
                                  </p:stCondLst>
                                  <p:iterate type="el" backwards="0">
                                    <p:tmAbs val="0"/>
                                  </p:iterate>
                                  <p:childTnLst>
                                    <p:animEffect filter="dissolve" transition="out">
                                      <p:cBhvr>
                                        <p:cTn id="18" dur="1000" fill="hold"/>
                                        <p:tgtEl>
                                          <p:spTgt spid="188"/>
                                        </p:tgtEl>
                                      </p:cBhvr>
                                    </p:animEffect>
                                    <p:set>
                                      <p:cBhvr>
                                        <p:cTn id="19" fill="hold">
                                          <p:stCondLst>
                                            <p:cond delay="999"/>
                                          </p:stCondLst>
                                        </p:cTn>
                                        <p:tgtEl>
                                          <p:spTgt spid="188"/>
                                        </p:tgtEl>
                                        <p:attrNameLst>
                                          <p:attrName>style.visibility</p:attrName>
                                        </p:attrNameLst>
                                      </p:cBhvr>
                                      <p:to>
                                        <p:strVal val="hidden"/>
                                      </p:to>
                                    </p:set>
                                  </p:childTnLst>
                                </p:cTn>
                              </p:par>
                            </p:childTnLst>
                          </p:cTn>
                        </p:par>
                        <p:par>
                          <p:cTn id="20" fill="hold">
                            <p:stCondLst>
                              <p:cond delay="14000"/>
                            </p:stCondLst>
                            <p:childTnLst>
                              <p:par>
                                <p:cTn id="21" presetClass="entr" nodeType="afterEffect" presetID="9" grpId="5" fill="hold">
                                  <p:stCondLst>
                                    <p:cond delay="500"/>
                                  </p:stCondLst>
                                  <p:iterate type="el" backwards="0">
                                    <p:tmAbs val="0"/>
                                  </p:iterate>
                                  <p:childTnLst>
                                    <p:set>
                                      <p:cBhvr>
                                        <p:cTn id="22" fill="hold"/>
                                        <p:tgtEl>
                                          <p:spTgt spid="190"/>
                                        </p:tgtEl>
                                        <p:attrNameLst>
                                          <p:attrName>style.visibility</p:attrName>
                                        </p:attrNameLst>
                                      </p:cBhvr>
                                      <p:to>
                                        <p:strVal val="visible"/>
                                      </p:to>
                                    </p:set>
                                    <p:animEffect filter="dissolve" transition="in">
                                      <p:cBhvr>
                                        <p:cTn id="23" dur="1000"/>
                                        <p:tgtEl>
                                          <p:spTgt spid="190"/>
                                        </p:tgtEl>
                                      </p:cBhvr>
                                    </p:animEffect>
                                  </p:childTnLst>
                                </p:cTn>
                              </p:par>
                            </p:childTnLst>
                          </p:cTn>
                        </p:par>
                        <p:par>
                          <p:cTn id="24" fill="hold">
                            <p:stCondLst>
                              <p:cond delay="15500"/>
                            </p:stCondLst>
                            <p:childTnLst>
                              <p:par>
                                <p:cTn id="25" presetClass="exit" nodeType="afterEffect" presetID="9" grpId="6" fill="hold">
                                  <p:stCondLst>
                                    <p:cond delay="4000"/>
                                  </p:stCondLst>
                                  <p:iterate type="el" backwards="0">
                                    <p:tmAbs val="0"/>
                                  </p:iterate>
                                  <p:childTnLst>
                                    <p:animEffect filter="dissolve" transition="out">
                                      <p:cBhvr>
                                        <p:cTn id="26" dur="1000" fill="hold"/>
                                        <p:tgtEl>
                                          <p:spTgt spid="190"/>
                                        </p:tgtEl>
                                      </p:cBhvr>
                                    </p:animEffect>
                                    <p:set>
                                      <p:cBhvr>
                                        <p:cTn id="27" fill="hold">
                                          <p:stCondLst>
                                            <p:cond delay="999"/>
                                          </p:stCondLst>
                                        </p:cTn>
                                        <p:tgtEl>
                                          <p:spTgt spid="190"/>
                                        </p:tgtEl>
                                        <p:attrNameLst>
                                          <p:attrName>style.visibility</p:attrName>
                                        </p:attrNameLst>
                                      </p:cBhvr>
                                      <p:to>
                                        <p:strVal val="hidden"/>
                                      </p:to>
                                    </p:set>
                                  </p:childTnLst>
                                </p:cTn>
                              </p:par>
                            </p:childTnLst>
                          </p:cTn>
                        </p:par>
                        <p:par>
                          <p:cTn id="28" fill="hold">
                            <p:stCondLst>
                              <p:cond delay="20500"/>
                            </p:stCondLst>
                            <p:childTnLst>
                              <p:par>
                                <p:cTn id="29" presetClass="entr" nodeType="afterEffect" presetID="9" grpId="7" fill="hold">
                                  <p:stCondLst>
                                    <p:cond delay="0"/>
                                  </p:stCondLst>
                                  <p:iterate type="el" backwards="0">
                                    <p:tmAbs val="0"/>
                                  </p:iterate>
                                  <p:childTnLst>
                                    <p:set>
                                      <p:cBhvr>
                                        <p:cTn id="30" fill="hold"/>
                                        <p:tgtEl>
                                          <p:spTgt spid="192"/>
                                        </p:tgtEl>
                                        <p:attrNameLst>
                                          <p:attrName>style.visibility</p:attrName>
                                        </p:attrNameLst>
                                      </p:cBhvr>
                                      <p:to>
                                        <p:strVal val="visible"/>
                                      </p:to>
                                    </p:set>
                                    <p:animEffect filter="dissolve" transition="in">
                                      <p:cBhvr>
                                        <p:cTn id="31" dur="1000"/>
                                        <p:tgtEl>
                                          <p:spTgt spid="192"/>
                                        </p:tgtEl>
                                      </p:cBhvr>
                                    </p:animEffect>
                                  </p:childTnLst>
                                </p:cTn>
                              </p:par>
                            </p:childTnLst>
                          </p:cTn>
                        </p:par>
                        <p:par>
                          <p:cTn id="32" fill="hold">
                            <p:stCondLst>
                              <p:cond delay="21500"/>
                            </p:stCondLst>
                            <p:childTnLst>
                              <p:par>
                                <p:cTn id="33" presetClass="exit" nodeType="afterEffect" presetID="9" grpId="8" fill="hold">
                                  <p:stCondLst>
                                    <p:cond delay="3000"/>
                                  </p:stCondLst>
                                  <p:iterate type="el" backwards="0">
                                    <p:tmAbs val="0"/>
                                  </p:iterate>
                                  <p:childTnLst>
                                    <p:animEffect filter="dissolve" transition="out">
                                      <p:cBhvr>
                                        <p:cTn id="34" dur="1000" fill="hold"/>
                                        <p:tgtEl>
                                          <p:spTgt spid="192"/>
                                        </p:tgtEl>
                                      </p:cBhvr>
                                    </p:animEffect>
                                    <p:set>
                                      <p:cBhvr>
                                        <p:cTn id="35" fill="hold">
                                          <p:stCondLst>
                                            <p:cond delay="999"/>
                                          </p:stCondLst>
                                        </p:cTn>
                                        <p:tgtEl>
                                          <p:spTgt spid="192"/>
                                        </p:tgtEl>
                                        <p:attrNameLst>
                                          <p:attrName>style.visibility</p:attrName>
                                        </p:attrNameLst>
                                      </p:cBhvr>
                                      <p:to>
                                        <p:strVal val="hidden"/>
                                      </p:to>
                                    </p:set>
                                  </p:childTnLst>
                                </p:cTn>
                              </p:par>
                            </p:childTnLst>
                          </p:cTn>
                        </p:par>
                        <p:par>
                          <p:cTn id="36" fill="hold">
                            <p:stCondLst>
                              <p:cond delay="25500"/>
                            </p:stCondLst>
                            <p:childTnLst>
                              <p:par>
                                <p:cTn id="37" presetClass="entr" nodeType="afterEffect" presetID="9" grpId="9" fill="hold">
                                  <p:stCondLst>
                                    <p:cond delay="0"/>
                                  </p:stCondLst>
                                  <p:iterate type="el" backwards="0">
                                    <p:tmAbs val="0"/>
                                  </p:iterate>
                                  <p:childTnLst>
                                    <p:set>
                                      <p:cBhvr>
                                        <p:cTn id="38" fill="hold"/>
                                        <p:tgtEl>
                                          <p:spTgt spid="194"/>
                                        </p:tgtEl>
                                        <p:attrNameLst>
                                          <p:attrName>style.visibility</p:attrName>
                                        </p:attrNameLst>
                                      </p:cBhvr>
                                      <p:to>
                                        <p:strVal val="visible"/>
                                      </p:to>
                                    </p:set>
                                    <p:animEffect filter="dissolve" transition="in">
                                      <p:cBhvr>
                                        <p:cTn id="39" dur="1000"/>
                                        <p:tgtEl>
                                          <p:spTgt spid="194"/>
                                        </p:tgtEl>
                                      </p:cBhvr>
                                    </p:animEffect>
                                  </p:childTnLst>
                                </p:cTn>
                              </p:par>
                            </p:childTnLst>
                          </p:cTn>
                        </p:par>
                        <p:par>
                          <p:cTn id="40" fill="hold">
                            <p:stCondLst>
                              <p:cond delay="26500"/>
                            </p:stCondLst>
                            <p:childTnLst>
                              <p:par>
                                <p:cTn id="41" presetClass="exit" nodeType="afterEffect" presetID="9" grpId="10" fill="hold">
                                  <p:stCondLst>
                                    <p:cond delay="3000"/>
                                  </p:stCondLst>
                                  <p:iterate type="el" backwards="0">
                                    <p:tmAbs val="0"/>
                                  </p:iterate>
                                  <p:childTnLst>
                                    <p:animEffect filter="dissolve" transition="out">
                                      <p:cBhvr>
                                        <p:cTn id="42" dur="1000" fill="hold"/>
                                        <p:tgtEl>
                                          <p:spTgt spid="194"/>
                                        </p:tgtEl>
                                      </p:cBhvr>
                                    </p:animEffect>
                                    <p:set>
                                      <p:cBhvr>
                                        <p:cTn id="43" fill="hold">
                                          <p:stCondLst>
                                            <p:cond delay="999"/>
                                          </p:stCondLst>
                                        </p:cTn>
                                        <p:tgtEl>
                                          <p:spTgt spid="194"/>
                                        </p:tgtEl>
                                        <p:attrNameLst>
                                          <p:attrName>style.visibility</p:attrName>
                                        </p:attrNameLst>
                                      </p:cBhvr>
                                      <p:to>
                                        <p:strVal val="hidden"/>
                                      </p:to>
                                    </p:set>
                                  </p:childTnLst>
                                </p:cTn>
                              </p:par>
                            </p:childTnLst>
                          </p:cTn>
                        </p:par>
                        <p:par>
                          <p:cTn id="44" fill="hold">
                            <p:stCondLst>
                              <p:cond delay="30500"/>
                            </p:stCondLst>
                            <p:childTnLst>
                              <p:par>
                                <p:cTn id="45" presetClass="entr" nodeType="afterEffect" presetID="9" grpId="11" fill="hold">
                                  <p:stCondLst>
                                    <p:cond delay="2000"/>
                                  </p:stCondLst>
                                  <p:iterate type="el" backwards="0">
                                    <p:tmAbs val="0"/>
                                  </p:iterate>
                                  <p:childTnLst>
                                    <p:set>
                                      <p:cBhvr>
                                        <p:cTn id="46" fill="hold"/>
                                        <p:tgtEl>
                                          <p:spTgt spid="196"/>
                                        </p:tgtEl>
                                        <p:attrNameLst>
                                          <p:attrName>style.visibility</p:attrName>
                                        </p:attrNameLst>
                                      </p:cBhvr>
                                      <p:to>
                                        <p:strVal val="visible"/>
                                      </p:to>
                                    </p:set>
                                    <p:animEffect filter="dissolve" transition="in">
                                      <p:cBhvr>
                                        <p:cTn id="47"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4"/>
      <p:bldP build="whole" bldLvl="1" animBg="1" rev="0" advAuto="0" spid="192" grpId="8"/>
      <p:bldP build="whole" bldLvl="1" animBg="1" rev="0" advAuto="0" spid="196" grpId="11"/>
      <p:bldP build="whole" bldLvl="1" animBg="1" rev="0" advAuto="0" spid="186" grpId="1"/>
      <p:bldP build="whole" bldLvl="1" animBg="1" rev="0" advAuto="0" spid="186" grpId="2"/>
      <p:bldP build="whole" bldLvl="1" animBg="1" rev="0" advAuto="0" spid="190" grpId="5"/>
      <p:bldP build="whole" bldLvl="1" animBg="1" rev="0" advAuto="0" spid="190" grpId="6"/>
      <p:bldP build="whole" bldLvl="1" animBg="1" rev="0" advAuto="0" spid="194" grpId="9"/>
      <p:bldP build="whole" bldLvl="1" animBg="1" rev="0" advAuto="0" spid="194" grpId="10"/>
      <p:bldP build="whole" bldLvl="1" animBg="1" rev="0" advAuto="0" spid="192" grpId="7"/>
      <p:bldP build="whole" bldLvl="1" animBg="1" rev="0" advAuto="0" spid="188"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Other treatments of  the cadential 64 chord"/>
          <p:cNvSpPr txBox="1"/>
          <p:nvPr>
            <p:ph type="title"/>
          </p:nvPr>
        </p:nvSpPr>
        <p:spPr>
          <a:xfrm>
            <a:off x="685800" y="228599"/>
            <a:ext cx="7772400" cy="1752601"/>
          </a:xfrm>
          <a:prstGeom prst="rect">
            <a:avLst/>
          </a:prstGeom>
        </p:spPr>
        <p:txBody>
          <a:bodyPr/>
          <a:lstStyle/>
          <a:p>
            <a:pPr/>
            <a:r>
              <a:rPr i="1">
                <a:solidFill>
                  <a:srgbClr val="000000"/>
                </a:solidFill>
                <a:uFill>
                  <a:solidFill>
                    <a:srgbClr val="000000"/>
                  </a:solidFill>
                </a:uFill>
              </a:rPr>
              <a:t>Other treatments of </a:t>
            </a:r>
            <a:br>
              <a:rPr i="1">
                <a:solidFill>
                  <a:srgbClr val="000000"/>
                </a:solidFill>
                <a:uFill>
                  <a:solidFill>
                    <a:srgbClr val="000000"/>
                  </a:solidFill>
                </a:uFill>
              </a:rPr>
            </a:br>
            <a:r>
              <a:rPr i="1">
                <a:solidFill>
                  <a:srgbClr val="000000"/>
                </a:solidFill>
                <a:uFill>
                  <a:solidFill>
                    <a:srgbClr val="000000"/>
                  </a:solidFill>
                </a:uFill>
              </a:rPr>
              <a:t>the cadential </a:t>
            </a:r>
            <a:r>
              <a:rPr baseline="30272" i="1">
                <a:solidFill>
                  <a:srgbClr val="000000"/>
                </a:solidFill>
                <a:uFill>
                  <a:solidFill>
                    <a:srgbClr val="000000"/>
                  </a:solidFill>
                </a:uFill>
              </a:rPr>
              <a:t>6</a:t>
            </a:r>
            <a:r>
              <a:rPr baseline="-22409" i="1">
                <a:solidFill>
                  <a:srgbClr val="000000"/>
                </a:solidFill>
                <a:uFill>
                  <a:solidFill>
                    <a:srgbClr val="000000"/>
                  </a:solidFill>
                </a:uFill>
              </a:rPr>
              <a:t>4</a:t>
            </a:r>
            <a:r>
              <a:rPr i="1">
                <a:solidFill>
                  <a:srgbClr val="000000"/>
                </a:solidFill>
                <a:uFill>
                  <a:solidFill>
                    <a:srgbClr val="000000"/>
                  </a:solidFill>
                </a:uFill>
              </a:rPr>
              <a:t> chord</a:t>
            </a:r>
          </a:p>
        </p:txBody>
      </p:sp>
      <p:sp>
        <p:nvSpPr>
          <p:cNvPr id="200" name="The 64 may act like an appoggiatura chord."/>
          <p:cNvSpPr txBox="1"/>
          <p:nvPr>
            <p:ph type="body" sz="half" idx="1"/>
          </p:nvPr>
        </p:nvSpPr>
        <p:spPr>
          <a:xfrm>
            <a:off x="292100" y="1765300"/>
            <a:ext cx="8255000" cy="1752600"/>
          </a:xfrm>
          <a:prstGeom prst="rect">
            <a:avLst/>
          </a:prstGeom>
        </p:spPr>
        <p:txBody>
          <a:bodyPr/>
          <a:lstStyle/>
          <a:p>
            <a:pPr marL="0" indent="0">
              <a:lnSpc>
                <a:spcPts val="4300"/>
              </a:lnSpc>
              <a:buClr>
                <a:srgbClr val="000000"/>
              </a:buClr>
              <a:buSzTx/>
              <a:buFont typeface="Hoefler Text"/>
              <a:buNone/>
              <a:defRPr sz="3600"/>
            </a:pPr>
            <a:r>
              <a:t>The </a:t>
            </a:r>
            <a:r>
              <a:rPr baseline="30333"/>
              <a:t>6</a:t>
            </a:r>
            <a:r>
              <a:rPr baseline="-21833"/>
              <a:t>4</a:t>
            </a:r>
            <a:r>
              <a:t> may act like an appoggiatura chord.</a:t>
            </a:r>
          </a:p>
        </p:txBody>
      </p:sp>
      <p:pic>
        <p:nvPicPr>
          <p:cNvPr id="201" name="app_64.jpg" descr="app_64.jpg"/>
          <p:cNvPicPr>
            <a:picLocks noChangeAspect="1"/>
          </p:cNvPicPr>
          <p:nvPr/>
        </p:nvPicPr>
        <p:blipFill>
          <a:blip r:embed="rId2">
            <a:extLst/>
          </a:blip>
          <a:stretch>
            <a:fillRect/>
          </a:stretch>
        </p:blipFill>
        <p:spPr>
          <a:xfrm>
            <a:off x="211666" y="3479800"/>
            <a:ext cx="8056034" cy="2197100"/>
          </a:xfrm>
          <a:prstGeom prst="rect">
            <a:avLst/>
          </a:prstGeom>
          <a:ln w="12700">
            <a:miter lim="400000"/>
          </a:ln>
        </p:spPr>
      </p:pic>
      <p:pic>
        <p:nvPicPr>
          <p:cNvPr id="202" name="Oval" descr="Oval"/>
          <p:cNvPicPr>
            <a:picLocks noChangeAspect="0"/>
          </p:cNvPicPr>
          <p:nvPr/>
        </p:nvPicPr>
        <p:blipFill>
          <a:blip r:embed="rId3">
            <a:extLst/>
          </a:blip>
          <a:stretch>
            <a:fillRect/>
          </a:stretch>
        </p:blipFill>
        <p:spPr>
          <a:xfrm>
            <a:off x="6019800" y="3581400"/>
            <a:ext cx="2743200" cy="22987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3000"/>
                                  </p:stCondLst>
                                  <p:iterate type="el" backwards="0">
                                    <p:tmAbs val="0"/>
                                  </p:iterate>
                                  <p:childTnLst>
                                    <p:set>
                                      <p:cBhvr>
                                        <p:cTn id="6" fill="hold"/>
                                        <p:tgtEl>
                                          <p:spTgt spid="200">
                                            <p:bg/>
                                          </p:spTgt>
                                        </p:tgtEl>
                                        <p:attrNameLst>
                                          <p:attrName>style.visibility</p:attrName>
                                        </p:attrNameLst>
                                      </p:cBhvr>
                                      <p:to>
                                        <p:strVal val="visible"/>
                                      </p:to>
                                    </p:set>
                                  </p:childTnLst>
                                </p:cTn>
                              </p:par>
                              <p:par>
                                <p:cTn id="7" presetClass="entr" nodeType="withEffect" presetSubtype="0" presetID="1" grpId="1" fill="hold">
                                  <p:stCondLst>
                                    <p:cond delay="3000"/>
                                  </p:stCondLst>
                                  <p:iterate type="el" backwards="0">
                                    <p:tmAbs val="0"/>
                                  </p:iterate>
                                  <p:childTnLst>
                                    <p:set>
                                      <p:cBhvr>
                                        <p:cTn id="8" fill="hold"/>
                                        <p:tgtEl>
                                          <p:spTgt spid="200">
                                            <p:txEl>
                                              <p:pRg st="0" end="0"/>
                                            </p:txEl>
                                          </p:spTgt>
                                        </p:tgtEl>
                                        <p:attrNameLst>
                                          <p:attrName>style.visibility</p:attrName>
                                        </p:attrNameLst>
                                      </p:cBhvr>
                                      <p:to>
                                        <p:strVal val="visible"/>
                                      </p:to>
                                    </p:set>
                                  </p:childTnLst>
                                </p:cTn>
                              </p:par>
                            </p:childTnLst>
                          </p:cTn>
                        </p:par>
                        <p:par>
                          <p:cTn id="9" fill="hold">
                            <p:stCondLst>
                              <p:cond delay="3000"/>
                            </p:stCondLst>
                            <p:childTnLst>
                              <p:par>
                                <p:cTn id="10" presetClass="entr" nodeType="afterEffect" presetID="9" grpId="2" fill="hold">
                                  <p:stCondLst>
                                    <p:cond delay="5000"/>
                                  </p:stCondLst>
                                  <p:iterate type="el" backwards="0">
                                    <p:tmAbs val="0"/>
                                  </p:iterate>
                                  <p:childTnLst>
                                    <p:set>
                                      <p:cBhvr>
                                        <p:cTn id="11" fill="hold"/>
                                        <p:tgtEl>
                                          <p:spTgt spid="202"/>
                                        </p:tgtEl>
                                        <p:attrNameLst>
                                          <p:attrName>style.visibility</p:attrName>
                                        </p:attrNameLst>
                                      </p:cBhvr>
                                      <p:to>
                                        <p:strVal val="visible"/>
                                      </p:to>
                                    </p:set>
                                    <p:animEffect filter="dissolve" transition="in">
                                      <p:cBhvr>
                                        <p:cTn id="12"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0" grpId="1"/>
      <p:bldP build="whole" bldLvl="1" animBg="1" rev="0" advAuto="0" spid="202"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he greatest expansion of  the cadential 64 chord"/>
          <p:cNvSpPr txBox="1"/>
          <p:nvPr>
            <p:ph type="title"/>
          </p:nvPr>
        </p:nvSpPr>
        <p:spPr>
          <a:xfrm>
            <a:off x="685800" y="228599"/>
            <a:ext cx="7772400" cy="1752601"/>
          </a:xfrm>
          <a:prstGeom prst="rect">
            <a:avLst/>
          </a:prstGeom>
        </p:spPr>
        <p:txBody>
          <a:bodyPr/>
          <a:lstStyle/>
          <a:p>
            <a:pPr/>
            <a:r>
              <a:rPr i="1">
                <a:solidFill>
                  <a:srgbClr val="000000"/>
                </a:solidFill>
                <a:uFill>
                  <a:solidFill>
                    <a:srgbClr val="000000"/>
                  </a:solidFill>
                </a:uFill>
              </a:rPr>
              <a:t>The </a:t>
            </a:r>
            <a:r>
              <a:rPr b="1" i="1">
                <a:solidFill>
                  <a:srgbClr val="000000"/>
                </a:solidFill>
                <a:uFill>
                  <a:solidFill>
                    <a:srgbClr val="000000"/>
                  </a:solidFill>
                </a:uFill>
              </a:rPr>
              <a:t>greatest</a:t>
            </a:r>
            <a:r>
              <a:rPr i="1">
                <a:solidFill>
                  <a:srgbClr val="000000"/>
                </a:solidFill>
                <a:uFill>
                  <a:solidFill>
                    <a:srgbClr val="000000"/>
                  </a:solidFill>
                </a:uFill>
              </a:rPr>
              <a:t> expansion of </a:t>
            </a:r>
            <a:br>
              <a:rPr i="1">
                <a:solidFill>
                  <a:srgbClr val="000000"/>
                </a:solidFill>
                <a:uFill>
                  <a:solidFill>
                    <a:srgbClr val="000000"/>
                  </a:solidFill>
                </a:uFill>
              </a:rPr>
            </a:br>
            <a:r>
              <a:rPr i="1">
                <a:solidFill>
                  <a:srgbClr val="000000"/>
                </a:solidFill>
                <a:uFill>
                  <a:solidFill>
                    <a:srgbClr val="000000"/>
                  </a:solidFill>
                </a:uFill>
              </a:rPr>
              <a:t>the cadential </a:t>
            </a:r>
            <a:r>
              <a:rPr baseline="30272" i="1">
                <a:solidFill>
                  <a:srgbClr val="000000"/>
                </a:solidFill>
                <a:uFill>
                  <a:solidFill>
                    <a:srgbClr val="000000"/>
                  </a:solidFill>
                </a:uFill>
              </a:rPr>
              <a:t>6</a:t>
            </a:r>
            <a:r>
              <a:rPr baseline="-22409" i="1">
                <a:solidFill>
                  <a:srgbClr val="000000"/>
                </a:solidFill>
                <a:uFill>
                  <a:solidFill>
                    <a:srgbClr val="000000"/>
                  </a:solidFill>
                </a:uFill>
              </a:rPr>
              <a:t>4</a:t>
            </a:r>
            <a:r>
              <a:rPr i="1">
                <a:solidFill>
                  <a:srgbClr val="000000"/>
                </a:solidFill>
                <a:uFill>
                  <a:solidFill>
                    <a:srgbClr val="000000"/>
                  </a:solidFill>
                </a:uFill>
              </a:rPr>
              <a:t> chord</a:t>
            </a:r>
          </a:p>
        </p:txBody>
      </p:sp>
      <p:sp>
        <p:nvSpPr>
          <p:cNvPr id="206" name="During the cadenza of a concerto, the soloist plays over the root position chord, before a trill on ˆ2 that brings the soloist to a root position V under a fermata, whereupon the orchestra brings back the tonic."/>
          <p:cNvSpPr txBox="1"/>
          <p:nvPr>
            <p:ph type="body" idx="1"/>
          </p:nvPr>
        </p:nvSpPr>
        <p:spPr>
          <a:xfrm>
            <a:off x="152400" y="2108200"/>
            <a:ext cx="8445500" cy="3568700"/>
          </a:xfrm>
          <a:prstGeom prst="rect">
            <a:avLst/>
          </a:prstGeom>
        </p:spPr>
        <p:txBody>
          <a:bodyPr/>
          <a:lstStyle/>
          <a:p>
            <a:pPr marL="0" indent="0">
              <a:lnSpc>
                <a:spcPts val="4300"/>
              </a:lnSpc>
              <a:buClr>
                <a:srgbClr val="000000"/>
              </a:buClr>
              <a:buSzTx/>
              <a:buFont typeface="Hoefler Text"/>
              <a:buNone/>
              <a:defRPr sz="3600"/>
            </a:pPr>
            <a:r>
              <a:t>During the cadenza of a concerto, the soloist plays over the root position chord, before a </a:t>
            </a:r>
            <a:r>
              <a:rPr b="1"/>
              <a:t>trill on ˆ2</a:t>
            </a:r>
            <a:r>
              <a:t> that brings the soloist to a </a:t>
            </a:r>
            <a:r>
              <a:rPr b="1"/>
              <a:t>root position V</a:t>
            </a:r>
            <a:r>
              <a:t> under a fermata, whereupon the orchestra brings back the tonic.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k488_cad.mov" descr="k488_cad.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06400" y="6007100"/>
            <a:ext cx="1" cy="1"/>
          </a:xfrm>
          <a:prstGeom prst="rect">
            <a:avLst/>
          </a:prstGeom>
          <a:ln w="12700">
            <a:miter lim="400000"/>
          </a:ln>
        </p:spPr>
      </p:pic>
      <p:pic>
        <p:nvPicPr>
          <p:cNvPr id="209" name="k488cad.png" descr="k488cad.png"/>
          <p:cNvPicPr>
            <a:picLocks noChangeAspect="0"/>
          </p:cNvPicPr>
          <p:nvPr/>
        </p:nvPicPr>
        <p:blipFill>
          <a:blip r:embed="rId5">
            <a:extLst/>
          </a:blip>
          <a:stretch>
            <a:fillRect/>
          </a:stretch>
        </p:blipFill>
        <p:spPr>
          <a:xfrm>
            <a:off x="244475" y="39687"/>
            <a:ext cx="8648700" cy="6781801"/>
          </a:xfrm>
          <a:prstGeom prst="rect">
            <a:avLst/>
          </a:prstGeom>
          <a:ln w="12700">
            <a:miter lim="400000"/>
          </a:ln>
        </p:spPr>
      </p:pic>
      <p:pic>
        <p:nvPicPr>
          <p:cNvPr id="210" name="Oval" descr="Oval"/>
          <p:cNvPicPr>
            <a:picLocks noChangeAspect="0"/>
          </p:cNvPicPr>
          <p:nvPr/>
        </p:nvPicPr>
        <p:blipFill>
          <a:blip r:embed="rId6">
            <a:extLst/>
          </a:blip>
          <a:stretch>
            <a:fillRect/>
          </a:stretch>
        </p:blipFill>
        <p:spPr>
          <a:xfrm>
            <a:off x="7454900" y="-165101"/>
            <a:ext cx="1397000" cy="58547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854"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210"/>
                                        </p:tgtEl>
                                        <p:attrNameLst>
                                          <p:attrName>style.visibility</p:attrName>
                                        </p:attrNameLst>
                                      </p:cBhvr>
                                      <p:to>
                                        <p:strVal val="visible"/>
                                      </p:to>
                                    </p:set>
                                    <p:animEffect filter="dissolve" transition="in">
                                      <p:cBhvr>
                                        <p:cTn id="11"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2" fill="hold" display="0">
                  <p:stCondLst>
                    <p:cond delay="indefinite"/>
                  </p:stCondLst>
                </p:cTn>
                <p:tgtEl>
                  <p:spTgt spid="208"/>
                </p:tgtEl>
              </p:cMediaNode>
            </p:audio>
          </p:childTnLst>
        </p:cTn>
      </p:par>
    </p:tnLst>
    <p:bldLst>
      <p:bldP build="whole" bldLvl="1" animBg="1" rev="0" advAuto="0" spid="210"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econd inversion triads are rarely used as substitutes for root position triads"/>
          <p:cNvSpPr txBox="1"/>
          <p:nvPr>
            <p:ph type="title"/>
          </p:nvPr>
        </p:nvSpPr>
        <p:spPr>
          <a:xfrm>
            <a:off x="419100" y="279400"/>
            <a:ext cx="7823200" cy="2247900"/>
          </a:xfrm>
          <a:prstGeom prst="rect">
            <a:avLst/>
          </a:prstGeom>
        </p:spPr>
        <p:txBody>
          <a:bodyPr/>
          <a:lstStyle>
            <a:lvl1pPr>
              <a:lnSpc>
                <a:spcPts val="4300"/>
              </a:lnSpc>
              <a:defRPr b="1" sz="3600"/>
            </a:lvl1pPr>
          </a:lstStyle>
          <a:p>
            <a:pPr/>
            <a:r>
              <a:t>Second inversion triads are rarely used as substitutes for root position triads</a:t>
            </a:r>
          </a:p>
        </p:txBody>
      </p:sp>
      <p:sp>
        <p:nvSpPr>
          <p:cNvPr id="124" name="The 64 chord may look like a triad, it may feel like a triad, but it rarely ever functions or sounds like a triad."/>
          <p:cNvSpPr txBox="1"/>
          <p:nvPr>
            <p:ph type="body" idx="1"/>
          </p:nvPr>
        </p:nvSpPr>
        <p:spPr>
          <a:xfrm>
            <a:off x="889000" y="1752600"/>
            <a:ext cx="7353300" cy="4826000"/>
          </a:xfrm>
          <a:prstGeom prst="rect">
            <a:avLst/>
          </a:prstGeom>
        </p:spPr>
        <p:txBody>
          <a:bodyPr/>
          <a:lstStyle/>
          <a:p>
            <a:pPr marL="0" indent="0">
              <a:lnSpc>
                <a:spcPts val="4300"/>
              </a:lnSpc>
              <a:buClr>
                <a:srgbClr val="000000"/>
              </a:buClr>
              <a:buSzTx/>
              <a:buFont typeface="Hoefler Text"/>
              <a:buNone/>
              <a:defRPr sz="3600"/>
            </a:pPr>
            <a:r>
              <a:t>The </a:t>
            </a:r>
            <a:r>
              <a:rPr baseline="30555"/>
              <a:t>6</a:t>
            </a:r>
            <a:r>
              <a:rPr baseline="-19722"/>
              <a:t>4 </a:t>
            </a:r>
            <a:r>
              <a:t>chord may </a:t>
            </a:r>
            <a:r>
              <a:rPr i="1"/>
              <a:t>look</a:t>
            </a:r>
            <a:r>
              <a:t> like a triad, it may </a:t>
            </a:r>
            <a:r>
              <a:rPr i="1"/>
              <a:t>feel</a:t>
            </a:r>
            <a:r>
              <a:t> like a triad, but it rarely ever </a:t>
            </a:r>
            <a:r>
              <a:rPr i="1"/>
              <a:t>functions </a:t>
            </a:r>
            <a:r>
              <a:t>or </a:t>
            </a:r>
            <a:r>
              <a:rPr i="1"/>
              <a:t>sounds</a:t>
            </a:r>
            <a:r>
              <a:t> like a triad.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Celloste1.1.mp3.mov" descr="Celloste1.1.mp3.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06400" y="4991100"/>
            <a:ext cx="1" cy="1"/>
          </a:xfrm>
          <a:prstGeom prst="rect">
            <a:avLst/>
          </a:prstGeom>
          <a:ln w="12700">
            <a:miter lim="400000"/>
          </a:ln>
        </p:spPr>
      </p:pic>
      <p:sp>
        <p:nvSpPr>
          <p:cNvPr id="214" name="Compound Melody:  two or more lines in different registers"/>
          <p:cNvSpPr txBox="1"/>
          <p:nvPr>
            <p:ph type="title"/>
          </p:nvPr>
        </p:nvSpPr>
        <p:spPr>
          <a:xfrm>
            <a:off x="596900" y="-165100"/>
            <a:ext cx="7772400" cy="2286000"/>
          </a:xfrm>
          <a:prstGeom prst="rect">
            <a:avLst/>
          </a:prstGeom>
        </p:spPr>
        <p:txBody>
          <a:bodyPr/>
          <a:lstStyle/>
          <a:p>
            <a:pPr>
              <a:lnSpc>
                <a:spcPts val="4300"/>
              </a:lnSpc>
              <a:defRPr sz="3600"/>
            </a:pPr>
            <a:r>
              <a:rPr b="1"/>
              <a:t>Compound Melody</a:t>
            </a:r>
            <a:r>
              <a:t>: </a:t>
            </a:r>
          </a:p>
          <a:p>
            <a:pPr>
              <a:lnSpc>
                <a:spcPts val="4300"/>
              </a:lnSpc>
              <a:defRPr sz="3600"/>
            </a:pPr>
            <a:r>
              <a:t>two or more lines in different registers</a:t>
            </a:r>
          </a:p>
        </p:txBody>
      </p:sp>
      <p:sp>
        <p:nvSpPr>
          <p:cNvPr id="215" name="Bach, Cello Sonata 1"/>
          <p:cNvSpPr txBox="1"/>
          <p:nvPr>
            <p:ph type="body" sz="quarter" idx="1"/>
          </p:nvPr>
        </p:nvSpPr>
        <p:spPr>
          <a:xfrm>
            <a:off x="5054600" y="1968500"/>
            <a:ext cx="4076700" cy="762000"/>
          </a:xfrm>
          <a:prstGeom prst="rect">
            <a:avLst/>
          </a:prstGeom>
        </p:spPr>
        <p:txBody>
          <a:bodyPr/>
          <a:lstStyle>
            <a:lvl1pPr marL="0" indent="0">
              <a:buClr>
                <a:srgbClr val="000000"/>
              </a:buClr>
              <a:buSzTx/>
              <a:buFont typeface="Verdana"/>
              <a:buNone/>
            </a:lvl1pPr>
          </a:lstStyle>
          <a:p>
            <a:pPr/>
            <a:r>
              <a:t>Bach, Cello Sonata 1</a:t>
            </a:r>
          </a:p>
        </p:txBody>
      </p:sp>
      <p:sp>
        <p:nvSpPr>
          <p:cNvPr id="216" name="(IV64)"/>
          <p:cNvSpPr/>
          <p:nvPr/>
        </p:nvSpPr>
        <p:spPr>
          <a:xfrm>
            <a:off x="3021950" y="4229100"/>
            <a:ext cx="956997"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pPr>
            <a:r>
              <a:t>(IV</a:t>
            </a:r>
            <a:r>
              <a:rPr baseline="31999" sz="2500">
                <a:solidFill>
                  <a:srgbClr val="B51A00"/>
                </a:solidFill>
              </a:rPr>
              <a:t>6</a:t>
            </a:r>
            <a:r>
              <a:rPr baseline="-5999" sz="2500">
                <a:solidFill>
                  <a:srgbClr val="B51A00"/>
                </a:solidFill>
              </a:rPr>
              <a:t>4</a:t>
            </a:r>
            <a:r>
              <a:t>)</a:t>
            </a:r>
          </a:p>
        </p:txBody>
      </p:sp>
      <p:sp>
        <p:nvSpPr>
          <p:cNvPr id="217" name="I"/>
          <p:cNvSpPr/>
          <p:nvPr/>
        </p:nvSpPr>
        <p:spPr>
          <a:xfrm>
            <a:off x="925717" y="4229100"/>
            <a:ext cx="265863"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I</a:t>
            </a:r>
          </a:p>
        </p:txBody>
      </p:sp>
      <p:sp>
        <p:nvSpPr>
          <p:cNvPr id="218" name="4      -        3"/>
          <p:cNvSpPr/>
          <p:nvPr/>
        </p:nvSpPr>
        <p:spPr>
          <a:xfrm>
            <a:off x="4629906" y="4064000"/>
            <a:ext cx="1748905"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4      -        3</a:t>
            </a:r>
          </a:p>
        </p:txBody>
      </p:sp>
      <p:sp>
        <p:nvSpPr>
          <p:cNvPr id="219" name="I"/>
          <p:cNvSpPr/>
          <p:nvPr/>
        </p:nvSpPr>
        <p:spPr>
          <a:xfrm>
            <a:off x="6107317" y="4508500"/>
            <a:ext cx="265863"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I</a:t>
            </a:r>
          </a:p>
        </p:txBody>
      </p:sp>
      <p:pic>
        <p:nvPicPr>
          <p:cNvPr id="220" name="droppedImage.pdf" descr="droppedImage.pdf"/>
          <p:cNvPicPr>
            <a:picLocks noChangeAspect="1"/>
          </p:cNvPicPr>
          <p:nvPr/>
        </p:nvPicPr>
        <p:blipFill>
          <a:blip r:embed="rId5">
            <a:extLst/>
          </a:blip>
          <a:stretch>
            <a:fillRect/>
          </a:stretch>
        </p:blipFill>
        <p:spPr>
          <a:xfrm>
            <a:off x="596900" y="2679700"/>
            <a:ext cx="7772400" cy="1498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8380004" fill="hold"/>
                                        <p:tgtEl>
                                          <p:spTgt spid="213"/>
                                        </p:tgtEl>
                                      </p:cBhvr>
                                    </p:cmd>
                                  </p:childTnLst>
                                </p:cTn>
                              </p:par>
                            </p:childTnLst>
                          </p:cTn>
                        </p:par>
                        <p:par>
                          <p:cTn id="7" fill="hold">
                            <p:stCondLst>
                              <p:cond delay="158380004"/>
                            </p:stCondLst>
                            <p:childTnLst>
                              <p:par>
                                <p:cTn id="8" presetClass="entr" nodeType="afterEffect" presetSubtype="0" presetID="1" grpId="2" fill="hold">
                                  <p:stCondLst>
                                    <p:cond delay="0"/>
                                  </p:stCondLst>
                                  <p:iterate type="el" backwards="0">
                                    <p:tmAbs val="0"/>
                                  </p:iterate>
                                  <p:childTnLst>
                                    <p:set>
                                      <p:cBhvr>
                                        <p:cTn id="9" fill="hold"/>
                                        <p:tgtEl>
                                          <p:spTgt spid="217"/>
                                        </p:tgtEl>
                                        <p:attrNameLst>
                                          <p:attrName>style.visibility</p:attrName>
                                        </p:attrNameLst>
                                      </p:cBhvr>
                                      <p:to>
                                        <p:strVal val="visible"/>
                                      </p:to>
                                    </p:set>
                                  </p:childTnLst>
                                </p:cTn>
                              </p:par>
                            </p:childTnLst>
                          </p:cTn>
                        </p:par>
                        <p:par>
                          <p:cTn id="10" fill="hold">
                            <p:stCondLst>
                              <p:cond delay="158380004"/>
                            </p:stCondLst>
                            <p:childTnLst>
                              <p:par>
                                <p:cTn id="11" presetClass="entr" nodeType="afterEffect" presetSubtype="0" presetID="1" grpId="3" fill="hold">
                                  <p:stCondLst>
                                    <p:cond delay="7000"/>
                                  </p:stCondLst>
                                  <p:iterate type="el" backwards="0">
                                    <p:tmAbs val="0"/>
                                  </p:iterate>
                                  <p:childTnLst>
                                    <p:set>
                                      <p:cBhvr>
                                        <p:cTn id="12" fill="hold"/>
                                        <p:tgtEl>
                                          <p:spTgt spid="216"/>
                                        </p:tgtEl>
                                        <p:attrNameLst>
                                          <p:attrName>style.visibility</p:attrName>
                                        </p:attrNameLst>
                                      </p:cBhvr>
                                      <p:to>
                                        <p:strVal val="visible"/>
                                      </p:to>
                                    </p:set>
                                  </p:childTnLst>
                                </p:cTn>
                              </p:par>
                            </p:childTnLst>
                          </p:cTn>
                        </p:par>
                        <p:par>
                          <p:cTn id="13" fill="hold">
                            <p:stCondLst>
                              <p:cond delay="158387004"/>
                            </p:stCondLst>
                            <p:childTnLst>
                              <p:par>
                                <p:cTn id="14" presetClass="entr" nodeType="afterEffect" presetSubtype="0" presetID="1" grpId="4" fill="hold">
                                  <p:stCondLst>
                                    <p:cond delay="0"/>
                                  </p:stCondLst>
                                  <p:iterate type="el" backwards="0">
                                    <p:tmAbs val="0"/>
                                  </p:iterate>
                                  <p:childTnLst>
                                    <p:set>
                                      <p:cBhvr>
                                        <p:cTn id="15" fill="hold"/>
                                        <p:tgtEl>
                                          <p:spTgt spid="218"/>
                                        </p:tgtEl>
                                        <p:attrNameLst>
                                          <p:attrName>style.visibility</p:attrName>
                                        </p:attrNameLst>
                                      </p:cBhvr>
                                      <p:to>
                                        <p:strVal val="visible"/>
                                      </p:to>
                                    </p:set>
                                  </p:childTnLst>
                                </p:cTn>
                              </p:par>
                            </p:childTnLst>
                          </p:cTn>
                        </p:par>
                        <p:par>
                          <p:cTn id="16" fill="hold">
                            <p:stCondLst>
                              <p:cond delay="158387004"/>
                            </p:stCondLst>
                            <p:childTnLst>
                              <p:par>
                                <p:cTn id="17" presetClass="entr" nodeType="afterEffect" presetSubtype="0" presetID="1" grpId="5" fill="hold">
                                  <p:stCondLst>
                                    <p:cond delay="0"/>
                                  </p:stCondLst>
                                  <p:iterate type="el" backwards="0">
                                    <p:tmAbs val="0"/>
                                  </p:iterate>
                                  <p:childTnLst>
                                    <p:set>
                                      <p:cBhvr>
                                        <p:cTn id="18" fill="hold"/>
                                        <p:tgtEl>
                                          <p:spTgt spid="219"/>
                                        </p:tgtEl>
                                        <p:attrNameLst>
                                          <p:attrName>style.visibility</p:attrName>
                                        </p:attrNameLst>
                                      </p:cBhvr>
                                      <p:to>
                                        <p:strVal val="visible"/>
                                      </p:to>
                                    </p:set>
                                  </p:childTnLst>
                                </p:cTn>
                              </p:par>
                            </p:childTnLst>
                          </p:cTn>
                        </p:par>
                        <p:par>
                          <p:cTn id="19" fill="hold">
                            <p:stCondLst>
                              <p:cond delay="158387004"/>
                            </p:stCondLst>
                            <p:childTnLst>
                              <p:par>
                                <p:cTn id="20" presetClass="mediacall" nodeType="afterEffect" presetSubtype="0" presetID="3" grpId="1" fill="hold">
                                  <p:stCondLst>
                                    <p:cond delay="15000"/>
                                  </p:stCondLst>
                                  <p:childTnLst>
                                    <p:cmd type="call" cmd="stop">
                                      <p:cBhvr>
                                        <p:cTn id="21" dur="1000"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2" fill="hold" display="0">
                  <p:stCondLst>
                    <p:cond delay="indefinite"/>
                  </p:stCondLst>
                </p:cTn>
                <p:tgtEl>
                  <p:spTgt spid="213"/>
                </p:tgtEl>
              </p:cMediaNode>
            </p:audio>
          </p:childTnLst>
        </p:cTn>
      </p:par>
    </p:tnLst>
    <p:bldLst>
      <p:bldP build="whole" bldLvl="1" animBg="1" rev="0" advAuto="0" spid="219" grpId="5"/>
      <p:bldP build="whole" bldLvl="1" animBg="1" rev="0" advAuto="0" spid="218" grpId="4"/>
      <p:bldP build="whole" bldLvl="1" animBg="1" rev="0" advAuto="0" spid="217" grpId="2"/>
      <p:bldP build="whole" bldLvl="1" animBg="1" rev="0" advAuto="0" spid="216"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How would you “connect the dots” in this arpeggiated melody by Corelli?…"/>
          <p:cNvSpPr txBox="1"/>
          <p:nvPr>
            <p:ph type="body" sz="half" idx="1"/>
          </p:nvPr>
        </p:nvSpPr>
        <p:spPr>
          <a:xfrm>
            <a:off x="571500" y="3505200"/>
            <a:ext cx="7772400" cy="2590800"/>
          </a:xfrm>
          <a:prstGeom prst="rect">
            <a:avLst/>
          </a:prstGeom>
        </p:spPr>
        <p:txBody>
          <a:bodyPr/>
          <a:lstStyle/>
          <a:p>
            <a:pPr marL="383540" indent="-342900">
              <a:lnSpc>
                <a:spcPts val="4300"/>
              </a:lnSpc>
              <a:buClr>
                <a:srgbClr val="000000"/>
              </a:buClr>
              <a:buSzPct val="100000"/>
              <a:buFont typeface="Hoefler Text"/>
              <a:defRPr sz="3600"/>
            </a:pPr>
            <a:r>
              <a:t>How would you “connect the dots” in this arpeggiated melody by Corelli?  </a:t>
            </a:r>
          </a:p>
          <a:p>
            <a:pPr marL="383540" indent="-342900">
              <a:lnSpc>
                <a:spcPts val="4300"/>
              </a:lnSpc>
              <a:buClr>
                <a:srgbClr val="000000"/>
              </a:buClr>
              <a:buSzPct val="100000"/>
              <a:buFont typeface="Hoefler Text"/>
              <a:defRPr sz="3600"/>
            </a:pPr>
            <a:r>
              <a:t>Where are the implied six-four chords?</a:t>
            </a:r>
          </a:p>
        </p:txBody>
      </p:sp>
      <p:sp>
        <p:nvSpPr>
          <p:cNvPr id="223" name="(I64)"/>
          <p:cNvSpPr/>
          <p:nvPr/>
        </p:nvSpPr>
        <p:spPr>
          <a:xfrm>
            <a:off x="1210013" y="2413000"/>
            <a:ext cx="681737"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pPr>
            <a:r>
              <a:t>(</a:t>
            </a:r>
            <a:r>
              <a:rPr sz="2500">
                <a:solidFill>
                  <a:srgbClr val="B51A00"/>
                </a:solidFill>
              </a:rPr>
              <a:t>I</a:t>
            </a:r>
            <a:r>
              <a:rPr baseline="31999" sz="2500">
                <a:solidFill>
                  <a:srgbClr val="B51A00"/>
                </a:solidFill>
              </a:rPr>
              <a:t>6</a:t>
            </a:r>
            <a:r>
              <a:rPr baseline="-5999" sz="2500">
                <a:solidFill>
                  <a:srgbClr val="B51A00"/>
                </a:solidFill>
              </a:rPr>
              <a:t>4</a:t>
            </a:r>
            <a:r>
              <a:t>)</a:t>
            </a:r>
          </a:p>
        </p:txBody>
      </p:sp>
      <p:sp>
        <p:nvSpPr>
          <p:cNvPr id="224" name="V"/>
          <p:cNvSpPr/>
          <p:nvPr/>
        </p:nvSpPr>
        <p:spPr>
          <a:xfrm>
            <a:off x="1965380" y="2413000"/>
            <a:ext cx="378335"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V</a:t>
            </a:r>
          </a:p>
        </p:txBody>
      </p:sp>
      <p:sp>
        <p:nvSpPr>
          <p:cNvPr id="225" name="I"/>
          <p:cNvSpPr/>
          <p:nvPr/>
        </p:nvSpPr>
        <p:spPr>
          <a:xfrm>
            <a:off x="2742860" y="2425700"/>
            <a:ext cx="254637" cy="4826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0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500">
                <a:solidFill>
                  <a:srgbClr val="B51A00"/>
                </a:solidFill>
                <a:latin typeface="+mn-lt"/>
                <a:ea typeface="+mn-ea"/>
                <a:cs typeface="+mn-cs"/>
                <a:sym typeface="Hoefler Text"/>
              </a:defRPr>
            </a:lvl1pPr>
          </a:lstStyle>
          <a:p>
            <a:pPr>
              <a:defRPr sz="2700">
                <a:solidFill>
                  <a:srgbClr val="E32400"/>
                </a:solidFill>
              </a:defRPr>
            </a:pPr>
            <a:r>
              <a:rPr sz="2500">
                <a:solidFill>
                  <a:srgbClr val="B51A00"/>
                </a:solidFill>
              </a:rPr>
              <a:t>I</a:t>
            </a:r>
          </a:p>
        </p:txBody>
      </p:sp>
      <p:sp>
        <p:nvSpPr>
          <p:cNvPr id="226" name="V"/>
          <p:cNvSpPr/>
          <p:nvPr/>
        </p:nvSpPr>
        <p:spPr>
          <a:xfrm>
            <a:off x="3730680" y="2413000"/>
            <a:ext cx="378335"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V</a:t>
            </a:r>
          </a:p>
        </p:txBody>
      </p:sp>
      <p:sp>
        <p:nvSpPr>
          <p:cNvPr id="227" name="(I64)"/>
          <p:cNvSpPr/>
          <p:nvPr/>
        </p:nvSpPr>
        <p:spPr>
          <a:xfrm>
            <a:off x="4499313" y="2413000"/>
            <a:ext cx="681737"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pPr>
            <a:r>
              <a:t>(</a:t>
            </a:r>
            <a:r>
              <a:rPr sz="2500">
                <a:solidFill>
                  <a:srgbClr val="B51A00"/>
                </a:solidFill>
              </a:rPr>
              <a:t>I</a:t>
            </a:r>
            <a:r>
              <a:rPr baseline="31999" sz="2500">
                <a:solidFill>
                  <a:srgbClr val="B51A00"/>
                </a:solidFill>
              </a:rPr>
              <a:t>6</a:t>
            </a:r>
            <a:r>
              <a:rPr baseline="-5999" sz="2500">
                <a:solidFill>
                  <a:srgbClr val="B51A00"/>
                </a:solidFill>
              </a:rPr>
              <a:t>4</a:t>
            </a:r>
            <a:r>
              <a:t>)</a:t>
            </a:r>
          </a:p>
        </p:txBody>
      </p:sp>
      <p:sp>
        <p:nvSpPr>
          <p:cNvPr id="228" name="(vii°6)"/>
          <p:cNvSpPr/>
          <p:nvPr/>
        </p:nvSpPr>
        <p:spPr>
          <a:xfrm>
            <a:off x="5361412" y="2413000"/>
            <a:ext cx="838476"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pPr>
            <a:r>
              <a:t>(</a:t>
            </a:r>
            <a:r>
              <a:rPr sz="2500">
                <a:solidFill>
                  <a:srgbClr val="B51A00"/>
                </a:solidFill>
              </a:rPr>
              <a:t>vii°</a:t>
            </a:r>
            <a:r>
              <a:rPr baseline="31999" sz="2500">
                <a:solidFill>
                  <a:srgbClr val="B51A00"/>
                </a:solidFill>
              </a:rPr>
              <a:t>6</a:t>
            </a:r>
            <a:r>
              <a:t>)</a:t>
            </a:r>
          </a:p>
        </p:txBody>
      </p:sp>
      <p:sp>
        <p:nvSpPr>
          <p:cNvPr id="229" name="64-53"/>
          <p:cNvSpPr/>
          <p:nvPr/>
        </p:nvSpPr>
        <p:spPr>
          <a:xfrm>
            <a:off x="6740235" y="2413000"/>
            <a:ext cx="623596"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B51A00"/>
                </a:solidFill>
                <a:latin typeface="+mn-lt"/>
                <a:ea typeface="+mn-ea"/>
                <a:cs typeface="+mn-cs"/>
                <a:sym typeface="Hoefler Text"/>
              </a:defRPr>
            </a:pPr>
            <a:r>
              <a:rPr baseline="31999" sz="2500"/>
              <a:t>6</a:t>
            </a:r>
            <a:r>
              <a:rPr baseline="-5999" sz="2500"/>
              <a:t>4</a:t>
            </a:r>
            <a:r>
              <a:t>-</a:t>
            </a:r>
            <a:r>
              <a:rPr baseline="31999" sz="2500"/>
              <a:t>5</a:t>
            </a:r>
            <a:r>
              <a:rPr baseline="-5999" sz="2500"/>
              <a:t>3</a:t>
            </a:r>
          </a:p>
        </p:txBody>
      </p:sp>
      <p:sp>
        <p:nvSpPr>
          <p:cNvPr id="230" name="V"/>
          <p:cNvSpPr/>
          <p:nvPr/>
        </p:nvSpPr>
        <p:spPr>
          <a:xfrm>
            <a:off x="6727880" y="2781300"/>
            <a:ext cx="378335" cy="508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R="457200" defTabSz="457200">
              <a:lnSpc>
                <a:spcPts val="32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700">
                <a:solidFill>
                  <a:srgbClr val="E32400"/>
                </a:solidFill>
                <a:latin typeface="+mn-lt"/>
                <a:ea typeface="+mn-ea"/>
                <a:cs typeface="+mn-cs"/>
                <a:sym typeface="Hoefler Text"/>
              </a:defRPr>
            </a:lvl1pPr>
          </a:lstStyle>
          <a:p>
            <a:pPr/>
            <a:r>
              <a:t>V</a:t>
            </a:r>
          </a:p>
        </p:txBody>
      </p:sp>
      <p:pic>
        <p:nvPicPr>
          <p:cNvPr id="231" name="droppedImage.pdf" descr="droppedImage.pdf"/>
          <p:cNvPicPr>
            <a:picLocks noChangeAspect="1"/>
          </p:cNvPicPr>
          <p:nvPr/>
        </p:nvPicPr>
        <p:blipFill>
          <a:blip r:embed="rId2">
            <a:extLst/>
          </a:blip>
          <a:stretch>
            <a:fillRect/>
          </a:stretch>
        </p:blipFill>
        <p:spPr>
          <a:xfrm>
            <a:off x="0" y="1270000"/>
            <a:ext cx="8636000" cy="914400"/>
          </a:xfrm>
          <a:prstGeom prst="rect">
            <a:avLst/>
          </a:prstGeom>
          <a:ln w="12700">
            <a:miter lim="400000"/>
          </a:ln>
        </p:spPr>
      </p:pic>
      <p:pic>
        <p:nvPicPr>
          <p:cNvPr id="232" name="Corelli_Gavotta.mov" descr="Corelli_Gavotta.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342900" y="5842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4000"/>
                                  </p:stCondLst>
                                  <p:iterate type="el" backwards="0">
                                    <p:tmAbs val="0"/>
                                  </p:iterate>
                                  <p:childTnLst>
                                    <p:set>
                                      <p:cBhvr>
                                        <p:cTn id="11" fill="hold"/>
                                        <p:tgtEl>
                                          <p:spTgt spid="22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mediacall" nodeType="clickEffect" presetSubtype="0" presetID="1" grpId="2" fill="hold">
                                  <p:stCondLst>
                                    <p:cond delay="0"/>
                                  </p:stCondLst>
                                  <p:childTnLst>
                                    <p:cmd type="call" cmd="playFrom(0.0)">
                                      <p:cBhvr>
                                        <p:cTn id="15" dur="21001667" fill="hold"/>
                                        <p:tgtEl>
                                          <p:spTgt spid="232"/>
                                        </p:tgtEl>
                                      </p:cBhvr>
                                    </p:cmd>
                                  </p:childTnLst>
                                </p:cTn>
                              </p:par>
                            </p:childTnLst>
                          </p:cTn>
                        </p:par>
                        <p:par>
                          <p:cTn id="16" fill="hold">
                            <p:stCondLst>
                              <p:cond delay="21001667"/>
                            </p:stCondLst>
                            <p:childTnLst>
                              <p:par>
                                <p:cTn id="17" presetClass="entr" nodeType="afterEffect" presetSubtype="0" presetID="1" grpId="3" fill="hold">
                                  <p:stCondLst>
                                    <p:cond delay="8000"/>
                                  </p:stCondLst>
                                  <p:iterate type="el" backwards="0">
                                    <p:tmAbs val="0"/>
                                  </p:iterate>
                                  <p:childTnLst>
                                    <p:set>
                                      <p:cBhvr>
                                        <p:cTn id="18" fill="hold"/>
                                        <p:tgtEl>
                                          <p:spTgt spid="223"/>
                                        </p:tgtEl>
                                        <p:attrNameLst>
                                          <p:attrName>style.visibility</p:attrName>
                                        </p:attrNameLst>
                                      </p:cBhvr>
                                      <p:to>
                                        <p:strVal val="visible"/>
                                      </p:to>
                                    </p:set>
                                  </p:childTnLst>
                                </p:cTn>
                              </p:par>
                            </p:childTnLst>
                          </p:cTn>
                        </p:par>
                        <p:par>
                          <p:cTn id="19" fill="hold">
                            <p:stCondLst>
                              <p:cond delay="21009667"/>
                            </p:stCondLst>
                            <p:childTnLst>
                              <p:par>
                                <p:cTn id="20" presetClass="entr" nodeType="afterEffect" presetSubtype="0" presetID="1" grpId="4" fill="hold">
                                  <p:stCondLst>
                                    <p:cond delay="2000"/>
                                  </p:stCondLst>
                                  <p:iterate type="el" backwards="0">
                                    <p:tmAbs val="0"/>
                                  </p:iterate>
                                  <p:childTnLst>
                                    <p:set>
                                      <p:cBhvr>
                                        <p:cTn id="21" fill="hold"/>
                                        <p:tgtEl>
                                          <p:spTgt spid="224"/>
                                        </p:tgtEl>
                                        <p:attrNameLst>
                                          <p:attrName>style.visibility</p:attrName>
                                        </p:attrNameLst>
                                      </p:cBhvr>
                                      <p:to>
                                        <p:strVal val="visible"/>
                                      </p:to>
                                    </p:set>
                                  </p:childTnLst>
                                </p:cTn>
                              </p:par>
                            </p:childTnLst>
                          </p:cTn>
                        </p:par>
                        <p:par>
                          <p:cTn id="22" fill="hold">
                            <p:stCondLst>
                              <p:cond delay="21011667"/>
                            </p:stCondLst>
                            <p:childTnLst>
                              <p:par>
                                <p:cTn id="23" presetClass="entr" nodeType="afterEffect" presetSubtype="0" presetID="1" grpId="5" fill="hold">
                                  <p:stCondLst>
                                    <p:cond delay="2000"/>
                                  </p:stCondLst>
                                  <p:iterate type="el" backwards="0">
                                    <p:tmAbs val="0"/>
                                  </p:iterate>
                                  <p:childTnLst>
                                    <p:set>
                                      <p:cBhvr>
                                        <p:cTn id="24" fill="hold"/>
                                        <p:tgtEl>
                                          <p:spTgt spid="225"/>
                                        </p:tgtEl>
                                        <p:attrNameLst>
                                          <p:attrName>style.visibility</p:attrName>
                                        </p:attrNameLst>
                                      </p:cBhvr>
                                      <p:to>
                                        <p:strVal val="visible"/>
                                      </p:to>
                                    </p:set>
                                  </p:childTnLst>
                                </p:cTn>
                              </p:par>
                            </p:childTnLst>
                          </p:cTn>
                        </p:par>
                        <p:par>
                          <p:cTn id="25" fill="hold">
                            <p:stCondLst>
                              <p:cond delay="21013667"/>
                            </p:stCondLst>
                            <p:childTnLst>
                              <p:par>
                                <p:cTn id="26" presetClass="entr" nodeType="afterEffect" presetSubtype="0" presetID="1" grpId="6" fill="hold">
                                  <p:stCondLst>
                                    <p:cond delay="2000"/>
                                  </p:stCondLst>
                                  <p:iterate type="el" backwards="0">
                                    <p:tmAbs val="0"/>
                                  </p:iterate>
                                  <p:childTnLst>
                                    <p:set>
                                      <p:cBhvr>
                                        <p:cTn id="27" fill="hold"/>
                                        <p:tgtEl>
                                          <p:spTgt spid="226"/>
                                        </p:tgtEl>
                                        <p:attrNameLst>
                                          <p:attrName>style.visibility</p:attrName>
                                        </p:attrNameLst>
                                      </p:cBhvr>
                                      <p:to>
                                        <p:strVal val="visible"/>
                                      </p:to>
                                    </p:set>
                                  </p:childTnLst>
                                </p:cTn>
                              </p:par>
                            </p:childTnLst>
                          </p:cTn>
                        </p:par>
                        <p:par>
                          <p:cTn id="28" fill="hold">
                            <p:stCondLst>
                              <p:cond delay="21015667"/>
                            </p:stCondLst>
                            <p:childTnLst>
                              <p:par>
                                <p:cTn id="29" presetClass="entr" nodeType="afterEffect" presetSubtype="0" presetID="1" grpId="7" fill="hold">
                                  <p:stCondLst>
                                    <p:cond delay="2000"/>
                                  </p:stCondLst>
                                  <p:iterate type="el" backwards="0">
                                    <p:tmAbs val="0"/>
                                  </p:iterate>
                                  <p:childTnLst>
                                    <p:set>
                                      <p:cBhvr>
                                        <p:cTn id="30" fill="hold"/>
                                        <p:tgtEl>
                                          <p:spTgt spid="227"/>
                                        </p:tgtEl>
                                        <p:attrNameLst>
                                          <p:attrName>style.visibility</p:attrName>
                                        </p:attrNameLst>
                                      </p:cBhvr>
                                      <p:to>
                                        <p:strVal val="visible"/>
                                      </p:to>
                                    </p:set>
                                  </p:childTnLst>
                                </p:cTn>
                              </p:par>
                            </p:childTnLst>
                          </p:cTn>
                        </p:par>
                        <p:par>
                          <p:cTn id="31" fill="hold">
                            <p:stCondLst>
                              <p:cond delay="21017667"/>
                            </p:stCondLst>
                            <p:childTnLst>
                              <p:par>
                                <p:cTn id="32" presetClass="entr" nodeType="afterEffect" presetSubtype="0" presetID="1" grpId="8" fill="hold">
                                  <p:stCondLst>
                                    <p:cond delay="2000"/>
                                  </p:stCondLst>
                                  <p:iterate type="el" backwards="0">
                                    <p:tmAbs val="0"/>
                                  </p:iterate>
                                  <p:childTnLst>
                                    <p:set>
                                      <p:cBhvr>
                                        <p:cTn id="33" fill="hold"/>
                                        <p:tgtEl>
                                          <p:spTgt spid="228"/>
                                        </p:tgtEl>
                                        <p:attrNameLst>
                                          <p:attrName>style.visibility</p:attrName>
                                        </p:attrNameLst>
                                      </p:cBhvr>
                                      <p:to>
                                        <p:strVal val="visible"/>
                                      </p:to>
                                    </p:set>
                                  </p:childTnLst>
                                </p:cTn>
                              </p:par>
                            </p:childTnLst>
                          </p:cTn>
                        </p:par>
                        <p:par>
                          <p:cTn id="34" fill="hold">
                            <p:stCondLst>
                              <p:cond delay="21019667"/>
                            </p:stCondLst>
                            <p:childTnLst>
                              <p:par>
                                <p:cTn id="35" presetClass="entr" nodeType="afterEffect" presetSubtype="0" presetID="1" grpId="9" fill="hold">
                                  <p:stCondLst>
                                    <p:cond delay="2000"/>
                                  </p:stCondLst>
                                  <p:iterate type="el" backwards="0">
                                    <p:tmAbs val="0"/>
                                  </p:iterate>
                                  <p:childTnLst>
                                    <p:set>
                                      <p:cBhvr>
                                        <p:cTn id="36" fill="hold"/>
                                        <p:tgtEl>
                                          <p:spTgt spid="229"/>
                                        </p:tgtEl>
                                        <p:attrNameLst>
                                          <p:attrName>style.visibility</p:attrName>
                                        </p:attrNameLst>
                                      </p:cBhvr>
                                      <p:to>
                                        <p:strVal val="visible"/>
                                      </p:to>
                                    </p:set>
                                  </p:childTnLst>
                                </p:cTn>
                              </p:par>
                            </p:childTnLst>
                          </p:cTn>
                        </p:par>
                        <p:par>
                          <p:cTn id="37" fill="hold">
                            <p:stCondLst>
                              <p:cond delay="21021667"/>
                            </p:stCondLst>
                            <p:childTnLst>
                              <p:par>
                                <p:cTn id="38" presetClass="entr" nodeType="afterEffect" presetSubtype="0" presetID="1" grpId="10" fill="hold">
                                  <p:stCondLst>
                                    <p:cond delay="0"/>
                                  </p:stCondLst>
                                  <p:iterate type="el" backwards="0">
                                    <p:tmAbs val="0"/>
                                  </p:iterate>
                                  <p:childTnLst>
                                    <p:set>
                                      <p:cBhvr>
                                        <p:cTn id="39" fill="hold"/>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40" fill="hold" display="0">
                  <p:stCondLst>
                    <p:cond delay="indefinite"/>
                  </p:stCondLst>
                </p:cTn>
                <p:tgtEl>
                  <p:spTgt spid="232"/>
                </p:tgtEl>
              </p:cMediaNode>
            </p:audio>
          </p:childTnLst>
        </p:cTn>
      </p:par>
    </p:tnLst>
    <p:bldLst>
      <p:bldP build="p" bldLvl="1" animBg="1" rev="0" advAuto="0" spid="222" grpId="1"/>
      <p:bldP build="whole" bldLvl="1" animBg="1" rev="0" advAuto="0" spid="223" grpId="3"/>
      <p:bldP build="whole" bldLvl="1" animBg="1" rev="0" advAuto="0" spid="228" grpId="8"/>
      <p:bldP build="whole" bldLvl="1" animBg="1" rev="0" advAuto="0" spid="224" grpId="4"/>
      <p:bldP build="whole" bldLvl="1" animBg="1" rev="0" advAuto="0" spid="225" grpId="5"/>
      <p:bldP build="whole" bldLvl="1" animBg="1" rev="0" advAuto="0" spid="227" grpId="7"/>
      <p:bldP build="whole" bldLvl="1" animBg="1" rev="0" advAuto="0" spid="229" grpId="9"/>
      <p:bldP build="whole" bldLvl="1" animBg="1" rev="0" advAuto="0" spid="230" grpId="10"/>
      <p:bldP build="whole" bldLvl="1" animBg="1" rev="0" advAuto="0" spid="226" grpId="6"/>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Part-writing: 99% of the time"/>
          <p:cNvSpPr txBox="1"/>
          <p:nvPr>
            <p:ph type="title"/>
          </p:nvPr>
        </p:nvSpPr>
        <p:spPr>
          <a:prstGeom prst="rect">
            <a:avLst/>
          </a:prstGeom>
        </p:spPr>
        <p:txBody>
          <a:bodyPr/>
          <a:lstStyle/>
          <a:p>
            <a:pPr>
              <a:defRPr b="1" i="1">
                <a:solidFill>
                  <a:srgbClr val="000000"/>
                </a:solidFill>
                <a:uFill>
                  <a:solidFill>
                    <a:srgbClr val="000000"/>
                  </a:solidFill>
                </a:uFill>
              </a:defRPr>
            </a:pPr>
            <a:r>
              <a:t>Part-writing: </a:t>
            </a:r>
            <a:r>
              <a:rPr b="0" i="0" sz="3200">
                <a:solidFill>
                  <a:srgbClr val="55533A"/>
                </a:solidFill>
              </a:rPr>
              <a:t>99% of the time </a:t>
            </a:r>
          </a:p>
        </p:txBody>
      </p:sp>
      <p:sp>
        <p:nvSpPr>
          <p:cNvPr id="235" name="99% of the time double the bass (=fifth)!…"/>
          <p:cNvSpPr txBox="1"/>
          <p:nvPr>
            <p:ph type="body" idx="1"/>
          </p:nvPr>
        </p:nvSpPr>
        <p:spPr>
          <a:xfrm>
            <a:off x="889000" y="1651000"/>
            <a:ext cx="7353300" cy="4660900"/>
          </a:xfrm>
          <a:prstGeom prst="rect">
            <a:avLst/>
          </a:prstGeom>
        </p:spPr>
        <p:txBody>
          <a:bodyPr/>
          <a:lstStyle/>
          <a:p>
            <a:pPr marL="383540" indent="-342900">
              <a:lnSpc>
                <a:spcPts val="3800"/>
              </a:lnSpc>
              <a:buClr>
                <a:srgbClr val="000000"/>
              </a:buClr>
              <a:buSzPct val="100000"/>
              <a:buFont typeface="Hoefler Text"/>
              <a:defRPr sz="3200"/>
            </a:pPr>
            <a:r>
              <a:t>99% of the time </a:t>
            </a:r>
            <a:r>
              <a:rPr b="1"/>
              <a:t>double the bass</a:t>
            </a:r>
            <a:r>
              <a:t> (=fifth)!  </a:t>
            </a:r>
          </a:p>
          <a:p>
            <a:pPr marL="383540" indent="-342900">
              <a:lnSpc>
                <a:spcPts val="3800"/>
              </a:lnSpc>
              <a:buClr>
                <a:srgbClr val="000000"/>
              </a:buClr>
              <a:buSzPct val="100000"/>
              <a:buFont typeface="Hoefler Text"/>
              <a:defRPr sz="3200"/>
            </a:pPr>
            <a:r>
              <a:t> if you aren’t arpeggiating the bass, </a:t>
            </a:r>
            <a:r>
              <a:rPr b="1"/>
              <a:t>move by step</a:t>
            </a:r>
            <a:r>
              <a:t>; try to move inner voices as smoothly as possible (this is not the place to get inventive with inner-voice motion!)   </a:t>
            </a:r>
          </a:p>
          <a:p>
            <a:pPr marL="383540" indent="-342900">
              <a:lnSpc>
                <a:spcPts val="3800"/>
              </a:lnSpc>
              <a:buClr>
                <a:srgbClr val="000000"/>
              </a:buClr>
              <a:buSzPct val="100000"/>
              <a:buFont typeface="Hoefler Text"/>
              <a:defRPr sz="3200"/>
            </a:pPr>
            <a:r>
              <a:t>if you </a:t>
            </a:r>
            <a:r>
              <a:rPr b="1"/>
              <a:t>leap</a:t>
            </a:r>
            <a:r>
              <a:t> towards or away from that bare fourth between the bass and the root, it sounds funky (in a bad way).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Other Diatonic linear chords"/>
          <p:cNvSpPr txBox="1"/>
          <p:nvPr>
            <p:ph type="title"/>
          </p:nvPr>
        </p:nvSpPr>
        <p:spPr>
          <a:xfrm>
            <a:off x="889000" y="0"/>
            <a:ext cx="7353300" cy="1397000"/>
          </a:xfrm>
          <a:prstGeom prst="rect">
            <a:avLst/>
          </a:prstGeom>
        </p:spPr>
        <p:txBody>
          <a:bodyPr/>
          <a:lstStyle>
            <a:lvl1pPr>
              <a:lnSpc>
                <a:spcPts val="4300"/>
              </a:lnSpc>
              <a:defRPr b="1" i="1" sz="3600">
                <a:solidFill>
                  <a:srgbClr val="000000"/>
                </a:solidFill>
                <a:uFill>
                  <a:solidFill>
                    <a:srgbClr val="000000"/>
                  </a:solidFill>
                </a:uFill>
              </a:defRPr>
            </a:lvl1pPr>
          </a:lstStyle>
          <a:p>
            <a:pPr/>
            <a:r>
              <a:t>Other Diatonic linear chords</a:t>
            </a:r>
          </a:p>
        </p:txBody>
      </p:sp>
      <p:sp>
        <p:nvSpPr>
          <p:cNvPr id="238" name="The consonant passing I chord:…"/>
          <p:cNvSpPr txBox="1"/>
          <p:nvPr>
            <p:ph type="body" sz="half" idx="1"/>
          </p:nvPr>
        </p:nvSpPr>
        <p:spPr>
          <a:xfrm>
            <a:off x="1066800" y="749300"/>
            <a:ext cx="7353300" cy="2298700"/>
          </a:xfrm>
          <a:prstGeom prst="rect">
            <a:avLst/>
          </a:prstGeom>
        </p:spPr>
        <p:txBody>
          <a:bodyPr/>
          <a:lstStyle/>
          <a:p>
            <a:pPr marL="0" indent="0">
              <a:lnSpc>
                <a:spcPts val="4300"/>
              </a:lnSpc>
              <a:buClr>
                <a:srgbClr val="000000"/>
              </a:buClr>
              <a:buSzTx/>
              <a:buFont typeface="Hoefler Text"/>
              <a:buNone/>
              <a:defRPr sz="3600"/>
            </a:pPr>
            <a:r>
              <a:t>The consonant passing I chord:</a:t>
            </a:r>
          </a:p>
          <a:p>
            <a:pPr lvl="1" marL="0" indent="0">
              <a:lnSpc>
                <a:spcPts val="4300"/>
              </a:lnSpc>
              <a:buClr>
                <a:srgbClr val="000000"/>
              </a:buClr>
              <a:buSzTx/>
              <a:buFont typeface="Hoefler Text"/>
              <a:buNone/>
              <a:defRPr sz="3600"/>
            </a:pPr>
            <a:r>
              <a:t>V</a:t>
            </a:r>
            <a:r>
              <a:rPr baseline="30444"/>
              <a:t>6</a:t>
            </a:r>
            <a:r>
              <a:rPr baseline="-20777"/>
              <a:t>4</a:t>
            </a:r>
            <a:r>
              <a:t>-I-V</a:t>
            </a:r>
            <a:r>
              <a:rPr baseline="30444"/>
              <a:t>6</a:t>
            </a:r>
          </a:p>
        </p:txBody>
      </p:sp>
      <p:pic>
        <p:nvPicPr>
          <p:cNvPr id="239" name="lin_chords_1.jpg" descr="lin_chords_1.jpg"/>
          <p:cNvPicPr>
            <a:picLocks noChangeAspect="1"/>
          </p:cNvPicPr>
          <p:nvPr/>
        </p:nvPicPr>
        <p:blipFill>
          <a:blip r:embed="rId2">
            <a:extLst/>
          </a:blip>
          <a:stretch>
            <a:fillRect/>
          </a:stretch>
        </p:blipFill>
        <p:spPr>
          <a:xfrm>
            <a:off x="1447800" y="2819400"/>
            <a:ext cx="5715000" cy="3276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8">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3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he retrogressive V-IV progression, in which IV functions as a passing chord (even if the bass is a leaping tone rather than a PT)"/>
          <p:cNvSpPr txBox="1"/>
          <p:nvPr>
            <p:ph type="body" idx="1"/>
          </p:nvPr>
        </p:nvSpPr>
        <p:spPr>
          <a:xfrm>
            <a:off x="482600" y="-177800"/>
            <a:ext cx="7912100" cy="4127500"/>
          </a:xfrm>
          <a:prstGeom prst="rect">
            <a:avLst/>
          </a:prstGeom>
        </p:spPr>
        <p:txBody>
          <a:bodyPr/>
          <a:lstStyle>
            <a:lvl1pPr marL="0" indent="0">
              <a:lnSpc>
                <a:spcPts val="4300"/>
              </a:lnSpc>
              <a:buClr>
                <a:srgbClr val="000000"/>
              </a:buClr>
              <a:buSzTx/>
              <a:buFont typeface="Hoefler Text"/>
              <a:buNone/>
              <a:defRPr sz="3600"/>
            </a:lvl1pPr>
          </a:lstStyle>
          <a:p>
            <a:pPr/>
            <a:r>
              <a:t>The retrogressive V-IV progression, in which IV functions as a passing chord (even if the bass is a leaping tone rather than a PT)</a:t>
            </a:r>
          </a:p>
        </p:txBody>
      </p:sp>
      <p:sp>
        <p:nvSpPr>
          <p:cNvPr id="242" name="Other Diatonic linear chords"/>
          <p:cNvSpPr/>
          <p:nvPr/>
        </p:nvSpPr>
        <p:spPr>
          <a:xfrm>
            <a:off x="889000" y="-254000"/>
            <a:ext cx="7353300" cy="1397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lvl1pPr defTabSz="317500">
              <a:lnSpc>
                <a:spcPts val="4300"/>
              </a:lnSpc>
              <a:spcBef>
                <a:spcPts val="100"/>
              </a:spcBef>
              <a:tabLst>
                <a:tab pos="863600" algn="l"/>
              </a:tabLst>
              <a:defRPr b="1" i="1" sz="3600">
                <a:uFill>
                  <a:solidFill>
                    <a:srgbClr val="000000"/>
                  </a:solidFill>
                </a:uFill>
                <a:latin typeface="+mn-lt"/>
                <a:ea typeface="+mn-ea"/>
                <a:cs typeface="+mn-cs"/>
                <a:sym typeface="Hoefler Text"/>
              </a:defRPr>
            </a:lvl1pPr>
          </a:lstStyle>
          <a:p>
            <a:pPr/>
            <a:r>
              <a:t>Other Diatonic linear chords</a:t>
            </a:r>
          </a:p>
        </p:txBody>
      </p:sp>
      <p:pic>
        <p:nvPicPr>
          <p:cNvPr id="243" name="lin_chords_2.jpg" descr="lin_chords_2.jpg"/>
          <p:cNvPicPr>
            <a:picLocks noChangeAspect="1"/>
          </p:cNvPicPr>
          <p:nvPr/>
        </p:nvPicPr>
        <p:blipFill>
          <a:blip r:embed="rId2">
            <a:extLst/>
          </a:blip>
          <a:stretch>
            <a:fillRect/>
          </a:stretch>
        </p:blipFill>
        <p:spPr>
          <a:xfrm>
            <a:off x="1905000" y="3200400"/>
            <a:ext cx="5715000" cy="3429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Apparent 7th chords that don’t function as T, P or D, but move in sequence."/>
          <p:cNvSpPr txBox="1"/>
          <p:nvPr>
            <p:ph type="body" sz="half" idx="1"/>
          </p:nvPr>
        </p:nvSpPr>
        <p:spPr>
          <a:xfrm>
            <a:off x="457200" y="990600"/>
            <a:ext cx="7912100" cy="1981200"/>
          </a:xfrm>
          <a:prstGeom prst="rect">
            <a:avLst/>
          </a:prstGeom>
        </p:spPr>
        <p:txBody>
          <a:bodyPr/>
          <a:lstStyle/>
          <a:p>
            <a:pPr marL="0" indent="0">
              <a:lnSpc>
                <a:spcPts val="4300"/>
              </a:lnSpc>
              <a:buClr>
                <a:srgbClr val="000000"/>
              </a:buClr>
              <a:buSzTx/>
              <a:buFont typeface="Hoefler Text"/>
              <a:buNone/>
              <a:defRPr sz="3600"/>
            </a:pPr>
            <a:r>
              <a:t>Apparent 7</a:t>
            </a:r>
            <a:r>
              <a:rPr baseline="30333"/>
              <a:t>th</a:t>
            </a:r>
            <a:r>
              <a:t> chords that don’t function as T, P or D, but move in sequence.</a:t>
            </a:r>
          </a:p>
        </p:txBody>
      </p:sp>
      <p:sp>
        <p:nvSpPr>
          <p:cNvPr id="246" name="Other Diatonic linear chords"/>
          <p:cNvSpPr/>
          <p:nvPr/>
        </p:nvSpPr>
        <p:spPr>
          <a:xfrm>
            <a:off x="889000" y="0"/>
            <a:ext cx="7353300" cy="1397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lvl1pPr defTabSz="317500">
              <a:lnSpc>
                <a:spcPts val="4300"/>
              </a:lnSpc>
              <a:spcBef>
                <a:spcPts val="100"/>
              </a:spcBef>
              <a:tabLst>
                <a:tab pos="863600" algn="l"/>
              </a:tabLst>
              <a:defRPr b="1" i="1" sz="3600">
                <a:uFill>
                  <a:solidFill>
                    <a:srgbClr val="000000"/>
                  </a:solidFill>
                </a:uFill>
                <a:latin typeface="+mn-lt"/>
                <a:ea typeface="+mn-ea"/>
                <a:cs typeface="+mn-cs"/>
                <a:sym typeface="Hoefler Text"/>
              </a:defRPr>
            </a:lvl1pPr>
          </a:lstStyle>
          <a:p>
            <a:pPr/>
            <a:r>
              <a:t>Other Diatonic linear chords</a:t>
            </a:r>
          </a:p>
        </p:txBody>
      </p:sp>
      <p:pic>
        <p:nvPicPr>
          <p:cNvPr id="247" name="lin_chords_3.jpg" descr="lin_chords_3.jpg"/>
          <p:cNvPicPr>
            <a:picLocks noChangeAspect="1"/>
          </p:cNvPicPr>
          <p:nvPr/>
        </p:nvPicPr>
        <p:blipFill>
          <a:blip r:embed="rId2">
            <a:extLst/>
          </a:blip>
          <a:stretch>
            <a:fillRect/>
          </a:stretch>
        </p:blipFill>
        <p:spPr>
          <a:xfrm>
            <a:off x="177800" y="3134232"/>
            <a:ext cx="8775700" cy="2720468"/>
          </a:xfrm>
          <a:prstGeom prst="rect">
            <a:avLst/>
          </a:prstGeom>
          <a:ln w="12700">
            <a:miter lim="400000"/>
          </a:ln>
        </p:spPr>
      </p:pic>
      <p:pic>
        <p:nvPicPr>
          <p:cNvPr id="248" name="Oval" descr="Oval"/>
          <p:cNvPicPr>
            <a:picLocks noChangeAspect="0"/>
          </p:cNvPicPr>
          <p:nvPr/>
        </p:nvPicPr>
        <p:blipFill>
          <a:blip r:embed="rId3">
            <a:extLst/>
          </a:blip>
          <a:stretch>
            <a:fillRect/>
          </a:stretch>
        </p:blipFill>
        <p:spPr>
          <a:xfrm>
            <a:off x="774700" y="3670299"/>
            <a:ext cx="609600" cy="635001"/>
          </a:xfrm>
          <a:prstGeom prst="rect">
            <a:avLst/>
          </a:prstGeom>
        </p:spPr>
      </p:pic>
      <p:pic>
        <p:nvPicPr>
          <p:cNvPr id="250" name="Oval" descr="Oval"/>
          <p:cNvPicPr>
            <a:picLocks noChangeAspect="0"/>
          </p:cNvPicPr>
          <p:nvPr/>
        </p:nvPicPr>
        <p:blipFill>
          <a:blip r:embed="rId3">
            <a:extLst/>
          </a:blip>
          <a:stretch>
            <a:fillRect/>
          </a:stretch>
        </p:blipFill>
        <p:spPr>
          <a:xfrm>
            <a:off x="1803400" y="4305299"/>
            <a:ext cx="609600" cy="635001"/>
          </a:xfrm>
          <a:prstGeom prst="rect">
            <a:avLst/>
          </a:prstGeom>
        </p:spPr>
      </p:pic>
      <p:pic>
        <p:nvPicPr>
          <p:cNvPr id="252" name="Oval" descr="Oval"/>
          <p:cNvPicPr>
            <a:picLocks noChangeAspect="0"/>
          </p:cNvPicPr>
          <p:nvPr/>
        </p:nvPicPr>
        <p:blipFill>
          <a:blip r:embed="rId3">
            <a:extLst/>
          </a:blip>
          <a:stretch>
            <a:fillRect/>
          </a:stretch>
        </p:blipFill>
        <p:spPr>
          <a:xfrm>
            <a:off x="2844800" y="3543299"/>
            <a:ext cx="609600" cy="635001"/>
          </a:xfrm>
          <a:prstGeom prst="rect">
            <a:avLst/>
          </a:prstGeom>
        </p:spPr>
      </p:pic>
      <p:pic>
        <p:nvPicPr>
          <p:cNvPr id="254" name="Oval" descr="Oval"/>
          <p:cNvPicPr>
            <a:picLocks noChangeAspect="0"/>
          </p:cNvPicPr>
          <p:nvPr/>
        </p:nvPicPr>
        <p:blipFill>
          <a:blip r:embed="rId3">
            <a:extLst/>
          </a:blip>
          <a:stretch>
            <a:fillRect/>
          </a:stretch>
        </p:blipFill>
        <p:spPr>
          <a:xfrm>
            <a:off x="3873500" y="4178299"/>
            <a:ext cx="609600" cy="635001"/>
          </a:xfrm>
          <a:prstGeom prst="rect">
            <a:avLst/>
          </a:prstGeom>
        </p:spPr>
      </p:pic>
      <p:pic>
        <p:nvPicPr>
          <p:cNvPr id="256" name="Oval" descr="Oval"/>
          <p:cNvPicPr>
            <a:picLocks noChangeAspect="0"/>
          </p:cNvPicPr>
          <p:nvPr/>
        </p:nvPicPr>
        <p:blipFill>
          <a:blip r:embed="rId3">
            <a:extLst/>
          </a:blip>
          <a:stretch>
            <a:fillRect/>
          </a:stretch>
        </p:blipFill>
        <p:spPr>
          <a:xfrm>
            <a:off x="5029200" y="3111499"/>
            <a:ext cx="609600" cy="635001"/>
          </a:xfrm>
          <a:prstGeom prst="rect">
            <a:avLst/>
          </a:prstGeom>
        </p:spPr>
      </p:pic>
      <p:pic>
        <p:nvPicPr>
          <p:cNvPr id="258" name="Oval" descr="Oval"/>
          <p:cNvPicPr>
            <a:picLocks noChangeAspect="0"/>
          </p:cNvPicPr>
          <p:nvPr/>
        </p:nvPicPr>
        <p:blipFill>
          <a:blip r:embed="rId3">
            <a:extLst/>
          </a:blip>
          <a:stretch>
            <a:fillRect/>
          </a:stretch>
        </p:blipFill>
        <p:spPr>
          <a:xfrm>
            <a:off x="6057900" y="4178299"/>
            <a:ext cx="609600" cy="635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ID="9" grpId="2" fill="hold">
                                  <p:stCondLst>
                                    <p:cond delay="3000"/>
                                  </p:stCondLst>
                                  <p:iterate type="el" backwards="0">
                                    <p:tmAbs val="0"/>
                                  </p:iterate>
                                  <p:childTnLst>
                                    <p:set>
                                      <p:cBhvr>
                                        <p:cTn id="11" fill="hold"/>
                                        <p:tgtEl>
                                          <p:spTgt spid="248"/>
                                        </p:tgtEl>
                                        <p:attrNameLst>
                                          <p:attrName>style.visibility</p:attrName>
                                        </p:attrNameLst>
                                      </p:cBhvr>
                                      <p:to>
                                        <p:strVal val="visible"/>
                                      </p:to>
                                    </p:set>
                                    <p:animEffect filter="dissolve" transition="in">
                                      <p:cBhvr>
                                        <p:cTn id="12" dur="1000"/>
                                        <p:tgtEl>
                                          <p:spTgt spid="248"/>
                                        </p:tgtEl>
                                      </p:cBhvr>
                                    </p:animEffect>
                                  </p:childTnLst>
                                </p:cTn>
                              </p:par>
                            </p:childTnLst>
                          </p:cTn>
                        </p:par>
                        <p:par>
                          <p:cTn id="13" fill="hold">
                            <p:stCondLst>
                              <p:cond delay="4000"/>
                            </p:stCondLst>
                            <p:childTnLst>
                              <p:par>
                                <p:cTn id="14" presetClass="exit" nodeType="afterEffect" presetID="9" grpId="3" fill="hold">
                                  <p:stCondLst>
                                    <p:cond delay="2000"/>
                                  </p:stCondLst>
                                  <p:iterate type="el" backwards="0">
                                    <p:tmAbs val="0"/>
                                  </p:iterate>
                                  <p:childTnLst>
                                    <p:animEffect filter="dissolve" transition="out">
                                      <p:cBhvr>
                                        <p:cTn id="15" dur="1000" fill="hold"/>
                                        <p:tgtEl>
                                          <p:spTgt spid="248"/>
                                        </p:tgtEl>
                                      </p:cBhvr>
                                    </p:animEffect>
                                    <p:set>
                                      <p:cBhvr>
                                        <p:cTn id="16" fill="hold">
                                          <p:stCondLst>
                                            <p:cond delay="999"/>
                                          </p:stCondLst>
                                        </p:cTn>
                                        <p:tgtEl>
                                          <p:spTgt spid="248"/>
                                        </p:tgtEl>
                                        <p:attrNameLst>
                                          <p:attrName>style.visibility</p:attrName>
                                        </p:attrNameLst>
                                      </p:cBhvr>
                                      <p:to>
                                        <p:strVal val="hidden"/>
                                      </p:to>
                                    </p:set>
                                  </p:childTnLst>
                                </p:cTn>
                              </p:par>
                            </p:childTnLst>
                          </p:cTn>
                        </p:par>
                        <p:par>
                          <p:cTn id="17" fill="hold">
                            <p:stCondLst>
                              <p:cond delay="7000"/>
                            </p:stCondLst>
                            <p:childTnLst>
                              <p:par>
                                <p:cTn id="18" presetClass="entr" nodeType="afterEffect" presetID="9" grpId="4" fill="hold">
                                  <p:stCondLst>
                                    <p:cond delay="1000"/>
                                  </p:stCondLst>
                                  <p:iterate type="el" backwards="0">
                                    <p:tmAbs val="0"/>
                                  </p:iterate>
                                  <p:childTnLst>
                                    <p:set>
                                      <p:cBhvr>
                                        <p:cTn id="19" fill="hold"/>
                                        <p:tgtEl>
                                          <p:spTgt spid="250"/>
                                        </p:tgtEl>
                                        <p:attrNameLst>
                                          <p:attrName>style.visibility</p:attrName>
                                        </p:attrNameLst>
                                      </p:cBhvr>
                                      <p:to>
                                        <p:strVal val="visible"/>
                                      </p:to>
                                    </p:set>
                                    <p:animEffect filter="dissolve" transition="in">
                                      <p:cBhvr>
                                        <p:cTn id="20" dur="1000"/>
                                        <p:tgtEl>
                                          <p:spTgt spid="250"/>
                                        </p:tgtEl>
                                      </p:cBhvr>
                                    </p:animEffect>
                                  </p:childTnLst>
                                </p:cTn>
                              </p:par>
                            </p:childTnLst>
                          </p:cTn>
                        </p:par>
                        <p:par>
                          <p:cTn id="21" fill="hold">
                            <p:stCondLst>
                              <p:cond delay="9000"/>
                            </p:stCondLst>
                            <p:childTnLst>
                              <p:par>
                                <p:cTn id="22" presetClass="exit" nodeType="afterEffect" presetID="9" grpId="5" fill="hold">
                                  <p:stCondLst>
                                    <p:cond delay="2000"/>
                                  </p:stCondLst>
                                  <p:iterate type="el" backwards="0">
                                    <p:tmAbs val="0"/>
                                  </p:iterate>
                                  <p:childTnLst>
                                    <p:animEffect filter="dissolve" transition="out">
                                      <p:cBhvr>
                                        <p:cTn id="23" dur="1000" fill="hold"/>
                                        <p:tgtEl>
                                          <p:spTgt spid="250"/>
                                        </p:tgtEl>
                                      </p:cBhvr>
                                    </p:animEffect>
                                    <p:set>
                                      <p:cBhvr>
                                        <p:cTn id="24" fill="hold">
                                          <p:stCondLst>
                                            <p:cond delay="999"/>
                                          </p:stCondLst>
                                        </p:cTn>
                                        <p:tgtEl>
                                          <p:spTgt spid="250"/>
                                        </p:tgtEl>
                                        <p:attrNameLst>
                                          <p:attrName>style.visibility</p:attrName>
                                        </p:attrNameLst>
                                      </p:cBhvr>
                                      <p:to>
                                        <p:strVal val="hidden"/>
                                      </p:to>
                                    </p:set>
                                  </p:childTnLst>
                                </p:cTn>
                              </p:par>
                            </p:childTnLst>
                          </p:cTn>
                        </p:par>
                        <p:par>
                          <p:cTn id="25" fill="hold">
                            <p:stCondLst>
                              <p:cond delay="12000"/>
                            </p:stCondLst>
                            <p:childTnLst>
                              <p:par>
                                <p:cTn id="26" presetClass="entr" nodeType="afterEffect" presetID="9" grpId="6" fill="hold">
                                  <p:stCondLst>
                                    <p:cond delay="2000"/>
                                  </p:stCondLst>
                                  <p:iterate type="el" backwards="0">
                                    <p:tmAbs val="0"/>
                                  </p:iterate>
                                  <p:childTnLst>
                                    <p:set>
                                      <p:cBhvr>
                                        <p:cTn id="27" fill="hold"/>
                                        <p:tgtEl>
                                          <p:spTgt spid="252"/>
                                        </p:tgtEl>
                                        <p:attrNameLst>
                                          <p:attrName>style.visibility</p:attrName>
                                        </p:attrNameLst>
                                      </p:cBhvr>
                                      <p:to>
                                        <p:strVal val="visible"/>
                                      </p:to>
                                    </p:set>
                                    <p:animEffect filter="dissolve" transition="in">
                                      <p:cBhvr>
                                        <p:cTn id="28" dur="1000"/>
                                        <p:tgtEl>
                                          <p:spTgt spid="252"/>
                                        </p:tgtEl>
                                      </p:cBhvr>
                                    </p:animEffect>
                                  </p:childTnLst>
                                </p:cTn>
                              </p:par>
                            </p:childTnLst>
                          </p:cTn>
                        </p:par>
                        <p:par>
                          <p:cTn id="29" fill="hold">
                            <p:stCondLst>
                              <p:cond delay="15000"/>
                            </p:stCondLst>
                            <p:childTnLst>
                              <p:par>
                                <p:cTn id="30" presetClass="exit" nodeType="afterEffect" presetID="9" grpId="7" fill="hold">
                                  <p:stCondLst>
                                    <p:cond delay="2000"/>
                                  </p:stCondLst>
                                  <p:iterate type="el" backwards="0">
                                    <p:tmAbs val="0"/>
                                  </p:iterate>
                                  <p:childTnLst>
                                    <p:animEffect filter="dissolve" transition="out">
                                      <p:cBhvr>
                                        <p:cTn id="31" dur="1000" fill="hold"/>
                                        <p:tgtEl>
                                          <p:spTgt spid="252"/>
                                        </p:tgtEl>
                                      </p:cBhvr>
                                    </p:animEffect>
                                    <p:set>
                                      <p:cBhvr>
                                        <p:cTn id="32" fill="hold">
                                          <p:stCondLst>
                                            <p:cond delay="999"/>
                                          </p:stCondLst>
                                        </p:cTn>
                                        <p:tgtEl>
                                          <p:spTgt spid="252"/>
                                        </p:tgtEl>
                                        <p:attrNameLst>
                                          <p:attrName>style.visibility</p:attrName>
                                        </p:attrNameLst>
                                      </p:cBhvr>
                                      <p:to>
                                        <p:strVal val="hidden"/>
                                      </p:to>
                                    </p:set>
                                  </p:childTnLst>
                                </p:cTn>
                              </p:par>
                            </p:childTnLst>
                          </p:cTn>
                        </p:par>
                        <p:par>
                          <p:cTn id="33" fill="hold">
                            <p:stCondLst>
                              <p:cond delay="18000"/>
                            </p:stCondLst>
                            <p:childTnLst>
                              <p:par>
                                <p:cTn id="34" presetClass="entr" nodeType="afterEffect" presetID="9" grpId="8" fill="hold">
                                  <p:stCondLst>
                                    <p:cond delay="2000"/>
                                  </p:stCondLst>
                                  <p:iterate type="el" backwards="0">
                                    <p:tmAbs val="0"/>
                                  </p:iterate>
                                  <p:childTnLst>
                                    <p:set>
                                      <p:cBhvr>
                                        <p:cTn id="35" fill="hold"/>
                                        <p:tgtEl>
                                          <p:spTgt spid="254"/>
                                        </p:tgtEl>
                                        <p:attrNameLst>
                                          <p:attrName>style.visibility</p:attrName>
                                        </p:attrNameLst>
                                      </p:cBhvr>
                                      <p:to>
                                        <p:strVal val="visible"/>
                                      </p:to>
                                    </p:set>
                                    <p:animEffect filter="dissolve" transition="in">
                                      <p:cBhvr>
                                        <p:cTn id="36" dur="1000"/>
                                        <p:tgtEl>
                                          <p:spTgt spid="254"/>
                                        </p:tgtEl>
                                      </p:cBhvr>
                                    </p:animEffect>
                                  </p:childTnLst>
                                </p:cTn>
                              </p:par>
                            </p:childTnLst>
                          </p:cTn>
                        </p:par>
                        <p:par>
                          <p:cTn id="37" fill="hold">
                            <p:stCondLst>
                              <p:cond delay="21000"/>
                            </p:stCondLst>
                            <p:childTnLst>
                              <p:par>
                                <p:cTn id="38" presetClass="exit" nodeType="afterEffect" presetID="9" grpId="9" fill="hold">
                                  <p:stCondLst>
                                    <p:cond delay="2000"/>
                                  </p:stCondLst>
                                  <p:iterate type="el" backwards="0">
                                    <p:tmAbs val="0"/>
                                  </p:iterate>
                                  <p:childTnLst>
                                    <p:animEffect filter="dissolve" transition="out">
                                      <p:cBhvr>
                                        <p:cTn id="39" dur="1000" fill="hold"/>
                                        <p:tgtEl>
                                          <p:spTgt spid="254"/>
                                        </p:tgtEl>
                                      </p:cBhvr>
                                    </p:animEffect>
                                    <p:set>
                                      <p:cBhvr>
                                        <p:cTn id="40" fill="hold">
                                          <p:stCondLst>
                                            <p:cond delay="999"/>
                                          </p:stCondLst>
                                        </p:cTn>
                                        <p:tgtEl>
                                          <p:spTgt spid="254"/>
                                        </p:tgtEl>
                                        <p:attrNameLst>
                                          <p:attrName>style.visibility</p:attrName>
                                        </p:attrNameLst>
                                      </p:cBhvr>
                                      <p:to>
                                        <p:strVal val="hidden"/>
                                      </p:to>
                                    </p:set>
                                  </p:childTnLst>
                                </p:cTn>
                              </p:par>
                            </p:childTnLst>
                          </p:cTn>
                        </p:par>
                        <p:par>
                          <p:cTn id="41" fill="hold">
                            <p:stCondLst>
                              <p:cond delay="24000"/>
                            </p:stCondLst>
                            <p:childTnLst>
                              <p:par>
                                <p:cTn id="42" presetClass="entr" nodeType="afterEffect" presetID="9" grpId="10" fill="hold">
                                  <p:stCondLst>
                                    <p:cond delay="2000"/>
                                  </p:stCondLst>
                                  <p:iterate type="el" backwards="0">
                                    <p:tmAbs val="0"/>
                                  </p:iterate>
                                  <p:childTnLst>
                                    <p:set>
                                      <p:cBhvr>
                                        <p:cTn id="43" fill="hold"/>
                                        <p:tgtEl>
                                          <p:spTgt spid="256"/>
                                        </p:tgtEl>
                                        <p:attrNameLst>
                                          <p:attrName>style.visibility</p:attrName>
                                        </p:attrNameLst>
                                      </p:cBhvr>
                                      <p:to>
                                        <p:strVal val="visible"/>
                                      </p:to>
                                    </p:set>
                                    <p:animEffect filter="dissolve" transition="in">
                                      <p:cBhvr>
                                        <p:cTn id="44" dur="1000"/>
                                        <p:tgtEl>
                                          <p:spTgt spid="256"/>
                                        </p:tgtEl>
                                      </p:cBhvr>
                                    </p:animEffect>
                                  </p:childTnLst>
                                </p:cTn>
                              </p:par>
                            </p:childTnLst>
                          </p:cTn>
                        </p:par>
                        <p:par>
                          <p:cTn id="45" fill="hold">
                            <p:stCondLst>
                              <p:cond delay="27000"/>
                            </p:stCondLst>
                            <p:childTnLst>
                              <p:par>
                                <p:cTn id="46" presetClass="exit" nodeType="afterEffect" presetID="9" grpId="11" fill="hold">
                                  <p:stCondLst>
                                    <p:cond delay="2000"/>
                                  </p:stCondLst>
                                  <p:iterate type="el" backwards="0">
                                    <p:tmAbs val="0"/>
                                  </p:iterate>
                                  <p:childTnLst>
                                    <p:animEffect filter="dissolve" transition="out">
                                      <p:cBhvr>
                                        <p:cTn id="47" dur="1000" fill="hold"/>
                                        <p:tgtEl>
                                          <p:spTgt spid="256"/>
                                        </p:tgtEl>
                                      </p:cBhvr>
                                    </p:animEffect>
                                    <p:set>
                                      <p:cBhvr>
                                        <p:cTn id="48" fill="hold">
                                          <p:stCondLst>
                                            <p:cond delay="999"/>
                                          </p:stCondLst>
                                        </p:cTn>
                                        <p:tgtEl>
                                          <p:spTgt spid="256"/>
                                        </p:tgtEl>
                                        <p:attrNameLst>
                                          <p:attrName>style.visibility</p:attrName>
                                        </p:attrNameLst>
                                      </p:cBhvr>
                                      <p:to>
                                        <p:strVal val="hidden"/>
                                      </p:to>
                                    </p:set>
                                  </p:childTnLst>
                                </p:cTn>
                              </p:par>
                            </p:childTnLst>
                          </p:cTn>
                        </p:par>
                        <p:par>
                          <p:cTn id="49" fill="hold">
                            <p:stCondLst>
                              <p:cond delay="30000"/>
                            </p:stCondLst>
                            <p:childTnLst>
                              <p:par>
                                <p:cTn id="50" presetClass="entr" nodeType="afterEffect" presetID="9" grpId="12" fill="hold">
                                  <p:stCondLst>
                                    <p:cond delay="2000"/>
                                  </p:stCondLst>
                                  <p:iterate type="el" backwards="0">
                                    <p:tmAbs val="0"/>
                                  </p:iterate>
                                  <p:childTnLst>
                                    <p:set>
                                      <p:cBhvr>
                                        <p:cTn id="51" fill="hold"/>
                                        <p:tgtEl>
                                          <p:spTgt spid="258"/>
                                        </p:tgtEl>
                                        <p:attrNameLst>
                                          <p:attrName>style.visibility</p:attrName>
                                        </p:attrNameLst>
                                      </p:cBhvr>
                                      <p:to>
                                        <p:strVal val="visible"/>
                                      </p:to>
                                    </p:set>
                                    <p:animEffect filter="dissolve" transition="in">
                                      <p:cBhvr>
                                        <p:cTn id="52"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6"/>
      <p:bldP build="whole" bldLvl="1" animBg="1" rev="0" advAuto="0" spid="252" grpId="7"/>
      <p:bldP build="whole" bldLvl="1" animBg="1" rev="0" advAuto="0" spid="250" grpId="4"/>
      <p:bldP build="whole" bldLvl="1" animBg="1" rev="0" advAuto="0" spid="250" grpId="5"/>
      <p:bldP build="whole" bldLvl="1" animBg="1" rev="0" advAuto="0" spid="256" grpId="10"/>
      <p:bldP build="whole" bldLvl="1" animBg="1" rev="0" advAuto="0" spid="256" grpId="11"/>
      <p:bldP build="whole" bldLvl="1" animBg="1" rev="0" advAuto="0" spid="258" grpId="12"/>
      <p:bldP build="whole" bldLvl="1" animBg="1" rev="0" advAuto="0" spid="248" grpId="2"/>
      <p:bldP build="whole" bldLvl="1" animBg="1" rev="0" advAuto="0" spid="248" grpId="3"/>
      <p:bldP build="whole" bldLvl="1" animBg="1" rev="0" advAuto="0" spid="254" grpId="8"/>
      <p:bldP build="whole" bldLvl="1" animBg="1" rev="0" advAuto="0" spid="254" grpId="9"/>
      <p:bldP build="p" bldLvl="1" animBg="1" rev="0" advAuto="0" spid="24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chumann"/>
          <p:cNvSpPr txBox="1"/>
          <p:nvPr>
            <p:ph type="title"/>
          </p:nvPr>
        </p:nvSpPr>
        <p:spPr>
          <a:xfrm>
            <a:off x="6426200" y="1574800"/>
            <a:ext cx="2362200" cy="1600200"/>
          </a:xfrm>
          <a:prstGeom prst="rect">
            <a:avLst/>
          </a:prstGeom>
        </p:spPr>
        <p:txBody>
          <a:bodyPr/>
          <a:lstStyle>
            <a:lvl1pPr>
              <a:lnSpc>
                <a:spcPts val="1600"/>
              </a:lnSpc>
              <a:defRPr sz="1400"/>
            </a:lvl1pPr>
          </a:lstStyle>
          <a:p>
            <a:pPr/>
            <a:r>
              <a:t>Schumann</a:t>
            </a:r>
          </a:p>
        </p:txBody>
      </p:sp>
      <p:sp>
        <p:nvSpPr>
          <p:cNvPr id="262" name="Other Diatonic linear chords"/>
          <p:cNvSpPr/>
          <p:nvPr/>
        </p:nvSpPr>
        <p:spPr>
          <a:xfrm>
            <a:off x="685800" y="0"/>
            <a:ext cx="7772400" cy="16002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317500">
              <a:lnSpc>
                <a:spcPts val="45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i="1" sz="3800">
                <a:solidFill>
                  <a:srgbClr val="55533A"/>
                </a:solidFill>
                <a:latin typeface="+mn-lt"/>
                <a:ea typeface="+mn-ea"/>
                <a:cs typeface="+mn-cs"/>
                <a:sym typeface="Hoefler Text"/>
              </a:defRPr>
            </a:lvl1pPr>
          </a:lstStyle>
          <a:p>
            <a:pPr/>
            <a:r>
              <a:t>Other Diatonic linear chords</a:t>
            </a:r>
          </a:p>
        </p:txBody>
      </p:sp>
      <p:sp>
        <p:nvSpPr>
          <p:cNvPr id="263" name="If a chord just doesn’t make sense as a tonic, predominant or dominant in context, it is probably embellishing one of those functions."/>
          <p:cNvSpPr txBox="1"/>
          <p:nvPr>
            <p:ph type="body" sz="quarter" idx="1"/>
          </p:nvPr>
        </p:nvSpPr>
        <p:spPr>
          <a:xfrm>
            <a:off x="685800" y="1168400"/>
            <a:ext cx="7772400" cy="1282700"/>
          </a:xfrm>
          <a:prstGeom prst="rect">
            <a:avLst/>
          </a:prstGeom>
          <a:effectLst/>
        </p:spPr>
        <p:txBody>
          <a:bodyPr/>
          <a:lstStyle>
            <a:lvl1pPr marL="0" indent="0">
              <a:buClr>
                <a:srgbClr val="000000"/>
              </a:buClr>
              <a:buSzTx/>
              <a:buFont typeface="Hoefler Text"/>
              <a:buNone/>
            </a:lvl1pPr>
          </a:lstStyle>
          <a:p>
            <a:pPr/>
            <a:r>
              <a:t>If a chord just doesn’t make sense as a tonic, predominant or dominant in context, it is probably embellishing one of those functions.</a:t>
            </a:r>
          </a:p>
        </p:txBody>
      </p:sp>
      <p:sp>
        <p:nvSpPr>
          <p:cNvPr id="264" name="arpp"/>
          <p:cNvSpPr/>
          <p:nvPr/>
        </p:nvSpPr>
        <p:spPr>
          <a:xfrm>
            <a:off x="1850841" y="5461000"/>
            <a:ext cx="746304" cy="495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317500">
              <a:lnSpc>
                <a:spcPts val="31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600">
                <a:solidFill>
                  <a:srgbClr val="B51A00"/>
                </a:solidFill>
                <a:uFill>
                  <a:solidFill>
                    <a:srgbClr val="B51A00"/>
                  </a:solidFill>
                </a:uFill>
                <a:latin typeface="+mn-lt"/>
                <a:ea typeface="+mn-ea"/>
                <a:cs typeface="+mn-cs"/>
                <a:sym typeface="Hoefler Text"/>
              </a:defRPr>
            </a:lvl1pPr>
          </a:lstStyle>
          <a:p>
            <a:pPr/>
            <a:r>
              <a:t>arpp</a:t>
            </a:r>
          </a:p>
        </p:txBody>
      </p:sp>
      <p:sp>
        <p:nvSpPr>
          <p:cNvPr id="265" name="p"/>
          <p:cNvSpPr/>
          <p:nvPr/>
        </p:nvSpPr>
        <p:spPr>
          <a:xfrm>
            <a:off x="6097902" y="5562600"/>
            <a:ext cx="295252" cy="495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317500">
              <a:lnSpc>
                <a:spcPts val="31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600">
                <a:solidFill>
                  <a:srgbClr val="B51A00"/>
                </a:solidFill>
                <a:uFill>
                  <a:solidFill>
                    <a:srgbClr val="B51A00"/>
                  </a:solidFill>
                </a:uFill>
                <a:latin typeface="+mn-lt"/>
                <a:ea typeface="+mn-ea"/>
                <a:cs typeface="+mn-cs"/>
                <a:sym typeface="Hoefler Text"/>
              </a:defRPr>
            </a:lvl1pPr>
          </a:lstStyle>
          <a:p>
            <a:pPr/>
            <a:r>
              <a:t>p</a:t>
            </a:r>
          </a:p>
        </p:txBody>
      </p:sp>
      <p:pic>
        <p:nvPicPr>
          <p:cNvPr id="266" name="waltz_ex.jpg" descr="waltz_ex.jpg"/>
          <p:cNvPicPr>
            <a:picLocks noChangeAspect="1"/>
          </p:cNvPicPr>
          <p:nvPr/>
        </p:nvPicPr>
        <p:blipFill>
          <a:blip r:embed="rId2">
            <a:extLst/>
          </a:blip>
          <a:stretch>
            <a:fillRect/>
          </a:stretch>
        </p:blipFill>
        <p:spPr>
          <a:xfrm>
            <a:off x="797676" y="2870200"/>
            <a:ext cx="7546224" cy="2273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2000"/>
                                  </p:stCondLst>
                                  <p:iterate type="el" backwards="0">
                                    <p:tmAbs val="0"/>
                                  </p:iterate>
                                  <p:childTnLst>
                                    <p:set>
                                      <p:cBhvr>
                                        <p:cTn id="6" fill="hold"/>
                                        <p:tgtEl>
                                          <p:spTgt spid="263">
                                            <p:bg/>
                                          </p:spTgt>
                                        </p:tgtEl>
                                        <p:attrNameLst>
                                          <p:attrName>style.visibility</p:attrName>
                                        </p:attrNameLst>
                                      </p:cBhvr>
                                      <p:to>
                                        <p:strVal val="visible"/>
                                      </p:to>
                                    </p:set>
                                  </p:childTnLst>
                                </p:cTn>
                              </p:par>
                              <p:par>
                                <p:cTn id="7" presetClass="entr" nodeType="withEffect" presetSubtype="0" presetID="1" grpId="1" fill="hold">
                                  <p:stCondLst>
                                    <p:cond delay="2000"/>
                                  </p:stCondLst>
                                  <p:iterate type="el" backwards="0">
                                    <p:tmAbs val="0"/>
                                  </p:iterate>
                                  <p:childTnLst>
                                    <p:set>
                                      <p:cBhvr>
                                        <p:cTn id="8" fill="hold"/>
                                        <p:tgtEl>
                                          <p:spTgt spid="263">
                                            <p:txEl>
                                              <p:pRg st="0" end="0"/>
                                            </p:txEl>
                                          </p:spTgt>
                                        </p:tgtEl>
                                        <p:attrNameLst>
                                          <p:attrName>style.visibility</p:attrName>
                                        </p:attrNameLst>
                                      </p:cBhvr>
                                      <p:to>
                                        <p:strVal val="visible"/>
                                      </p:to>
                                    </p:set>
                                  </p:childTnLst>
                                </p:cTn>
                              </p:par>
                            </p:childTnLst>
                          </p:cTn>
                        </p:par>
                        <p:par>
                          <p:cTn id="9" fill="hold">
                            <p:stCondLst>
                              <p:cond delay="2000"/>
                            </p:stCondLst>
                            <p:childTnLst>
                              <p:par>
                                <p:cTn id="10" presetClass="entr" nodeType="afterEffect" presetSubtype="0" presetID="1" grpId="2" fill="hold">
                                  <p:stCondLst>
                                    <p:cond delay="4000"/>
                                  </p:stCondLst>
                                  <p:iterate type="el" backwards="0">
                                    <p:tmAbs val="0"/>
                                  </p:iterate>
                                  <p:childTnLst>
                                    <p:set>
                                      <p:cBhvr>
                                        <p:cTn id="11" fill="hold"/>
                                        <p:tgtEl>
                                          <p:spTgt spid="264"/>
                                        </p:tgtEl>
                                        <p:attrNameLst>
                                          <p:attrName>style.visibility</p:attrName>
                                        </p:attrNameLst>
                                      </p:cBhvr>
                                      <p:to>
                                        <p:strVal val="visible"/>
                                      </p:to>
                                    </p:set>
                                  </p:childTnLst>
                                </p:cTn>
                              </p:par>
                            </p:childTnLst>
                          </p:cTn>
                        </p:par>
                        <p:par>
                          <p:cTn id="12" fill="hold">
                            <p:stCondLst>
                              <p:cond delay="6000"/>
                            </p:stCondLst>
                            <p:childTnLst>
                              <p:par>
                                <p:cTn id="13" presetClass="entr" nodeType="afterEffect" presetSubtype="0" presetID="1" grpId="3" fill="hold">
                                  <p:stCondLst>
                                    <p:cond delay="6000"/>
                                  </p:stCondLst>
                                  <p:iterate type="el" backwards="0">
                                    <p:tmAbs val="0"/>
                                  </p:iterate>
                                  <p:childTnLst>
                                    <p:set>
                                      <p:cBhvr>
                                        <p:cTn id="14" fill="hold"/>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2"/>
      <p:bldP build="whole" bldLvl="1" animBg="1" rev="0" advAuto="0" spid="265" grpId="3"/>
      <p:bldP build="p" bldLvl="1" animBg="1" rev="0" advAuto="0" spid="26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Lennon/McCartney"/>
          <p:cNvSpPr txBox="1"/>
          <p:nvPr>
            <p:ph type="title"/>
          </p:nvPr>
        </p:nvSpPr>
        <p:spPr>
          <a:prstGeom prst="rect">
            <a:avLst/>
          </a:prstGeom>
        </p:spPr>
        <p:txBody>
          <a:bodyPr/>
          <a:lstStyle/>
          <a:p>
            <a:pPr/>
            <a:r>
              <a:t>Lennon/McCartney</a:t>
            </a:r>
          </a:p>
        </p:txBody>
      </p:sp>
      <p:sp>
        <p:nvSpPr>
          <p:cNvPr id="269" name="?"/>
          <p:cNvSpPr/>
          <p:nvPr/>
        </p:nvSpPr>
        <p:spPr>
          <a:xfrm>
            <a:off x="2066097" y="3733800"/>
            <a:ext cx="230862" cy="4953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317500">
              <a:lnSpc>
                <a:spcPts val="3100"/>
              </a:lnSpc>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2600">
                <a:solidFill>
                  <a:srgbClr val="B51A00"/>
                </a:solidFill>
                <a:uFill>
                  <a:solidFill>
                    <a:srgbClr val="B51A00"/>
                  </a:solidFill>
                </a:uFill>
                <a:latin typeface="+mn-lt"/>
                <a:ea typeface="+mn-ea"/>
                <a:cs typeface="+mn-cs"/>
                <a:sym typeface="Hoefler Text"/>
              </a:defRPr>
            </a:lvl1pPr>
          </a:lstStyle>
          <a:p>
            <a:pPr/>
            <a:r>
              <a:t>?</a:t>
            </a:r>
          </a:p>
        </p:txBody>
      </p:sp>
      <p:pic>
        <p:nvPicPr>
          <p:cNvPr id="270" name="droppedImage.pdf" descr="droppedImage.pdf"/>
          <p:cNvPicPr>
            <a:picLocks noChangeAspect="1"/>
          </p:cNvPicPr>
          <p:nvPr/>
        </p:nvPicPr>
        <p:blipFill>
          <a:blip r:embed="rId2">
            <a:extLst/>
          </a:blip>
          <a:stretch>
            <a:fillRect/>
          </a:stretch>
        </p:blipFill>
        <p:spPr>
          <a:xfrm>
            <a:off x="317500" y="2032000"/>
            <a:ext cx="8496300" cy="1346636"/>
          </a:xfrm>
          <a:prstGeom prst="rect">
            <a:avLst/>
          </a:prstGeom>
          <a:ln w="12700">
            <a:miter lim="400000"/>
          </a:ln>
        </p:spPr>
      </p:pic>
      <p:pic>
        <p:nvPicPr>
          <p:cNvPr id="271" name="blackbird.mov" descr="blackbird.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460500" y="45974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69"/>
                                        </p:tgtEl>
                                        <p:attrNameLst>
                                          <p:attrName>style.visibility</p:attrName>
                                        </p:attrNameLst>
                                      </p:cBhvr>
                                      <p:to>
                                        <p:strVal val="visible"/>
                                      </p:to>
                                    </p:set>
                                  </p:childTnLst>
                                </p:cTn>
                              </p:par>
                            </p:childTnLst>
                          </p:cTn>
                        </p:par>
                        <p:par>
                          <p:cTn id="7" fill="hold">
                            <p:stCondLst>
                              <p:cond delay="0"/>
                            </p:stCondLst>
                            <p:childTnLst>
                              <p:par>
                                <p:cTn id="8" presetClass="mediacall" nodeType="afterEffect" presetSubtype="0" presetID="1" grpId="2" fill="hold">
                                  <p:stCondLst>
                                    <p:cond delay="4000"/>
                                  </p:stCondLst>
                                  <p:childTnLst>
                                    <p:cmd type="call" cmd="playFrom(0.0)">
                                      <p:cBhvr>
                                        <p:cTn id="9" dur="14232999"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0" fill="hold" display="0">
                  <p:stCondLst>
                    <p:cond delay="indefinite"/>
                  </p:stCondLst>
                </p:cTn>
                <p:tgtEl>
                  <p:spTgt spid="271"/>
                </p:tgtEl>
              </p:cMediaNode>
            </p:audio>
          </p:childTnLst>
        </p:cTn>
      </p:par>
    </p:tnLst>
    <p:bldLst>
      <p:bldP build="whole" bldLvl="1" animBg="1" rev="0" advAuto="0" spid="26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MozK211ii.png" descr="MozK211ii.png"/>
          <p:cNvPicPr>
            <a:picLocks noChangeAspect="1"/>
          </p:cNvPicPr>
          <p:nvPr/>
        </p:nvPicPr>
        <p:blipFill>
          <a:blip r:embed="rId2">
            <a:extLst/>
          </a:blip>
          <a:stretch>
            <a:fillRect/>
          </a:stretch>
        </p:blipFill>
        <p:spPr>
          <a:xfrm>
            <a:off x="190500" y="444500"/>
            <a:ext cx="8750300" cy="2402044"/>
          </a:xfrm>
          <a:prstGeom prst="rect">
            <a:avLst/>
          </a:prstGeom>
          <a:ln w="12700">
            <a:miter lim="400000"/>
          </a:ln>
        </p:spPr>
      </p:pic>
      <p:pic>
        <p:nvPicPr>
          <p:cNvPr id="274" name="MozK211iib.png" descr="MozK211iib.png"/>
          <p:cNvPicPr>
            <a:picLocks noChangeAspect="1"/>
          </p:cNvPicPr>
          <p:nvPr/>
        </p:nvPicPr>
        <p:blipFill>
          <a:blip r:embed="rId3">
            <a:extLst/>
          </a:blip>
          <a:stretch>
            <a:fillRect/>
          </a:stretch>
        </p:blipFill>
        <p:spPr>
          <a:xfrm>
            <a:off x="190500" y="3556000"/>
            <a:ext cx="8750300" cy="2204666"/>
          </a:xfrm>
          <a:prstGeom prst="rect">
            <a:avLst/>
          </a:prstGeom>
          <a:ln w="12700">
            <a:miter lim="400000"/>
          </a:ln>
        </p:spPr>
      </p:pic>
      <p:sp>
        <p:nvSpPr>
          <p:cNvPr id="275" name="(V6)"/>
          <p:cNvSpPr/>
          <p:nvPr/>
        </p:nvSpPr>
        <p:spPr>
          <a:xfrm>
            <a:off x="1739900" y="2743200"/>
            <a:ext cx="70088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lgn="l" defTabSz="457200">
              <a:defRPr sz="2700">
                <a:solidFill>
                  <a:srgbClr val="E32400"/>
                </a:solidFill>
                <a:latin typeface="+mn-lt"/>
                <a:ea typeface="+mn-ea"/>
                <a:cs typeface="+mn-cs"/>
                <a:sym typeface="Hoefler Text"/>
              </a:defRPr>
            </a:pPr>
            <a:r>
              <a:t>(V</a:t>
            </a:r>
            <a:r>
              <a:rPr baseline="31999"/>
              <a:t>6</a:t>
            </a:r>
            <a:r>
              <a:t>)</a:t>
            </a:r>
          </a:p>
        </p:txBody>
      </p:sp>
      <p:sp>
        <p:nvSpPr>
          <p:cNvPr id="276" name="I"/>
          <p:cNvSpPr/>
          <p:nvPr/>
        </p:nvSpPr>
        <p:spPr>
          <a:xfrm>
            <a:off x="1205117" y="27432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77" name="I"/>
          <p:cNvSpPr/>
          <p:nvPr/>
        </p:nvSpPr>
        <p:spPr>
          <a:xfrm>
            <a:off x="2564017" y="27432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78" name="(V43-65 )"/>
          <p:cNvSpPr/>
          <p:nvPr/>
        </p:nvSpPr>
        <p:spPr>
          <a:xfrm>
            <a:off x="2983482" y="2743200"/>
            <a:ext cx="108051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a:t>
            </a:r>
            <a:r>
              <a:rPr sz="2500">
                <a:solidFill>
                  <a:srgbClr val="B51A00"/>
                </a:solidFill>
              </a:rPr>
              <a:t>V</a:t>
            </a:r>
            <a:r>
              <a:rPr baseline="31999" sz="2500">
                <a:solidFill>
                  <a:srgbClr val="B51A00"/>
                </a:solidFill>
              </a:rPr>
              <a:t>4</a:t>
            </a:r>
            <a:r>
              <a:rPr baseline="-5999" sz="2500">
                <a:solidFill>
                  <a:srgbClr val="B51A00"/>
                </a:solidFill>
              </a:rPr>
              <a:t>3-</a:t>
            </a:r>
            <a:r>
              <a:rPr baseline="31999" sz="2500">
                <a:solidFill>
                  <a:srgbClr val="B51A00"/>
                </a:solidFill>
              </a:rPr>
              <a:t>6</a:t>
            </a:r>
            <a:r>
              <a:rPr baseline="-5999" sz="2500">
                <a:solidFill>
                  <a:srgbClr val="B51A00"/>
                </a:solidFill>
              </a:rPr>
              <a:t>5 </a:t>
            </a:r>
            <a:r>
              <a:t>)</a:t>
            </a:r>
          </a:p>
        </p:txBody>
      </p:sp>
      <p:sp>
        <p:nvSpPr>
          <p:cNvPr id="279" name="I"/>
          <p:cNvSpPr/>
          <p:nvPr/>
        </p:nvSpPr>
        <p:spPr>
          <a:xfrm>
            <a:off x="3999117" y="27432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80" name="IV6"/>
          <p:cNvSpPr/>
          <p:nvPr/>
        </p:nvSpPr>
        <p:spPr>
          <a:xfrm>
            <a:off x="4715977" y="2743200"/>
            <a:ext cx="65014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IV</a:t>
            </a:r>
            <a:r>
              <a:rPr baseline="31999"/>
              <a:t>6</a:t>
            </a:r>
          </a:p>
        </p:txBody>
      </p:sp>
      <p:sp>
        <p:nvSpPr>
          <p:cNvPr id="281" name="(I64)"/>
          <p:cNvSpPr/>
          <p:nvPr/>
        </p:nvSpPr>
        <p:spPr>
          <a:xfrm>
            <a:off x="5248613" y="2743200"/>
            <a:ext cx="68173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2C1376"/>
                </a:solidFill>
                <a:latin typeface="+mn-lt"/>
                <a:ea typeface="+mn-ea"/>
                <a:cs typeface="+mn-cs"/>
                <a:sym typeface="Hoefler Text"/>
              </a:defRPr>
            </a:pPr>
            <a:r>
              <a:t>(</a:t>
            </a:r>
            <a:r>
              <a:rPr sz="2500"/>
              <a:t>I</a:t>
            </a:r>
            <a:r>
              <a:rPr baseline="31999" sz="2500"/>
              <a:t>6</a:t>
            </a:r>
            <a:r>
              <a:rPr baseline="-5999" sz="2500"/>
              <a:t>4</a:t>
            </a:r>
            <a:r>
              <a:t>)</a:t>
            </a:r>
          </a:p>
        </p:txBody>
      </p:sp>
      <p:sp>
        <p:nvSpPr>
          <p:cNvPr id="282" name="IV"/>
          <p:cNvSpPr/>
          <p:nvPr/>
        </p:nvSpPr>
        <p:spPr>
          <a:xfrm>
            <a:off x="5837497" y="2743200"/>
            <a:ext cx="529898"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IV</a:t>
            </a:r>
          </a:p>
        </p:txBody>
      </p:sp>
      <p:sp>
        <p:nvSpPr>
          <p:cNvPr id="283" name="I6"/>
          <p:cNvSpPr/>
          <p:nvPr/>
        </p:nvSpPr>
        <p:spPr>
          <a:xfrm>
            <a:off x="6371430" y="2755900"/>
            <a:ext cx="36597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rPr sz="2500">
                <a:solidFill>
                  <a:srgbClr val="B51A00"/>
                </a:solidFill>
              </a:rPr>
              <a:t>I</a:t>
            </a:r>
            <a:r>
              <a:rPr baseline="31999" sz="2500">
                <a:solidFill>
                  <a:srgbClr val="B51A00"/>
                </a:solidFill>
              </a:rPr>
              <a:t>6</a:t>
            </a:r>
          </a:p>
        </p:txBody>
      </p:sp>
      <p:sp>
        <p:nvSpPr>
          <p:cNvPr id="284" name="(vii°)"/>
          <p:cNvSpPr/>
          <p:nvPr/>
        </p:nvSpPr>
        <p:spPr>
          <a:xfrm>
            <a:off x="6749343" y="2743200"/>
            <a:ext cx="727139"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a:t>
            </a:r>
            <a:r>
              <a:rPr sz="2500">
                <a:solidFill>
                  <a:srgbClr val="B51A00"/>
                </a:solidFill>
              </a:rPr>
              <a:t>vii°</a:t>
            </a:r>
            <a:r>
              <a:t>)</a:t>
            </a:r>
          </a:p>
        </p:txBody>
      </p:sp>
      <p:sp>
        <p:nvSpPr>
          <p:cNvPr id="285" name="I"/>
          <p:cNvSpPr/>
          <p:nvPr/>
        </p:nvSpPr>
        <p:spPr>
          <a:xfrm>
            <a:off x="7669417" y="27432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86" name="64-53"/>
          <p:cNvSpPr/>
          <p:nvPr/>
        </p:nvSpPr>
        <p:spPr>
          <a:xfrm>
            <a:off x="7908635" y="2743200"/>
            <a:ext cx="623596"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2C1376"/>
                </a:solidFill>
                <a:latin typeface="+mn-lt"/>
                <a:ea typeface="+mn-ea"/>
                <a:cs typeface="+mn-cs"/>
                <a:sym typeface="Hoefler Text"/>
              </a:defRPr>
            </a:pPr>
            <a:r>
              <a:rPr baseline="31999" sz="2500"/>
              <a:t>6</a:t>
            </a:r>
            <a:r>
              <a:rPr baseline="-5999" sz="2500"/>
              <a:t>4</a:t>
            </a:r>
            <a:r>
              <a:t>-</a:t>
            </a:r>
            <a:r>
              <a:rPr baseline="31999" sz="2500"/>
              <a:t>5</a:t>
            </a:r>
            <a:r>
              <a:rPr baseline="-5999" sz="2500"/>
              <a:t>3</a:t>
            </a:r>
          </a:p>
        </p:txBody>
      </p:sp>
      <p:sp>
        <p:nvSpPr>
          <p:cNvPr id="287" name="V"/>
          <p:cNvSpPr/>
          <p:nvPr/>
        </p:nvSpPr>
        <p:spPr>
          <a:xfrm>
            <a:off x="8023280" y="3175000"/>
            <a:ext cx="378335"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V</a:t>
            </a:r>
          </a:p>
        </p:txBody>
      </p:sp>
      <p:sp>
        <p:nvSpPr>
          <p:cNvPr id="288" name="I"/>
          <p:cNvSpPr/>
          <p:nvPr/>
        </p:nvSpPr>
        <p:spPr>
          <a:xfrm>
            <a:off x="900317" y="57277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89" name="(V6)"/>
          <p:cNvSpPr/>
          <p:nvPr/>
        </p:nvSpPr>
        <p:spPr>
          <a:xfrm>
            <a:off x="1516431" y="5727700"/>
            <a:ext cx="70088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(V</a:t>
            </a:r>
            <a:r>
              <a:rPr baseline="31999"/>
              <a:t>6</a:t>
            </a:r>
            <a:r>
              <a:t>)</a:t>
            </a:r>
          </a:p>
        </p:txBody>
      </p:sp>
      <p:sp>
        <p:nvSpPr>
          <p:cNvPr id="290" name="I"/>
          <p:cNvSpPr/>
          <p:nvPr/>
        </p:nvSpPr>
        <p:spPr>
          <a:xfrm>
            <a:off x="2284617" y="57277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91" name="(V43-65 )"/>
          <p:cNvSpPr/>
          <p:nvPr/>
        </p:nvSpPr>
        <p:spPr>
          <a:xfrm>
            <a:off x="2627882" y="5727700"/>
            <a:ext cx="108051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a:t>
            </a:r>
            <a:r>
              <a:rPr sz="2500">
                <a:solidFill>
                  <a:srgbClr val="B51A00"/>
                </a:solidFill>
              </a:rPr>
              <a:t>V</a:t>
            </a:r>
            <a:r>
              <a:rPr baseline="31999" sz="2500">
                <a:solidFill>
                  <a:srgbClr val="B51A00"/>
                </a:solidFill>
              </a:rPr>
              <a:t>4</a:t>
            </a:r>
            <a:r>
              <a:rPr baseline="-5999" sz="2500">
                <a:solidFill>
                  <a:srgbClr val="B51A00"/>
                </a:solidFill>
              </a:rPr>
              <a:t>3-</a:t>
            </a:r>
            <a:r>
              <a:rPr baseline="31999" sz="2500">
                <a:solidFill>
                  <a:srgbClr val="B51A00"/>
                </a:solidFill>
              </a:rPr>
              <a:t>6</a:t>
            </a:r>
            <a:r>
              <a:rPr baseline="-5999" sz="2500">
                <a:solidFill>
                  <a:srgbClr val="B51A00"/>
                </a:solidFill>
              </a:rPr>
              <a:t>5 </a:t>
            </a:r>
            <a:r>
              <a:t>)</a:t>
            </a:r>
          </a:p>
        </p:txBody>
      </p:sp>
      <p:sp>
        <p:nvSpPr>
          <p:cNvPr id="292" name="I"/>
          <p:cNvSpPr/>
          <p:nvPr/>
        </p:nvSpPr>
        <p:spPr>
          <a:xfrm>
            <a:off x="3783217" y="57277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93" name="IV6"/>
          <p:cNvSpPr/>
          <p:nvPr/>
        </p:nvSpPr>
        <p:spPr>
          <a:xfrm>
            <a:off x="4449277" y="5727700"/>
            <a:ext cx="65014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E32400"/>
                </a:solidFill>
                <a:latin typeface="+mn-lt"/>
                <a:ea typeface="+mn-ea"/>
                <a:cs typeface="+mn-cs"/>
                <a:sym typeface="Hoefler Text"/>
              </a:defRPr>
            </a:pPr>
            <a:r>
              <a:t>IV</a:t>
            </a:r>
            <a:r>
              <a:rPr baseline="31999"/>
              <a:t>6</a:t>
            </a:r>
          </a:p>
        </p:txBody>
      </p:sp>
      <p:sp>
        <p:nvSpPr>
          <p:cNvPr id="294" name="(I64)"/>
          <p:cNvSpPr/>
          <p:nvPr/>
        </p:nvSpPr>
        <p:spPr>
          <a:xfrm>
            <a:off x="4931113" y="5727700"/>
            <a:ext cx="68173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2C1376"/>
                </a:solidFill>
                <a:latin typeface="+mn-lt"/>
                <a:ea typeface="+mn-ea"/>
                <a:cs typeface="+mn-cs"/>
                <a:sym typeface="Hoefler Text"/>
              </a:defRPr>
            </a:pPr>
            <a:r>
              <a:t>(</a:t>
            </a:r>
            <a:r>
              <a:rPr sz="2500"/>
              <a:t>I</a:t>
            </a:r>
            <a:r>
              <a:rPr baseline="31999" sz="2500"/>
              <a:t>6</a:t>
            </a:r>
            <a:r>
              <a:rPr baseline="-5999" sz="2500"/>
              <a:t>4</a:t>
            </a:r>
            <a:r>
              <a:t>)</a:t>
            </a:r>
          </a:p>
        </p:txBody>
      </p:sp>
      <p:sp>
        <p:nvSpPr>
          <p:cNvPr id="295" name="IV"/>
          <p:cNvSpPr/>
          <p:nvPr/>
        </p:nvSpPr>
        <p:spPr>
          <a:xfrm>
            <a:off x="5608897" y="5727700"/>
            <a:ext cx="529898"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IV</a:t>
            </a:r>
          </a:p>
        </p:txBody>
      </p:sp>
      <p:sp>
        <p:nvSpPr>
          <p:cNvPr id="296" name="64-53"/>
          <p:cNvSpPr/>
          <p:nvPr/>
        </p:nvSpPr>
        <p:spPr>
          <a:xfrm>
            <a:off x="6791035" y="5549900"/>
            <a:ext cx="623596"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2700">
                <a:solidFill>
                  <a:srgbClr val="2C1376"/>
                </a:solidFill>
                <a:latin typeface="+mn-lt"/>
                <a:ea typeface="+mn-ea"/>
                <a:cs typeface="+mn-cs"/>
                <a:sym typeface="Hoefler Text"/>
              </a:defRPr>
            </a:pPr>
            <a:r>
              <a:rPr baseline="31999" sz="2500"/>
              <a:t>6</a:t>
            </a:r>
            <a:r>
              <a:rPr baseline="-5999" sz="2500"/>
              <a:t>4</a:t>
            </a:r>
            <a:r>
              <a:t>-</a:t>
            </a:r>
            <a:r>
              <a:rPr baseline="31999" sz="2500"/>
              <a:t>5</a:t>
            </a:r>
            <a:r>
              <a:rPr baseline="-5999" sz="2500"/>
              <a:t>3</a:t>
            </a:r>
          </a:p>
        </p:txBody>
      </p:sp>
      <p:sp>
        <p:nvSpPr>
          <p:cNvPr id="297" name="V"/>
          <p:cNvSpPr/>
          <p:nvPr/>
        </p:nvSpPr>
        <p:spPr>
          <a:xfrm>
            <a:off x="6829480" y="6070600"/>
            <a:ext cx="378335"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V</a:t>
            </a:r>
          </a:p>
        </p:txBody>
      </p:sp>
      <p:sp>
        <p:nvSpPr>
          <p:cNvPr id="298" name="I"/>
          <p:cNvSpPr/>
          <p:nvPr/>
        </p:nvSpPr>
        <p:spPr>
          <a:xfrm>
            <a:off x="7961517" y="5727700"/>
            <a:ext cx="26586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E32400"/>
                </a:solidFill>
                <a:latin typeface="+mn-lt"/>
                <a:ea typeface="+mn-ea"/>
                <a:cs typeface="+mn-cs"/>
                <a:sym typeface="Hoefler Text"/>
              </a:defRPr>
            </a:lvl1pPr>
          </a:lstStyle>
          <a:p>
            <a:pPr/>
            <a:r>
              <a:t>I</a:t>
            </a:r>
          </a:p>
        </p:txBody>
      </p:sp>
      <p:sp>
        <p:nvSpPr>
          <p:cNvPr id="299" name="passing"/>
          <p:cNvSpPr/>
          <p:nvPr/>
        </p:nvSpPr>
        <p:spPr>
          <a:xfrm>
            <a:off x="5522140" y="355600"/>
            <a:ext cx="1166323"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2C1376"/>
                </a:solidFill>
                <a:latin typeface="+mn-lt"/>
                <a:ea typeface="+mn-ea"/>
                <a:cs typeface="+mn-cs"/>
                <a:sym typeface="Hoefler Text"/>
              </a:defRPr>
            </a:lvl1pPr>
          </a:lstStyle>
          <a:p>
            <a:pPr/>
            <a:r>
              <a:t>passing</a:t>
            </a:r>
          </a:p>
        </p:txBody>
      </p:sp>
      <p:sp>
        <p:nvSpPr>
          <p:cNvPr id="300" name="cadential"/>
          <p:cNvSpPr/>
          <p:nvPr/>
        </p:nvSpPr>
        <p:spPr>
          <a:xfrm>
            <a:off x="7515755" y="355600"/>
            <a:ext cx="142418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2C1376"/>
                </a:solidFill>
                <a:latin typeface="+mn-lt"/>
                <a:ea typeface="+mn-ea"/>
                <a:cs typeface="+mn-cs"/>
                <a:sym typeface="Hoefler Text"/>
              </a:defRPr>
            </a:lvl1pPr>
          </a:lstStyle>
          <a:p>
            <a:pPr/>
            <a:r>
              <a:t>cadential</a:t>
            </a:r>
          </a:p>
        </p:txBody>
      </p:sp>
      <p:sp>
        <p:nvSpPr>
          <p:cNvPr id="301" name="HC"/>
          <p:cNvSpPr/>
          <p:nvPr/>
        </p:nvSpPr>
        <p:spPr>
          <a:xfrm>
            <a:off x="8412726" y="2946400"/>
            <a:ext cx="66294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2C1376"/>
                </a:solidFill>
                <a:latin typeface="+mn-lt"/>
                <a:ea typeface="+mn-ea"/>
                <a:cs typeface="+mn-cs"/>
                <a:sym typeface="Hoefler Text"/>
              </a:defRPr>
            </a:lvl1pPr>
          </a:lstStyle>
          <a:p>
            <a:pPr/>
            <a:r>
              <a:t>HC</a:t>
            </a:r>
          </a:p>
        </p:txBody>
      </p:sp>
      <p:sp>
        <p:nvSpPr>
          <p:cNvPr id="302" name="PAC"/>
          <p:cNvSpPr/>
          <p:nvPr/>
        </p:nvSpPr>
        <p:spPr>
          <a:xfrm>
            <a:off x="8216556" y="5867400"/>
            <a:ext cx="805930"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457200">
              <a:defRPr sz="2700">
                <a:solidFill>
                  <a:srgbClr val="2C1376"/>
                </a:solidFill>
                <a:latin typeface="+mn-lt"/>
                <a:ea typeface="+mn-ea"/>
                <a:cs typeface="+mn-cs"/>
                <a:sym typeface="Hoefler Text"/>
              </a:defRPr>
            </a:lvl1pPr>
          </a:lstStyle>
          <a:p>
            <a:pPr/>
            <a:r>
              <a:t>PAC</a:t>
            </a:r>
          </a:p>
        </p:txBody>
      </p:sp>
      <p:pic>
        <p:nvPicPr>
          <p:cNvPr id="303" name="8) Mozart Sonata K. 311_ II. Andanta con espressione.mov" descr="8) Mozart Sonata K. 311_ II. Andanta con espressione.mo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39700" y="59817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2336" fill="hold"/>
                                        <p:tgtEl>
                                          <p:spTgt spid="303"/>
                                        </p:tgtEl>
                                      </p:cBhvr>
                                    </p:cmd>
                                  </p:childTnLst>
                                </p:cTn>
                              </p:par>
                            </p:childTnLst>
                          </p:cTn>
                        </p:par>
                        <p:par>
                          <p:cTn id="7" fill="hold">
                            <p:stCondLst>
                              <p:cond delay="82336"/>
                            </p:stCondLst>
                            <p:childTnLst>
                              <p:par>
                                <p:cTn id="8" presetClass="entr" nodeType="afterEffect" presetSubtype="0" presetID="1" grpId="2" fill="hold">
                                  <p:stCondLst>
                                    <p:cond delay="1000"/>
                                  </p:stCondLst>
                                  <p:iterate type="el" backwards="0">
                                    <p:tmAbs val="0"/>
                                  </p:iterate>
                                  <p:childTnLst>
                                    <p:set>
                                      <p:cBhvr>
                                        <p:cTn id="9" fill="hold"/>
                                        <p:tgtEl>
                                          <p:spTgt spid="275"/>
                                        </p:tgtEl>
                                        <p:attrNameLst>
                                          <p:attrName>style.visibility</p:attrName>
                                        </p:attrNameLst>
                                      </p:cBhvr>
                                      <p:to>
                                        <p:strVal val="visible"/>
                                      </p:to>
                                    </p:set>
                                  </p:childTnLst>
                                </p:cTn>
                              </p:par>
                            </p:childTnLst>
                          </p:cTn>
                        </p:par>
                        <p:par>
                          <p:cTn id="10" fill="hold">
                            <p:stCondLst>
                              <p:cond delay="83336"/>
                            </p:stCondLst>
                            <p:childTnLst>
                              <p:par>
                                <p:cTn id="11" presetClass="entr" nodeType="afterEffect" presetSubtype="0" presetID="1" grpId="3" fill="hold">
                                  <p:stCondLst>
                                    <p:cond delay="1000"/>
                                  </p:stCondLst>
                                  <p:iterate type="el" backwards="0">
                                    <p:tmAbs val="0"/>
                                  </p:iterate>
                                  <p:childTnLst>
                                    <p:set>
                                      <p:cBhvr>
                                        <p:cTn id="12" fill="hold"/>
                                        <p:tgtEl>
                                          <p:spTgt spid="277"/>
                                        </p:tgtEl>
                                        <p:attrNameLst>
                                          <p:attrName>style.visibility</p:attrName>
                                        </p:attrNameLst>
                                      </p:cBhvr>
                                      <p:to>
                                        <p:strVal val="visible"/>
                                      </p:to>
                                    </p:set>
                                  </p:childTnLst>
                                </p:cTn>
                              </p:par>
                            </p:childTnLst>
                          </p:cTn>
                        </p:par>
                        <p:par>
                          <p:cTn id="13" fill="hold">
                            <p:stCondLst>
                              <p:cond delay="84336"/>
                            </p:stCondLst>
                            <p:childTnLst>
                              <p:par>
                                <p:cTn id="14" presetClass="entr" nodeType="afterEffect" presetSubtype="0" presetID="1" grpId="4" fill="hold">
                                  <p:stCondLst>
                                    <p:cond delay="1000"/>
                                  </p:stCondLst>
                                  <p:iterate type="el" backwards="0">
                                    <p:tmAbs val="0"/>
                                  </p:iterate>
                                  <p:childTnLst>
                                    <p:set>
                                      <p:cBhvr>
                                        <p:cTn id="15" fill="hold"/>
                                        <p:tgtEl>
                                          <p:spTgt spid="278"/>
                                        </p:tgtEl>
                                        <p:attrNameLst>
                                          <p:attrName>style.visibility</p:attrName>
                                        </p:attrNameLst>
                                      </p:cBhvr>
                                      <p:to>
                                        <p:strVal val="visible"/>
                                      </p:to>
                                    </p:set>
                                  </p:childTnLst>
                                </p:cTn>
                              </p:par>
                            </p:childTnLst>
                          </p:cTn>
                        </p:par>
                        <p:par>
                          <p:cTn id="16" fill="hold">
                            <p:stCondLst>
                              <p:cond delay="85336"/>
                            </p:stCondLst>
                            <p:childTnLst>
                              <p:par>
                                <p:cTn id="17" presetClass="entr" nodeType="afterEffect" presetSubtype="0" presetID="1" grpId="5" fill="hold">
                                  <p:stCondLst>
                                    <p:cond delay="1000"/>
                                  </p:stCondLst>
                                  <p:iterate type="el" backwards="0">
                                    <p:tmAbs val="0"/>
                                  </p:iterate>
                                  <p:childTnLst>
                                    <p:set>
                                      <p:cBhvr>
                                        <p:cTn id="18" fill="hold"/>
                                        <p:tgtEl>
                                          <p:spTgt spid="2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6" fill="hold">
                                  <p:stCondLst>
                                    <p:cond delay="0"/>
                                  </p:stCondLst>
                                  <p:iterate type="el" backwards="0">
                                    <p:tmAbs val="0"/>
                                  </p:iterate>
                                  <p:childTnLst>
                                    <p:set>
                                      <p:cBhvr>
                                        <p:cTn id="22" fill="hold"/>
                                        <p:tgtEl>
                                          <p:spTgt spid="2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2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2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2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0" fill="hold">
                                  <p:stCondLst>
                                    <p:cond delay="0"/>
                                  </p:stCondLst>
                                  <p:iterate type="el" backwards="0">
                                    <p:tmAbs val="0"/>
                                  </p:iterate>
                                  <p:childTnLst>
                                    <p:set>
                                      <p:cBhvr>
                                        <p:cTn id="38" fill="hold"/>
                                        <p:tgtEl>
                                          <p:spTgt spid="2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1" fill="hold">
                                  <p:stCondLst>
                                    <p:cond delay="0"/>
                                  </p:stCondLst>
                                  <p:iterate type="el" backwards="0">
                                    <p:tmAbs val="0"/>
                                  </p:iterate>
                                  <p:childTnLst>
                                    <p:set>
                                      <p:cBhvr>
                                        <p:cTn id="42" fill="hold"/>
                                        <p:tgtEl>
                                          <p:spTgt spid="2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2" fill="hold">
                                  <p:stCondLst>
                                    <p:cond delay="0"/>
                                  </p:stCondLst>
                                  <p:iterate type="el" backwards="0">
                                    <p:tmAbs val="0"/>
                                  </p:iterate>
                                  <p:childTnLst>
                                    <p:set>
                                      <p:cBhvr>
                                        <p:cTn id="46" fill="hold"/>
                                        <p:tgtEl>
                                          <p:spTgt spid="286"/>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3" fill="hold">
                                  <p:stCondLst>
                                    <p:cond delay="0"/>
                                  </p:stCondLst>
                                  <p:iterate type="el" backwards="0">
                                    <p:tmAbs val="0"/>
                                  </p:iterate>
                                  <p:childTnLst>
                                    <p:set>
                                      <p:cBhvr>
                                        <p:cTn id="49" fill="hold"/>
                                        <p:tgtEl>
                                          <p:spTgt spid="28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4" fill="hold">
                                  <p:stCondLst>
                                    <p:cond delay="0"/>
                                  </p:stCondLst>
                                  <p:iterate type="el" backwards="0">
                                    <p:tmAbs val="0"/>
                                  </p:iterate>
                                  <p:childTnLst>
                                    <p:set>
                                      <p:cBhvr>
                                        <p:cTn id="53" fill="hold"/>
                                        <p:tgtEl>
                                          <p:spTgt spid="288"/>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5" fill="hold">
                                  <p:stCondLst>
                                    <p:cond delay="0"/>
                                  </p:stCondLst>
                                  <p:iterate type="el" backwards="0">
                                    <p:tmAbs val="0"/>
                                  </p:iterate>
                                  <p:childTnLst>
                                    <p:set>
                                      <p:cBhvr>
                                        <p:cTn id="56" fill="hold"/>
                                        <p:tgtEl>
                                          <p:spTgt spid="289"/>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6" fill="hold">
                                  <p:stCondLst>
                                    <p:cond delay="0"/>
                                  </p:stCondLst>
                                  <p:iterate type="el" backwards="0">
                                    <p:tmAbs val="0"/>
                                  </p:iterate>
                                  <p:childTnLst>
                                    <p:set>
                                      <p:cBhvr>
                                        <p:cTn id="59" fill="hold"/>
                                        <p:tgtEl>
                                          <p:spTgt spid="290"/>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7" fill="hold">
                                  <p:stCondLst>
                                    <p:cond delay="0"/>
                                  </p:stCondLst>
                                  <p:iterate type="el" backwards="0">
                                    <p:tmAbs val="0"/>
                                  </p:iterate>
                                  <p:childTnLst>
                                    <p:set>
                                      <p:cBhvr>
                                        <p:cTn id="62" fill="hold"/>
                                        <p:tgtEl>
                                          <p:spTgt spid="291"/>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8" fill="hold">
                                  <p:stCondLst>
                                    <p:cond delay="0"/>
                                  </p:stCondLst>
                                  <p:iterate type="el" backwards="0">
                                    <p:tmAbs val="0"/>
                                  </p:iterate>
                                  <p:childTnLst>
                                    <p:set>
                                      <p:cBhvr>
                                        <p:cTn id="65" fill="hold"/>
                                        <p:tgtEl>
                                          <p:spTgt spid="292"/>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19" fill="hold">
                                  <p:stCondLst>
                                    <p:cond delay="0"/>
                                  </p:stCondLst>
                                  <p:iterate type="el" backwards="0">
                                    <p:tmAbs val="0"/>
                                  </p:iterate>
                                  <p:childTnLst>
                                    <p:set>
                                      <p:cBhvr>
                                        <p:cTn id="68" fill="hold"/>
                                        <p:tgtEl>
                                          <p:spTgt spid="293"/>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0" fill="hold">
                                  <p:stCondLst>
                                    <p:cond delay="0"/>
                                  </p:stCondLst>
                                  <p:iterate type="el" backwards="0">
                                    <p:tmAbs val="0"/>
                                  </p:iterate>
                                  <p:childTnLst>
                                    <p:set>
                                      <p:cBhvr>
                                        <p:cTn id="71" fill="hold"/>
                                        <p:tgtEl>
                                          <p:spTgt spid="294"/>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1" fill="hold">
                                  <p:stCondLst>
                                    <p:cond delay="0"/>
                                  </p:stCondLst>
                                  <p:iterate type="el" backwards="0">
                                    <p:tmAbs val="0"/>
                                  </p:iterate>
                                  <p:childTnLst>
                                    <p:set>
                                      <p:cBhvr>
                                        <p:cTn id="74" fill="hold"/>
                                        <p:tgtEl>
                                          <p:spTgt spid="29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22" fill="hold">
                                  <p:stCondLst>
                                    <p:cond delay="0"/>
                                  </p:stCondLst>
                                  <p:iterate type="el" backwards="0">
                                    <p:tmAbs val="0"/>
                                  </p:iterate>
                                  <p:childTnLst>
                                    <p:set>
                                      <p:cBhvr>
                                        <p:cTn id="78" fill="hold"/>
                                        <p:tgtEl>
                                          <p:spTgt spid="296"/>
                                        </p:tgtEl>
                                        <p:attrNameLst>
                                          <p:attrName>style.visibility</p:attrName>
                                        </p:attrNameLst>
                                      </p:cBhvr>
                                      <p:to>
                                        <p:strVal val="visible"/>
                                      </p:to>
                                    </p:set>
                                  </p:childTnLst>
                                </p:cTn>
                              </p:par>
                            </p:childTnLst>
                          </p:cTn>
                        </p:par>
                        <p:par>
                          <p:cTn id="79" fill="hold">
                            <p:stCondLst>
                              <p:cond delay="0"/>
                            </p:stCondLst>
                            <p:childTnLst>
                              <p:par>
                                <p:cTn id="80" presetClass="entr" nodeType="afterEffect" presetSubtype="0" presetID="1" grpId="23" fill="hold">
                                  <p:stCondLst>
                                    <p:cond delay="0"/>
                                  </p:stCondLst>
                                  <p:iterate type="el" backwards="0">
                                    <p:tmAbs val="0"/>
                                  </p:iterate>
                                  <p:childTnLst>
                                    <p:set>
                                      <p:cBhvr>
                                        <p:cTn id="81" fill="hold"/>
                                        <p:tgtEl>
                                          <p:spTgt spid="297"/>
                                        </p:tgtEl>
                                        <p:attrNameLst>
                                          <p:attrName>style.visibility</p:attrName>
                                        </p:attrNameLst>
                                      </p:cBhvr>
                                      <p:to>
                                        <p:strVal val="visible"/>
                                      </p:to>
                                    </p:set>
                                  </p:childTnLst>
                                </p:cTn>
                              </p:par>
                            </p:childTnLst>
                          </p:cTn>
                        </p:par>
                        <p:par>
                          <p:cTn id="82" fill="hold">
                            <p:stCondLst>
                              <p:cond delay="0"/>
                            </p:stCondLst>
                            <p:childTnLst>
                              <p:par>
                                <p:cTn id="83" presetClass="entr" nodeType="afterEffect" presetSubtype="0" presetID="1" grpId="24" fill="hold">
                                  <p:stCondLst>
                                    <p:cond delay="0"/>
                                  </p:stCondLst>
                                  <p:iterate type="el" backwards="0">
                                    <p:tmAbs val="0"/>
                                  </p:iterate>
                                  <p:childTnLst>
                                    <p:set>
                                      <p:cBhvr>
                                        <p:cTn id="84" fill="hold"/>
                                        <p:tgtEl>
                                          <p:spTgt spid="29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Class="entr" nodeType="clickEffect" presetSubtype="0" presetID="1" grpId="25" fill="hold">
                                  <p:stCondLst>
                                    <p:cond delay="0"/>
                                  </p:stCondLst>
                                  <p:iterate type="el" backwards="0">
                                    <p:tmAbs val="0"/>
                                  </p:iterate>
                                  <p:childTnLst>
                                    <p:set>
                                      <p:cBhvr>
                                        <p:cTn id="88" fill="hold"/>
                                        <p:tgtEl>
                                          <p:spTgt spid="29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Class="entr" nodeType="clickEffect" presetSubtype="0" presetID="1" grpId="26" fill="hold">
                                  <p:stCondLst>
                                    <p:cond delay="0"/>
                                  </p:stCondLst>
                                  <p:iterate type="el" backwards="0">
                                    <p:tmAbs val="0"/>
                                  </p:iterate>
                                  <p:childTnLst>
                                    <p:set>
                                      <p:cBhvr>
                                        <p:cTn id="92" fill="hold"/>
                                        <p:tgtEl>
                                          <p:spTgt spid="30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0" presetID="1" grpId="27" fill="hold">
                                  <p:stCondLst>
                                    <p:cond delay="0"/>
                                  </p:stCondLst>
                                  <p:iterate type="el" backwards="0">
                                    <p:tmAbs val="0"/>
                                  </p:iterate>
                                  <p:childTnLst>
                                    <p:set>
                                      <p:cBhvr>
                                        <p:cTn id="96" fill="hold"/>
                                        <p:tgtEl>
                                          <p:spTgt spid="30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Class="entr" nodeType="clickEffect" presetSubtype="0" presetID="1" grpId="28" fill="hold">
                                  <p:stCondLst>
                                    <p:cond delay="0"/>
                                  </p:stCondLst>
                                  <p:iterate type="el" backwards="0">
                                    <p:tmAbs val="0"/>
                                  </p:iterate>
                                  <p:childTnLst>
                                    <p:set>
                                      <p:cBhvr>
                                        <p:cTn id="100" fill="hold"/>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01" fill="hold" display="0">
                  <p:stCondLst>
                    <p:cond delay="indefinite"/>
                  </p:stCondLst>
                </p:cTn>
                <p:tgtEl>
                  <p:spTgt spid="303"/>
                </p:tgtEl>
              </p:cMediaNode>
            </p:audio>
          </p:childTnLst>
        </p:cTn>
      </p:par>
    </p:tnLst>
    <p:bldLst>
      <p:bldP build="whole" bldLvl="1" animBg="1" rev="0" advAuto="0" spid="283" grpId="9"/>
      <p:bldP build="whole" bldLvl="1" animBg="1" rev="0" advAuto="0" spid="296" grpId="22"/>
      <p:bldP build="whole" bldLvl="1" animBg="1" rev="0" advAuto="0" spid="282" grpId="8"/>
      <p:bldP build="whole" bldLvl="1" animBg="1" rev="0" advAuto="0" spid="295" grpId="21"/>
      <p:bldP build="whole" bldLvl="1" animBg="1" rev="0" advAuto="0" spid="281" grpId="7"/>
      <p:bldP build="whole" bldLvl="1" animBg="1" rev="0" advAuto="0" spid="294" grpId="20"/>
      <p:bldP build="whole" bldLvl="1" animBg="1" rev="0" advAuto="0" spid="280" grpId="6"/>
      <p:bldP build="whole" bldLvl="1" animBg="1" rev="0" advAuto="0" spid="293" grpId="19"/>
      <p:bldP build="whole" bldLvl="1" animBg="1" rev="0" advAuto="0" spid="292" grpId="18"/>
      <p:bldP build="whole" bldLvl="1" animBg="1" rev="0" advAuto="0" spid="279" grpId="5"/>
      <p:bldP build="whole" bldLvl="1" animBg="1" rev="0" advAuto="0" spid="284" grpId="10"/>
      <p:bldP build="whole" bldLvl="1" animBg="1" rev="0" advAuto="0" spid="301" grpId="27"/>
      <p:bldP build="whole" bldLvl="1" animBg="1" rev="0" advAuto="0" spid="278" grpId="4"/>
      <p:bldP build="whole" bldLvl="1" animBg="1" rev="0" advAuto="0" spid="291" grpId="17"/>
      <p:bldP build="whole" bldLvl="1" animBg="1" rev="0" advAuto="0" spid="290" grpId="16"/>
      <p:bldP build="whole" bldLvl="1" animBg="1" rev="0" advAuto="0" spid="277" grpId="3"/>
      <p:bldP build="whole" bldLvl="1" animBg="1" rev="0" advAuto="0" spid="289" grpId="15"/>
      <p:bldP build="whole" bldLvl="1" animBg="1" rev="0" advAuto="0" spid="275" grpId="2"/>
      <p:bldP build="whole" bldLvl="1" animBg="1" rev="0" advAuto="0" spid="288" grpId="14"/>
      <p:bldP build="whole" bldLvl="1" animBg="1" rev="0" advAuto="0" spid="287" grpId="13"/>
      <p:bldP build="whole" bldLvl="1" animBg="1" rev="0" advAuto="0" spid="300" grpId="26"/>
      <p:bldP build="whole" bldLvl="1" animBg="1" rev="0" advAuto="0" spid="286" grpId="12"/>
      <p:bldP build="whole" bldLvl="1" animBg="1" rev="0" advAuto="0" spid="299" grpId="25"/>
      <p:bldP build="whole" bldLvl="1" animBg="1" rev="0" advAuto="0" spid="302" grpId="28"/>
      <p:bldP build="whole" bldLvl="1" animBg="1" rev="0" advAuto="0" spid="285" grpId="11"/>
      <p:bldP build="whole" bldLvl="1" animBg="1" rev="0" advAuto="0" spid="298" grpId="24"/>
      <p:bldP build="whole" bldLvl="1" animBg="1" rev="0" advAuto="0" spid="297" grpId="23"/>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64a.tiff" descr="64a.tiff"/>
          <p:cNvPicPr>
            <a:picLocks noChangeAspect="1"/>
          </p:cNvPicPr>
          <p:nvPr/>
        </p:nvPicPr>
        <p:blipFill>
          <a:blip r:embed="rId2">
            <a:extLst/>
          </a:blip>
          <a:stretch>
            <a:fillRect/>
          </a:stretch>
        </p:blipFill>
        <p:spPr>
          <a:xfrm>
            <a:off x="685800" y="889000"/>
            <a:ext cx="7213600" cy="4588156"/>
          </a:xfrm>
          <a:prstGeom prst="rect">
            <a:avLst/>
          </a:prstGeom>
          <a:ln w="12700">
            <a:miter lim="400000"/>
          </a:ln>
        </p:spPr>
      </p:pic>
      <p:sp>
        <p:nvSpPr>
          <p:cNvPr id="306" name="Brahms, Variations on a Theme by Haydn, op. 56a, mm. 1-10"/>
          <p:cNvSpPr/>
          <p:nvPr/>
        </p:nvSpPr>
        <p:spPr>
          <a:xfrm>
            <a:off x="533400" y="139700"/>
            <a:ext cx="80645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latin typeface="+mn-lt"/>
                <a:ea typeface="+mn-ea"/>
                <a:cs typeface="+mn-cs"/>
                <a:sym typeface="Hoefler Text"/>
              </a:defRPr>
            </a:lvl1pPr>
          </a:lstStyle>
          <a:p>
            <a:pPr/>
            <a:r>
              <a:t>Brahms, Variations on a Theme by Haydn, op. 56a, mm. 1-10</a:t>
            </a:r>
          </a:p>
        </p:txBody>
      </p:sp>
      <p:sp>
        <p:nvSpPr>
          <p:cNvPr id="307" name="64"/>
          <p:cNvSpPr/>
          <p:nvPr/>
        </p:nvSpPr>
        <p:spPr>
          <a:xfrm>
            <a:off x="2225550" y="25400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08" name="64"/>
          <p:cNvSpPr/>
          <p:nvPr/>
        </p:nvSpPr>
        <p:spPr>
          <a:xfrm>
            <a:off x="6645150" y="26670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09" name="64"/>
          <p:cNvSpPr/>
          <p:nvPr/>
        </p:nvSpPr>
        <p:spPr>
          <a:xfrm>
            <a:off x="1628650" y="53467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10" name="64"/>
          <p:cNvSpPr/>
          <p:nvPr/>
        </p:nvSpPr>
        <p:spPr>
          <a:xfrm>
            <a:off x="5718050" y="54610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pic>
        <p:nvPicPr>
          <p:cNvPr id="311" name="Rahms Var 56 th.mp3" descr="Rahms Var 56 th.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7378700" y="558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8"/>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30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mediacall" nodeType="clickEffect" presetSubtype="0" presetID="1" grpId="5" fill="hold">
                                  <p:stCondLst>
                                    <p:cond delay="0"/>
                                  </p:stCondLst>
                                  <p:childTnLst>
                                    <p:cmd type="call" cmd="playFrom(0.0)">
                                      <p:cBhvr>
                                        <p:cTn id="21" dur="23588571" fill="hold"/>
                                        <p:tgtEl>
                                          <p:spTgt spid="3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2" fill="hold" display="0">
                  <p:stCondLst>
                    <p:cond delay="indefinite"/>
                  </p:stCondLst>
                </p:cTn>
                <p:tgtEl>
                  <p:spTgt spid="311"/>
                </p:tgtEl>
              </p:cMediaNode>
            </p:audio>
          </p:childTnLst>
        </p:cTn>
      </p:par>
    </p:tnLst>
    <p:bldLst>
      <p:bldP build="whole" bldLvl="1" animBg="1" rev="0" advAuto="0" spid="310" grpId="4"/>
      <p:bldP build="whole" bldLvl="1" animBg="1" rev="0" advAuto="0" spid="309" grpId="3"/>
      <p:bldP build="whole" bldLvl="1" animBg="1" rev="0" advAuto="0" spid="307" grpId="1"/>
      <p:bldP build="whole" bldLvl="1" animBg="1" rev="0" advAuto="0" spid="308"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For hundreds of years the perfect fourth between the bass note and the root of the triad was considered a dissonance used sparingly if at all, in which case it was prepared and resolved by stepwise motion (unless the fourth occurred in inner voices, or between soprano and an inner voice)."/>
          <p:cNvSpPr txBox="1"/>
          <p:nvPr>
            <p:ph type="body" idx="1"/>
          </p:nvPr>
        </p:nvSpPr>
        <p:spPr>
          <a:xfrm>
            <a:off x="596900" y="355600"/>
            <a:ext cx="7632700" cy="5842000"/>
          </a:xfrm>
          <a:prstGeom prst="rect">
            <a:avLst/>
          </a:prstGeom>
        </p:spPr>
        <p:txBody>
          <a:bodyPr/>
          <a:lstStyle/>
          <a:p>
            <a:pPr marL="0" indent="0">
              <a:lnSpc>
                <a:spcPts val="4300"/>
              </a:lnSpc>
              <a:buClr>
                <a:srgbClr val="000000"/>
              </a:buClr>
              <a:buSzTx/>
              <a:buFont typeface="Zapf Dingbats"/>
              <a:buNone/>
              <a:defRPr sz="3600"/>
            </a:pPr>
            <a:r>
              <a:t>For hundreds of years the perfect fourth between the bass note and the root of the triad was considered a </a:t>
            </a:r>
            <a:r>
              <a:rPr>
                <a:solidFill>
                  <a:srgbClr val="E32400"/>
                </a:solidFill>
              </a:rPr>
              <a:t>dissonance</a:t>
            </a:r>
            <a:r>
              <a:t> used sparingly if at all, in which case it was prepared and resolved by </a:t>
            </a:r>
            <a:r>
              <a:rPr b="1"/>
              <a:t>stepwise motion</a:t>
            </a:r>
            <a:r>
              <a:t> (unless the fourth occurred in inner voices, or between soprano and an inner voice).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64c2.mov.mov" descr="64c2.mov.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330200" y="5803900"/>
            <a:ext cx="1" cy="1"/>
          </a:xfrm>
          <a:prstGeom prst="rect">
            <a:avLst/>
          </a:prstGeom>
          <a:ln w="12700">
            <a:miter lim="400000"/>
          </a:ln>
        </p:spPr>
      </p:pic>
      <p:pic>
        <p:nvPicPr>
          <p:cNvPr id="314" name="64c2.png" descr="64c2.png"/>
          <p:cNvPicPr>
            <a:picLocks noChangeAspect="1"/>
          </p:cNvPicPr>
          <p:nvPr/>
        </p:nvPicPr>
        <p:blipFill>
          <a:blip r:embed="rId5">
            <a:extLst/>
          </a:blip>
          <a:stretch>
            <a:fillRect/>
          </a:stretch>
        </p:blipFill>
        <p:spPr>
          <a:xfrm>
            <a:off x="1102195" y="1308100"/>
            <a:ext cx="6807201" cy="4332434"/>
          </a:xfrm>
          <a:prstGeom prst="rect">
            <a:avLst/>
          </a:prstGeom>
          <a:ln w="12700">
            <a:miter lim="400000"/>
          </a:ln>
        </p:spPr>
      </p:pic>
      <p:sp>
        <p:nvSpPr>
          <p:cNvPr id="315" name="64"/>
          <p:cNvSpPr/>
          <p:nvPr/>
        </p:nvSpPr>
        <p:spPr>
          <a:xfrm>
            <a:off x="3406650" y="2959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16" name="64"/>
          <p:cNvSpPr/>
          <p:nvPr/>
        </p:nvSpPr>
        <p:spPr>
          <a:xfrm>
            <a:off x="4384550" y="2959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17" name="64"/>
          <p:cNvSpPr/>
          <p:nvPr/>
        </p:nvSpPr>
        <p:spPr>
          <a:xfrm>
            <a:off x="1412750" y="56769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18" name="64"/>
          <p:cNvSpPr/>
          <p:nvPr/>
        </p:nvSpPr>
        <p:spPr>
          <a:xfrm>
            <a:off x="2555750" y="56769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19" name="64"/>
          <p:cNvSpPr/>
          <p:nvPr/>
        </p:nvSpPr>
        <p:spPr>
          <a:xfrm>
            <a:off x="6975350" y="55118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20" name="Schumann, Album for the Young, op. 68 no. 8, &quot;Wilder Reiter"/>
          <p:cNvSpPr/>
          <p:nvPr/>
        </p:nvSpPr>
        <p:spPr>
          <a:xfrm>
            <a:off x="685800" y="381000"/>
            <a:ext cx="7772400" cy="6477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lvl1pPr algn="l" defTabSz="457200">
              <a:defRPr sz="2400">
                <a:latin typeface="+mn-lt"/>
                <a:ea typeface="+mn-ea"/>
                <a:cs typeface="+mn-cs"/>
                <a:sym typeface="Hoefler Text"/>
              </a:defRPr>
            </a:lvl1pPr>
          </a:lstStyle>
          <a:p>
            <a:pPr/>
            <a:r>
              <a:t>Schumann, Album for the Young, op. 68 no. 8, "Wilder Reiter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210" fill="hold"/>
                                        <p:tgtEl>
                                          <p:spTgt spid="313"/>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16"/>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317"/>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3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5" fill="hold" display="0">
                  <p:stCondLst>
                    <p:cond delay="indefinite"/>
                  </p:stCondLst>
                </p:cTn>
                <p:tgtEl>
                  <p:spTgt spid="313"/>
                </p:tgtEl>
              </p:cMediaNode>
            </p:audio>
          </p:childTnLst>
        </p:cTn>
      </p:par>
    </p:tnLst>
    <p:bldLst>
      <p:bldP build="whole" bldLvl="1" animBg="1" rev="0" advAuto="0" spid="318" grpId="5"/>
      <p:bldP build="whole" bldLvl="1" animBg="1" rev="0" advAuto="0" spid="319" grpId="6"/>
      <p:bldP build="whole" bldLvl="1" animBg="1" rev="0" advAuto="0" spid="317" grpId="4"/>
      <p:bldP build="whole" bldLvl="1" animBg="1" rev="0" advAuto="0" spid="316" grpId="3"/>
      <p:bldP build="whole" bldLvl="1" animBg="1" rev="0" advAuto="0" spid="315"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64d1.mov.mov" descr="64d1.mov.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584200" y="5422900"/>
            <a:ext cx="1" cy="1"/>
          </a:xfrm>
          <a:prstGeom prst="rect">
            <a:avLst/>
          </a:prstGeom>
          <a:ln w="12700">
            <a:miter lim="400000"/>
          </a:ln>
        </p:spPr>
      </p:pic>
      <p:pic>
        <p:nvPicPr>
          <p:cNvPr id="323" name="64d1.png" descr="64d1.png"/>
          <p:cNvPicPr>
            <a:picLocks noChangeAspect="1"/>
          </p:cNvPicPr>
          <p:nvPr/>
        </p:nvPicPr>
        <p:blipFill>
          <a:blip r:embed="rId5">
            <a:extLst/>
          </a:blip>
          <a:stretch>
            <a:fillRect/>
          </a:stretch>
        </p:blipFill>
        <p:spPr>
          <a:xfrm>
            <a:off x="1435100" y="622300"/>
            <a:ext cx="6565901" cy="6126524"/>
          </a:xfrm>
          <a:prstGeom prst="rect">
            <a:avLst/>
          </a:prstGeom>
          <a:ln w="12700">
            <a:miter lim="400000"/>
          </a:ln>
        </p:spPr>
      </p:pic>
      <p:sp>
        <p:nvSpPr>
          <p:cNvPr id="324" name="64"/>
          <p:cNvSpPr/>
          <p:nvPr/>
        </p:nvSpPr>
        <p:spPr>
          <a:xfrm>
            <a:off x="4536950" y="3149600"/>
            <a:ext cx="375057"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25" name="64"/>
          <p:cNvSpPr/>
          <p:nvPr/>
        </p:nvSpPr>
        <p:spPr>
          <a:xfrm>
            <a:off x="6810250" y="3149600"/>
            <a:ext cx="375057"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26" name="64"/>
          <p:cNvSpPr/>
          <p:nvPr/>
        </p:nvSpPr>
        <p:spPr>
          <a:xfrm>
            <a:off x="5286250" y="5600700"/>
            <a:ext cx="375057"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27" name="Schubert, Schwanengesang no. 9, &quot;Ihr Bild&quot;, mm. 9-14"/>
          <p:cNvSpPr/>
          <p:nvPr/>
        </p:nvSpPr>
        <p:spPr>
          <a:xfrm>
            <a:off x="685800" y="0"/>
            <a:ext cx="7772400" cy="6858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lvl1pPr defTabSz="457200">
              <a:defRPr sz="1800">
                <a:latin typeface="+mn-lt"/>
                <a:ea typeface="+mn-ea"/>
                <a:cs typeface="+mn-cs"/>
                <a:sym typeface="Hoefler Text"/>
              </a:defRPr>
            </a:lvl1pPr>
          </a:lstStyle>
          <a:p>
            <a:pPr/>
            <a:r>
              <a:t>Schubert, Schwanengesang no. 9, "Ihr Bild", mm. 9-14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6036" fill="hold"/>
                                        <p:tgtEl>
                                          <p:spTgt spid="32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9" fill="hold" display="0">
                  <p:stCondLst>
                    <p:cond delay="indefinite"/>
                  </p:stCondLst>
                </p:cTn>
                <p:tgtEl>
                  <p:spTgt spid="322"/>
                </p:tgtEl>
              </p:cMediaNode>
            </p:audio>
          </p:childTnLst>
        </p:cTn>
      </p:par>
    </p:tnLst>
    <p:bldLst>
      <p:bldP build="whole" bldLvl="1" animBg="1" rev="0" advAuto="0" spid="326" grpId="4"/>
      <p:bldP build="whole" bldLvl="1" animBg="1" rev="0" advAuto="0" spid="324" grpId="2"/>
      <p:bldP build="whole" bldLvl="1" animBg="1" rev="0" advAuto="0" spid="325" grpId="3"/>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64m2.png" descr="64m2.png"/>
          <p:cNvPicPr>
            <a:picLocks noChangeAspect="1"/>
          </p:cNvPicPr>
          <p:nvPr/>
        </p:nvPicPr>
        <p:blipFill>
          <a:blip r:embed="rId2">
            <a:extLst/>
          </a:blip>
          <a:stretch>
            <a:fillRect/>
          </a:stretch>
        </p:blipFill>
        <p:spPr>
          <a:xfrm>
            <a:off x="419100" y="1041400"/>
            <a:ext cx="8295127" cy="5054600"/>
          </a:xfrm>
          <a:prstGeom prst="rect">
            <a:avLst/>
          </a:prstGeom>
          <a:ln w="12700">
            <a:miter lim="400000"/>
          </a:ln>
        </p:spPr>
      </p:pic>
      <p:sp>
        <p:nvSpPr>
          <p:cNvPr id="330" name="64"/>
          <p:cNvSpPr/>
          <p:nvPr/>
        </p:nvSpPr>
        <p:spPr>
          <a:xfrm>
            <a:off x="1501650" y="3213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31" name="64"/>
          <p:cNvSpPr/>
          <p:nvPr/>
        </p:nvSpPr>
        <p:spPr>
          <a:xfrm>
            <a:off x="3559050" y="3213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32" name="64"/>
          <p:cNvSpPr/>
          <p:nvPr/>
        </p:nvSpPr>
        <p:spPr>
          <a:xfrm>
            <a:off x="5616450" y="3213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33" name="64"/>
          <p:cNvSpPr/>
          <p:nvPr/>
        </p:nvSpPr>
        <p:spPr>
          <a:xfrm>
            <a:off x="7330950" y="32131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34" name="Schubert, Piano Sonata D. 850, iv"/>
          <p:cNvSpPr/>
          <p:nvPr/>
        </p:nvSpPr>
        <p:spPr>
          <a:xfrm>
            <a:off x="2631764" y="101600"/>
            <a:ext cx="67056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mn-lt"/>
                <a:ea typeface="+mn-ea"/>
                <a:cs typeface="+mn-cs"/>
                <a:sym typeface="Hoefler Text"/>
              </a:defRPr>
            </a:lvl1pPr>
          </a:lstStyle>
          <a:p>
            <a:pPr/>
            <a:r>
              <a:t>Schubert, Piano Sonata D. 850, iv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5000"/>
                                  </p:stCondLst>
                                  <p:iterate type="el" backwards="0">
                                    <p:tmAbs val="0"/>
                                  </p:iterate>
                                  <p:childTnLst>
                                    <p:set>
                                      <p:cBhvr>
                                        <p:cTn id="6" fill="hold"/>
                                        <p:tgtEl>
                                          <p:spTgt spid="330"/>
                                        </p:tgtEl>
                                        <p:attrNameLst>
                                          <p:attrName>style.visibility</p:attrName>
                                        </p:attrNameLst>
                                      </p:cBhvr>
                                      <p:to>
                                        <p:strVal val="visible"/>
                                      </p:to>
                                    </p:set>
                                  </p:childTnLst>
                                </p:cTn>
                              </p:par>
                            </p:childTnLst>
                          </p:cTn>
                        </p:par>
                        <p:par>
                          <p:cTn id="7" fill="hold">
                            <p:stCondLst>
                              <p:cond delay="5000"/>
                            </p:stCondLst>
                            <p:childTnLst>
                              <p:par>
                                <p:cTn id="8" presetClass="entr" nodeType="afterEffect" presetSubtype="0" presetID="1" grpId="2" fill="hold">
                                  <p:stCondLst>
                                    <p:cond delay="1000"/>
                                  </p:stCondLst>
                                  <p:iterate type="el" backwards="0">
                                    <p:tmAbs val="0"/>
                                  </p:iterate>
                                  <p:childTnLst>
                                    <p:set>
                                      <p:cBhvr>
                                        <p:cTn id="9" fill="hold"/>
                                        <p:tgtEl>
                                          <p:spTgt spid="331"/>
                                        </p:tgtEl>
                                        <p:attrNameLst>
                                          <p:attrName>style.visibility</p:attrName>
                                        </p:attrNameLst>
                                      </p:cBhvr>
                                      <p:to>
                                        <p:strVal val="visible"/>
                                      </p:to>
                                    </p:set>
                                  </p:childTnLst>
                                </p:cTn>
                              </p:par>
                            </p:childTnLst>
                          </p:cTn>
                        </p:par>
                        <p:par>
                          <p:cTn id="10" fill="hold">
                            <p:stCondLst>
                              <p:cond delay="6000"/>
                            </p:stCondLst>
                            <p:childTnLst>
                              <p:par>
                                <p:cTn id="11" presetClass="entr" nodeType="afterEffect" presetSubtype="0" presetID="1" grpId="3" fill="hold">
                                  <p:stCondLst>
                                    <p:cond delay="1000"/>
                                  </p:stCondLst>
                                  <p:iterate type="el" backwards="0">
                                    <p:tmAbs val="0"/>
                                  </p:iterate>
                                  <p:childTnLst>
                                    <p:set>
                                      <p:cBhvr>
                                        <p:cTn id="12" fill="hold"/>
                                        <p:tgtEl>
                                          <p:spTgt spid="332"/>
                                        </p:tgtEl>
                                        <p:attrNameLst>
                                          <p:attrName>style.visibility</p:attrName>
                                        </p:attrNameLst>
                                      </p:cBhvr>
                                      <p:to>
                                        <p:strVal val="visible"/>
                                      </p:to>
                                    </p:set>
                                  </p:childTnLst>
                                </p:cTn>
                              </p:par>
                            </p:childTnLst>
                          </p:cTn>
                        </p:par>
                        <p:par>
                          <p:cTn id="13" fill="hold">
                            <p:stCondLst>
                              <p:cond delay="7000"/>
                            </p:stCondLst>
                            <p:childTnLst>
                              <p:par>
                                <p:cTn id="14" presetClass="entr" nodeType="afterEffect" presetSubtype="0" presetID="1" grpId="4" fill="hold">
                                  <p:stCondLst>
                                    <p:cond delay="1000"/>
                                  </p:stCondLst>
                                  <p:iterate type="el" backwards="0">
                                    <p:tmAbs val="0"/>
                                  </p:iterate>
                                  <p:childTnLst>
                                    <p:set>
                                      <p:cBhvr>
                                        <p:cTn id="15" fill="hold"/>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3"/>
      <p:bldP build="whole" bldLvl="1" animBg="1" rev="0" advAuto="0" spid="331" grpId="2"/>
      <p:bldP build="whole" bldLvl="1" animBg="1" rev="0" advAuto="0" spid="333" grpId="4"/>
      <p:bldP build="whole" bldLvl="1" animBg="1" rev="0" advAuto="0" spid="33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64e1.png" descr="64e1.png"/>
          <p:cNvPicPr>
            <a:picLocks noChangeAspect="1"/>
          </p:cNvPicPr>
          <p:nvPr/>
        </p:nvPicPr>
        <p:blipFill>
          <a:blip r:embed="rId2">
            <a:extLst/>
          </a:blip>
          <a:stretch>
            <a:fillRect/>
          </a:stretch>
        </p:blipFill>
        <p:spPr>
          <a:xfrm>
            <a:off x="647700" y="774700"/>
            <a:ext cx="7595536" cy="5435601"/>
          </a:xfrm>
          <a:prstGeom prst="rect">
            <a:avLst/>
          </a:prstGeom>
          <a:ln w="12700">
            <a:miter lim="400000"/>
          </a:ln>
        </p:spPr>
      </p:pic>
      <p:sp>
        <p:nvSpPr>
          <p:cNvPr id="337" name="43"/>
          <p:cNvSpPr/>
          <p:nvPr/>
        </p:nvSpPr>
        <p:spPr>
          <a:xfrm>
            <a:off x="4996304" y="2870200"/>
            <a:ext cx="34534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4</a:t>
            </a:r>
            <a:r>
              <a:rPr baseline="-5999" sz="2900"/>
              <a:t>3</a:t>
            </a:r>
          </a:p>
        </p:txBody>
      </p:sp>
      <p:sp>
        <p:nvSpPr>
          <p:cNvPr id="338" name="64"/>
          <p:cNvSpPr/>
          <p:nvPr/>
        </p:nvSpPr>
        <p:spPr>
          <a:xfrm>
            <a:off x="6822950" y="29718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39" name="64"/>
          <p:cNvSpPr/>
          <p:nvPr/>
        </p:nvSpPr>
        <p:spPr>
          <a:xfrm>
            <a:off x="3228850" y="62484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40" name="64"/>
          <p:cNvSpPr/>
          <p:nvPr/>
        </p:nvSpPr>
        <p:spPr>
          <a:xfrm>
            <a:off x="5464050" y="6146800"/>
            <a:ext cx="375058"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defRPr sz="3100">
                <a:solidFill>
                  <a:srgbClr val="006D8F"/>
                </a:solidFill>
                <a:latin typeface="+mn-lt"/>
                <a:ea typeface="+mn-ea"/>
                <a:cs typeface="+mn-cs"/>
                <a:sym typeface="Hoefler Text"/>
              </a:defRPr>
            </a:pPr>
            <a:r>
              <a:rPr baseline="31999" sz="2900"/>
              <a:t>6</a:t>
            </a:r>
            <a:r>
              <a:rPr baseline="-5999" sz="2900"/>
              <a:t>4</a:t>
            </a:r>
          </a:p>
        </p:txBody>
      </p:sp>
      <p:sp>
        <p:nvSpPr>
          <p:cNvPr id="341" name="Brahms, Ballade, Op. 10, No. 4"/>
          <p:cNvSpPr/>
          <p:nvPr/>
        </p:nvSpPr>
        <p:spPr>
          <a:xfrm>
            <a:off x="3279464" y="50800"/>
            <a:ext cx="67056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mn-lt"/>
                <a:ea typeface="+mn-ea"/>
                <a:cs typeface="+mn-cs"/>
                <a:sym typeface="Hoefler Text"/>
              </a:defRPr>
            </a:lvl1pPr>
          </a:lstStyle>
          <a:p>
            <a:pPr/>
            <a:r>
              <a:t>Brahms, Ballade, Op. 10, No. 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5000"/>
                                  </p:stCondLst>
                                  <p:iterate type="el" backwards="0">
                                    <p:tmAbs val="0"/>
                                  </p:iterate>
                                  <p:childTnLst>
                                    <p:set>
                                      <p:cBhvr>
                                        <p:cTn id="6" fill="hold"/>
                                        <p:tgtEl>
                                          <p:spTgt spid="337"/>
                                        </p:tgtEl>
                                        <p:attrNameLst>
                                          <p:attrName>style.visibility</p:attrName>
                                        </p:attrNameLst>
                                      </p:cBhvr>
                                      <p:to>
                                        <p:strVal val="visible"/>
                                      </p:to>
                                    </p:set>
                                  </p:childTnLst>
                                </p:cTn>
                              </p:par>
                            </p:childTnLst>
                          </p:cTn>
                        </p:par>
                        <p:par>
                          <p:cTn id="7" fill="hold">
                            <p:stCondLst>
                              <p:cond delay="5000"/>
                            </p:stCondLst>
                            <p:childTnLst>
                              <p:par>
                                <p:cTn id="8" presetClass="entr" nodeType="afterEffect" presetSubtype="0" presetID="1" grpId="2" fill="hold">
                                  <p:stCondLst>
                                    <p:cond delay="3000"/>
                                  </p:stCondLst>
                                  <p:iterate type="el" backwards="0">
                                    <p:tmAbs val="0"/>
                                  </p:iterate>
                                  <p:childTnLst>
                                    <p:set>
                                      <p:cBhvr>
                                        <p:cTn id="9" fill="hold"/>
                                        <p:tgtEl>
                                          <p:spTgt spid="338"/>
                                        </p:tgtEl>
                                        <p:attrNameLst>
                                          <p:attrName>style.visibility</p:attrName>
                                        </p:attrNameLst>
                                      </p:cBhvr>
                                      <p:to>
                                        <p:strVal val="visible"/>
                                      </p:to>
                                    </p:set>
                                  </p:childTnLst>
                                </p:cTn>
                              </p:par>
                            </p:childTnLst>
                          </p:cTn>
                        </p:par>
                        <p:par>
                          <p:cTn id="10" fill="hold">
                            <p:stCondLst>
                              <p:cond delay="8000"/>
                            </p:stCondLst>
                            <p:childTnLst>
                              <p:par>
                                <p:cTn id="11" presetClass="entr" nodeType="afterEffect" presetSubtype="0" presetID="1" grpId="3" fill="hold">
                                  <p:stCondLst>
                                    <p:cond delay="4000"/>
                                  </p:stCondLst>
                                  <p:iterate type="el" backwards="0">
                                    <p:tmAbs val="0"/>
                                  </p:iterate>
                                  <p:childTnLst>
                                    <p:set>
                                      <p:cBhvr>
                                        <p:cTn id="12" fill="hold"/>
                                        <p:tgtEl>
                                          <p:spTgt spid="339"/>
                                        </p:tgtEl>
                                        <p:attrNameLst>
                                          <p:attrName>style.visibility</p:attrName>
                                        </p:attrNameLst>
                                      </p:cBhvr>
                                      <p:to>
                                        <p:strVal val="visible"/>
                                      </p:to>
                                    </p:set>
                                  </p:childTnLst>
                                </p:cTn>
                              </p:par>
                            </p:childTnLst>
                          </p:cTn>
                        </p:par>
                        <p:par>
                          <p:cTn id="13" fill="hold">
                            <p:stCondLst>
                              <p:cond delay="12000"/>
                            </p:stCondLst>
                            <p:childTnLst>
                              <p:par>
                                <p:cTn id="14" presetClass="entr" nodeType="afterEffect" presetSubtype="0" presetID="1" grpId="4" fill="hold">
                                  <p:stCondLst>
                                    <p:cond delay="3000"/>
                                  </p:stCondLst>
                                  <p:iterate type="el" backwards="0">
                                    <p:tmAbs val="0"/>
                                  </p:iterate>
                                  <p:childTnLst>
                                    <p:set>
                                      <p:cBhvr>
                                        <p:cTn id="15"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4"/>
      <p:bldP build="whole" bldLvl="1" animBg="1" rev="0" advAuto="0" spid="337" grpId="1"/>
      <p:bldP build="whole" bldLvl="1" animBg="1" rev="0" advAuto="0" spid="338" grpId="2"/>
      <p:bldP build="whole" bldLvl="1" animBg="1" rev="0" advAuto="0" spid="339"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How does it function?"/>
          <p:cNvSpPr txBox="1"/>
          <p:nvPr>
            <p:ph type="title"/>
          </p:nvPr>
        </p:nvSpPr>
        <p:spPr>
          <a:prstGeom prst="rect">
            <a:avLst/>
          </a:prstGeom>
        </p:spPr>
        <p:txBody>
          <a:bodyPr/>
          <a:lstStyle>
            <a:lvl1pPr>
              <a:lnSpc>
                <a:spcPts val="4300"/>
              </a:lnSpc>
              <a:defRPr b="1" i="1" sz="3600"/>
            </a:lvl1pPr>
          </a:lstStyle>
          <a:p>
            <a:pPr/>
            <a:r>
              <a:t>How does it function?</a:t>
            </a:r>
          </a:p>
        </p:txBody>
      </p:sp>
      <p:sp>
        <p:nvSpPr>
          <p:cNvPr id="129" name="But the 64 Chord has many important functions, all of them prolongational.…"/>
          <p:cNvSpPr txBox="1"/>
          <p:nvPr>
            <p:ph type="body" idx="1"/>
          </p:nvPr>
        </p:nvSpPr>
        <p:spPr>
          <a:xfrm>
            <a:off x="800100" y="1562100"/>
            <a:ext cx="7353300" cy="3543300"/>
          </a:xfrm>
          <a:prstGeom prst="rect">
            <a:avLst/>
          </a:prstGeom>
        </p:spPr>
        <p:txBody>
          <a:bodyPr/>
          <a:lstStyle/>
          <a:p>
            <a:pPr marL="383540" indent="-342900">
              <a:lnSpc>
                <a:spcPts val="4300"/>
              </a:lnSpc>
              <a:buClr>
                <a:srgbClr val="000000"/>
              </a:buClr>
              <a:buSzPct val="100000"/>
              <a:buFont typeface="Hoefler Text"/>
              <a:defRPr sz="3600"/>
            </a:pPr>
            <a:r>
              <a:t>But the </a:t>
            </a:r>
            <a:r>
              <a:rPr baseline="30333"/>
              <a:t>6</a:t>
            </a:r>
            <a:r>
              <a:rPr baseline="-21833"/>
              <a:t>4</a:t>
            </a:r>
            <a:r>
              <a:t> Chord has many important functions, all of them </a:t>
            </a:r>
            <a:r>
              <a:rPr i="1"/>
              <a:t>prolongational</a:t>
            </a:r>
            <a:r>
              <a:t>. </a:t>
            </a:r>
          </a:p>
          <a:p>
            <a:pPr marL="383540" indent="-342900">
              <a:lnSpc>
                <a:spcPts val="4300"/>
              </a:lnSpc>
              <a:buClr>
                <a:srgbClr val="000000"/>
              </a:buClr>
              <a:buSzPct val="100000"/>
              <a:buFont typeface="Hoefler Text"/>
              <a:defRPr sz="3600"/>
            </a:pPr>
            <a:r>
              <a:t>The </a:t>
            </a:r>
            <a:r>
              <a:rPr baseline="30333"/>
              <a:t>6</a:t>
            </a:r>
            <a:r>
              <a:rPr baseline="-21833"/>
              <a:t>4 </a:t>
            </a:r>
            <a:r>
              <a:t>functions essentially as a </a:t>
            </a:r>
            <a:r>
              <a:rPr b="1" i="1"/>
              <a:t>contrapuntal linear chord.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It has four primary uses:…"/>
          <p:cNvSpPr txBox="1"/>
          <p:nvPr>
            <p:ph type="body" idx="1"/>
          </p:nvPr>
        </p:nvSpPr>
        <p:spPr>
          <a:xfrm>
            <a:off x="889000" y="1752600"/>
            <a:ext cx="7353300" cy="4762500"/>
          </a:xfrm>
          <a:prstGeom prst="rect">
            <a:avLst/>
          </a:prstGeom>
        </p:spPr>
        <p:txBody>
          <a:bodyPr/>
          <a:lstStyle/>
          <a:p>
            <a:pPr marL="383540" indent="-342900">
              <a:lnSpc>
                <a:spcPts val="4300"/>
              </a:lnSpc>
              <a:buClr>
                <a:srgbClr val="000000"/>
              </a:buClr>
              <a:buSzTx/>
              <a:buFont typeface="Hoefler Text"/>
              <a:buNone/>
              <a:defRPr sz="3600"/>
            </a:pPr>
            <a:r>
              <a:t>It has four primary uses: </a:t>
            </a:r>
          </a:p>
          <a:p>
            <a:pPr marL="383540" indent="-342900">
              <a:lnSpc>
                <a:spcPts val="4300"/>
              </a:lnSpc>
              <a:buClr>
                <a:srgbClr val="000000"/>
              </a:buClr>
              <a:buSzPct val="100000"/>
              <a:buFont typeface="Hoefler Text"/>
              <a:defRPr sz="3600"/>
            </a:pPr>
            <a:r>
              <a:t>an </a:t>
            </a:r>
            <a:r>
              <a:rPr i="1"/>
              <a:t>accented</a:t>
            </a:r>
            <a:r>
              <a:t> </a:t>
            </a:r>
            <a:r>
              <a:rPr b="1"/>
              <a:t>cadential</a:t>
            </a:r>
            <a:r>
              <a:t> </a:t>
            </a:r>
            <a:r>
              <a:rPr baseline="30333"/>
              <a:t>6</a:t>
            </a:r>
            <a:r>
              <a:rPr baseline="-21833"/>
              <a:t>4</a:t>
            </a:r>
            <a:r>
              <a:t> chord; </a:t>
            </a:r>
          </a:p>
          <a:p>
            <a:pPr marL="383540" indent="-342900">
              <a:lnSpc>
                <a:spcPts val="4300"/>
              </a:lnSpc>
              <a:buClr>
                <a:srgbClr val="000000"/>
              </a:buClr>
              <a:buSzPct val="100000"/>
              <a:buFont typeface="Hoefler Text"/>
              <a:defRPr sz="3600"/>
            </a:pPr>
            <a:r>
              <a:t>an </a:t>
            </a:r>
            <a:r>
              <a:rPr i="1"/>
              <a:t>unaccented</a:t>
            </a:r>
            <a:r>
              <a:t> </a:t>
            </a:r>
            <a:r>
              <a:rPr b="1"/>
              <a:t>passing</a:t>
            </a:r>
            <a:r>
              <a:t> </a:t>
            </a:r>
            <a:r>
              <a:rPr baseline="30333"/>
              <a:t>6</a:t>
            </a:r>
            <a:r>
              <a:rPr baseline="-21833"/>
              <a:t>4</a:t>
            </a:r>
            <a:r>
              <a:t> chord</a:t>
            </a:r>
          </a:p>
          <a:p>
            <a:pPr marL="383540" indent="-342900">
              <a:lnSpc>
                <a:spcPts val="4300"/>
              </a:lnSpc>
              <a:buClr>
                <a:srgbClr val="000000"/>
              </a:buClr>
              <a:buSzPct val="100000"/>
              <a:buFont typeface="Hoefler Text"/>
              <a:defRPr sz="3600"/>
            </a:pPr>
            <a:r>
              <a:t>a </a:t>
            </a:r>
            <a:r>
              <a:rPr i="1"/>
              <a:t>sustained</a:t>
            </a:r>
            <a:r>
              <a:t> or </a:t>
            </a:r>
            <a:r>
              <a:rPr b="1"/>
              <a:t>pedal</a:t>
            </a:r>
            <a:r>
              <a:t> </a:t>
            </a:r>
            <a:r>
              <a:rPr baseline="30333"/>
              <a:t>6</a:t>
            </a:r>
            <a:r>
              <a:rPr baseline="-21833"/>
              <a:t>4</a:t>
            </a:r>
            <a:r>
              <a:t> chord and</a:t>
            </a:r>
          </a:p>
          <a:p>
            <a:pPr marL="383540" indent="-342900">
              <a:lnSpc>
                <a:spcPts val="4300"/>
              </a:lnSpc>
              <a:buClr>
                <a:srgbClr val="000000"/>
              </a:buClr>
              <a:buSzPct val="100000"/>
              <a:buFont typeface="Hoefler Text"/>
              <a:defRPr sz="3600"/>
            </a:pPr>
            <a:r>
              <a:t>an </a:t>
            </a:r>
            <a:r>
              <a:rPr b="1"/>
              <a:t>arpeggiated</a:t>
            </a:r>
            <a:r>
              <a:t> </a:t>
            </a:r>
            <a:r>
              <a:rPr baseline="30333"/>
              <a:t>6</a:t>
            </a:r>
            <a:r>
              <a:rPr baseline="-21833"/>
              <a:t>4</a:t>
            </a:r>
            <a:r>
              <a:t> chord. </a:t>
            </a:r>
          </a:p>
        </p:txBody>
      </p:sp>
      <p:sp>
        <p:nvSpPr>
          <p:cNvPr id="132" name="How does it function?"/>
          <p:cNvSpPr/>
          <p:nvPr/>
        </p:nvSpPr>
        <p:spPr>
          <a:xfrm>
            <a:off x="889000" y="279400"/>
            <a:ext cx="7353300" cy="1397000"/>
          </a:xfrm>
          <a:prstGeom prst="rect">
            <a:avLst/>
          </a:prstGeom>
          <a:ln w="12700">
            <a:miter lim="400000"/>
          </a:ln>
          <a:effectLst>
            <a:outerShdw sx="100000" sy="100000" kx="0" ky="0" algn="b" rotWithShape="0" blurRad="254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lvl1pPr defTabSz="317500">
              <a:lnSpc>
                <a:spcPts val="4300"/>
              </a:lnSpc>
              <a:spcBef>
                <a:spcPts val="100"/>
              </a:spcBef>
              <a:tabLst>
                <a:tab pos="863600" algn="l"/>
              </a:tabLst>
              <a:defRPr b="1" i="1" sz="3600">
                <a:solidFill>
                  <a:srgbClr val="55533A"/>
                </a:solidFill>
                <a:latin typeface="+mn-lt"/>
                <a:ea typeface="+mn-ea"/>
                <a:cs typeface="+mn-cs"/>
                <a:sym typeface="Hoefler Text"/>
              </a:defRPr>
            </a:lvl1pPr>
          </a:lstStyle>
          <a:p>
            <a:pPr/>
            <a:r>
              <a:t>How does it function?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cadential 64"/>
          <p:cNvSpPr txBox="1"/>
          <p:nvPr>
            <p:ph type="title"/>
          </p:nvPr>
        </p:nvSpPr>
        <p:spPr>
          <a:xfrm>
            <a:off x="685800" y="-558800"/>
            <a:ext cx="7772400" cy="2362200"/>
          </a:xfrm>
          <a:prstGeom prst="rect">
            <a:avLst/>
          </a:prstGeom>
        </p:spPr>
        <p:txBody>
          <a:bodyPr/>
          <a:lstStyle/>
          <a:p>
            <a:pPr/>
            <a:r>
              <a:rPr b="1">
                <a:solidFill>
                  <a:srgbClr val="000000"/>
                </a:solidFill>
                <a:uFill>
                  <a:solidFill>
                    <a:srgbClr val="000000"/>
                  </a:solidFill>
                </a:uFill>
              </a:rPr>
              <a:t>cadential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35" name="a standard cadential formula in which the I64 chord enters on a strong beat, and the 6 and 4 resolve to 5 and 3 over the same bass to form a root position V."/>
          <p:cNvSpPr txBox="1"/>
          <p:nvPr>
            <p:ph type="body" sz="half" idx="1"/>
          </p:nvPr>
        </p:nvSpPr>
        <p:spPr>
          <a:xfrm>
            <a:off x="558800" y="3632200"/>
            <a:ext cx="8318500" cy="2743200"/>
          </a:xfrm>
          <a:prstGeom prst="rect">
            <a:avLst/>
          </a:prstGeom>
        </p:spPr>
        <p:txBody>
          <a:bodyPr/>
          <a:lstStyle/>
          <a:p>
            <a:pPr marL="0" indent="0">
              <a:lnSpc>
                <a:spcPts val="4300"/>
              </a:lnSpc>
              <a:buClr>
                <a:srgbClr val="000000"/>
              </a:buClr>
              <a:buSzTx/>
              <a:buFont typeface="Hoefler Text"/>
              <a:buNone/>
              <a:defRPr sz="3600"/>
            </a:pPr>
            <a:r>
              <a:t>a standard cadential formula in which the I</a:t>
            </a:r>
            <a:r>
              <a:rPr baseline="30555"/>
              <a:t>6</a:t>
            </a:r>
            <a:r>
              <a:rPr baseline="-19722"/>
              <a:t>4</a:t>
            </a:r>
            <a:r>
              <a:t> chord enters on a </a:t>
            </a:r>
            <a:r>
              <a:rPr b="1"/>
              <a:t>strong</a:t>
            </a:r>
            <a:r>
              <a:t> beat, and the 6 and 4 resolve to 5 and 3 over the same bass to form a </a:t>
            </a:r>
            <a:r>
              <a:rPr b="1"/>
              <a:t>root position V</a:t>
            </a:r>
            <a:r>
              <a:t>.</a:t>
            </a:r>
          </a:p>
        </p:txBody>
      </p:sp>
      <p:pic>
        <p:nvPicPr>
          <p:cNvPr id="136" name="64.jpg" descr="64.jpg"/>
          <p:cNvPicPr>
            <a:picLocks noChangeAspect="1"/>
          </p:cNvPicPr>
          <p:nvPr/>
        </p:nvPicPr>
        <p:blipFill>
          <a:blip r:embed="rId2">
            <a:extLst/>
          </a:blip>
          <a:stretch>
            <a:fillRect/>
          </a:stretch>
        </p:blipFill>
        <p:spPr>
          <a:xfrm>
            <a:off x="3309229" y="1155700"/>
            <a:ext cx="2507371" cy="26035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cadential 64"/>
          <p:cNvSpPr txBox="1"/>
          <p:nvPr>
            <p:ph type="title"/>
          </p:nvPr>
        </p:nvSpPr>
        <p:spPr>
          <a:xfrm>
            <a:off x="685800" y="177800"/>
            <a:ext cx="7772400" cy="1295400"/>
          </a:xfrm>
          <a:prstGeom prst="rect">
            <a:avLst/>
          </a:prstGeom>
        </p:spPr>
        <p:txBody>
          <a:bodyPr/>
          <a:lstStyle/>
          <a:p>
            <a:pPr/>
            <a:r>
              <a:rPr b="1">
                <a:solidFill>
                  <a:srgbClr val="000000"/>
                </a:solidFill>
                <a:uFill>
                  <a:solidFill>
                    <a:srgbClr val="000000"/>
                  </a:solidFill>
                </a:uFill>
              </a:rPr>
              <a:t>cadential </a:t>
            </a:r>
            <a:r>
              <a:rPr b="1" baseline="30272">
                <a:solidFill>
                  <a:srgbClr val="000000"/>
                </a:solidFill>
                <a:uFill>
                  <a:solidFill>
                    <a:srgbClr val="000000"/>
                  </a:solidFill>
                </a:uFill>
              </a:rPr>
              <a:t>6</a:t>
            </a:r>
            <a:r>
              <a:rPr b="1" baseline="-22409">
                <a:solidFill>
                  <a:srgbClr val="000000"/>
                </a:solidFill>
                <a:uFill>
                  <a:solidFill>
                    <a:srgbClr val="000000"/>
                  </a:solidFill>
                </a:uFill>
              </a:rPr>
              <a:t>4</a:t>
            </a:r>
          </a:p>
        </p:txBody>
      </p:sp>
      <p:sp>
        <p:nvSpPr>
          <p:cNvPr id="139" name="The I64 helps avoid parallel fifths when the soprano ˆ1 moves to ˆ2"/>
          <p:cNvSpPr txBox="1"/>
          <p:nvPr>
            <p:ph type="body" sz="half" idx="1"/>
          </p:nvPr>
        </p:nvSpPr>
        <p:spPr>
          <a:xfrm>
            <a:off x="558800" y="952500"/>
            <a:ext cx="7772400" cy="1714500"/>
          </a:xfrm>
          <a:prstGeom prst="rect">
            <a:avLst/>
          </a:prstGeom>
        </p:spPr>
        <p:txBody>
          <a:bodyPr/>
          <a:lstStyle/>
          <a:p>
            <a:pPr marL="0" indent="0">
              <a:lnSpc>
                <a:spcPts val="3800"/>
              </a:lnSpc>
              <a:buClr>
                <a:srgbClr val="000000"/>
              </a:buClr>
              <a:buSzTx/>
              <a:buFont typeface="Hoefler Text"/>
              <a:buNone/>
              <a:defRPr sz="3200"/>
            </a:pPr>
            <a:r>
              <a:t>The I</a:t>
            </a:r>
            <a:r>
              <a:rPr baseline="30374"/>
              <a:t>6</a:t>
            </a:r>
            <a:r>
              <a:rPr baseline="-21437"/>
              <a:t>4 </a:t>
            </a:r>
            <a:r>
              <a:t>helps avoid </a:t>
            </a:r>
            <a:r>
              <a:rPr b="1"/>
              <a:t>parallel fifths</a:t>
            </a:r>
            <a:r>
              <a:t> when the soprano ˆ1 moves to ˆ2</a:t>
            </a:r>
          </a:p>
        </p:txBody>
      </p:sp>
      <p:pic>
        <p:nvPicPr>
          <p:cNvPr id="140" name="64_1.jpg" descr="64_1.jpg"/>
          <p:cNvPicPr>
            <a:picLocks noChangeAspect="1"/>
          </p:cNvPicPr>
          <p:nvPr/>
        </p:nvPicPr>
        <p:blipFill>
          <a:blip r:embed="rId2">
            <a:extLst/>
          </a:blip>
          <a:stretch>
            <a:fillRect/>
          </a:stretch>
        </p:blipFill>
        <p:spPr>
          <a:xfrm>
            <a:off x="493783" y="2755900"/>
            <a:ext cx="7316717" cy="24511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4000"/>
                                  </p:stCondLst>
                                  <p:iterate type="el" backwards="0">
                                    <p:tmAbs val="0"/>
                                  </p:iterate>
                                  <p:childTnLst>
                                    <p:set>
                                      <p:cBhvr>
                                        <p:cTn id="6" fill="hold"/>
                                        <p:tgtEl>
                                          <p:spTgt spid="139">
                                            <p:bg/>
                                          </p:spTgt>
                                        </p:tgtEl>
                                        <p:attrNameLst>
                                          <p:attrName>style.visibility</p:attrName>
                                        </p:attrNameLst>
                                      </p:cBhvr>
                                      <p:to>
                                        <p:strVal val="visible"/>
                                      </p:to>
                                    </p:set>
                                  </p:childTnLst>
                                </p:cTn>
                              </p:par>
                              <p:par>
                                <p:cTn id="7" presetClass="entr" nodeType="withEffect" presetSubtype="0" presetID="1" grpId="1" fill="hold">
                                  <p:stCondLst>
                                    <p:cond delay="4000"/>
                                  </p:stCondLst>
                                  <p:iterate type="el" backwards="0">
                                    <p:tmAbs val="0"/>
                                  </p:iterate>
                                  <p:childTnLst>
                                    <p:set>
                                      <p:cBhvr>
                                        <p:cTn id="8" fill="hold"/>
                                        <p:tgtEl>
                                          <p:spTgt spid="13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When moving to I64 from IV, treat ˆ1 as a common tone, so that the 4-&gt;3 sounds like a suspension."/>
          <p:cNvSpPr txBox="1"/>
          <p:nvPr>
            <p:ph type="body" sz="half" idx="1"/>
          </p:nvPr>
        </p:nvSpPr>
        <p:spPr>
          <a:xfrm>
            <a:off x="260350" y="-158750"/>
            <a:ext cx="8851900" cy="2273300"/>
          </a:xfrm>
          <a:prstGeom prst="rect">
            <a:avLst/>
          </a:prstGeom>
        </p:spPr>
        <p:txBody>
          <a:bodyPr/>
          <a:lstStyle/>
          <a:p>
            <a:pPr marL="0" indent="0">
              <a:lnSpc>
                <a:spcPts val="3800"/>
              </a:lnSpc>
              <a:buClr>
                <a:srgbClr val="000000"/>
              </a:buClr>
              <a:buSzTx/>
              <a:buFont typeface="Hoefler Text"/>
              <a:buNone/>
              <a:defRPr sz="3200"/>
            </a:pPr>
            <a:r>
              <a:t>When moving to I</a:t>
            </a:r>
            <a:r>
              <a:rPr baseline="30374"/>
              <a:t>6</a:t>
            </a:r>
            <a:r>
              <a:rPr baseline="-21437"/>
              <a:t>4 </a:t>
            </a:r>
            <a:r>
              <a:t>from IV, </a:t>
            </a:r>
            <a:r>
              <a:rPr b="1"/>
              <a:t>treat ˆ1 as a common tone</a:t>
            </a:r>
            <a:r>
              <a:t>, so that the 4-&gt;3 sounds like a suspension. </a:t>
            </a:r>
          </a:p>
        </p:txBody>
      </p:sp>
      <p:pic>
        <p:nvPicPr>
          <p:cNvPr id="143" name="64_2.jpg" descr="64_2.jpg"/>
          <p:cNvPicPr>
            <a:picLocks noChangeAspect="1"/>
          </p:cNvPicPr>
          <p:nvPr/>
        </p:nvPicPr>
        <p:blipFill>
          <a:blip r:embed="rId2">
            <a:extLst/>
          </a:blip>
          <a:stretch>
            <a:fillRect/>
          </a:stretch>
        </p:blipFill>
        <p:spPr>
          <a:xfrm>
            <a:off x="1758438" y="2070100"/>
            <a:ext cx="5404362" cy="45847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When moving to I64 from ii6, treat ˆ1 as a passing tone."/>
          <p:cNvSpPr txBox="1"/>
          <p:nvPr>
            <p:ph type="body" sz="half" idx="1"/>
          </p:nvPr>
        </p:nvSpPr>
        <p:spPr>
          <a:xfrm>
            <a:off x="685800" y="50800"/>
            <a:ext cx="7772400" cy="2387600"/>
          </a:xfrm>
          <a:prstGeom prst="rect">
            <a:avLst/>
          </a:prstGeom>
        </p:spPr>
        <p:txBody>
          <a:bodyPr/>
          <a:lstStyle/>
          <a:p>
            <a:pPr marL="0" indent="0">
              <a:lnSpc>
                <a:spcPts val="3800"/>
              </a:lnSpc>
              <a:buClr>
                <a:srgbClr val="000000"/>
              </a:buClr>
              <a:buSzTx/>
              <a:buFont typeface="Hoefler Text"/>
              <a:buNone/>
              <a:defRPr sz="3200"/>
            </a:pPr>
            <a:r>
              <a:t>When moving to I</a:t>
            </a:r>
            <a:r>
              <a:rPr baseline="30374"/>
              <a:t>6</a:t>
            </a:r>
            <a:r>
              <a:rPr baseline="-21437"/>
              <a:t>4</a:t>
            </a:r>
            <a:r>
              <a:t> from ii</a:t>
            </a:r>
            <a:r>
              <a:rPr baseline="30374"/>
              <a:t>6</a:t>
            </a:r>
            <a:r>
              <a:t>, </a:t>
            </a:r>
            <a:r>
              <a:rPr b="1"/>
              <a:t>treat ˆ1 as a passing tone</a:t>
            </a:r>
            <a:r>
              <a:t>.  </a:t>
            </a:r>
          </a:p>
        </p:txBody>
      </p:sp>
      <p:pic>
        <p:nvPicPr>
          <p:cNvPr id="146" name="64_3.jpg" descr="64_3.jpg"/>
          <p:cNvPicPr>
            <a:picLocks noChangeAspect="1"/>
          </p:cNvPicPr>
          <p:nvPr/>
        </p:nvPicPr>
        <p:blipFill>
          <a:blip r:embed="rId2">
            <a:extLst/>
          </a:blip>
          <a:stretch>
            <a:fillRect/>
          </a:stretch>
        </p:blipFill>
        <p:spPr>
          <a:xfrm>
            <a:off x="2362200" y="2601721"/>
            <a:ext cx="4889500" cy="373557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4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5"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oefler Text"/>
        <a:ea typeface="Hoefler Text"/>
        <a:cs typeface="Hoefler Text"/>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