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G1.psd" descr="BG1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1270000" y="596900"/>
            <a:ext cx="10464800" cy="33020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r">
              <a:defRPr>
                <a:solidFill>
                  <a:srgbClr val="CE234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5181600" y="3886200"/>
            <a:ext cx="6553200" cy="1130300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3600">
                <a:solidFill>
                  <a:srgbClr val="CE234F"/>
                </a:solidFill>
              </a:defRPr>
            </a:lvl1pPr>
            <a:lvl2pPr marL="0" indent="0" algn="r">
              <a:spcBef>
                <a:spcPts val="0"/>
              </a:spcBef>
              <a:buSzTx/>
              <a:buNone/>
              <a:defRPr sz="3600">
                <a:solidFill>
                  <a:srgbClr val="CE234F"/>
                </a:solidFill>
              </a:defRPr>
            </a:lvl2pPr>
            <a:lvl3pPr marL="0" indent="0" algn="r">
              <a:spcBef>
                <a:spcPts val="0"/>
              </a:spcBef>
              <a:buSzTx/>
              <a:buNone/>
              <a:defRPr sz="3600">
                <a:solidFill>
                  <a:srgbClr val="CE234F"/>
                </a:solidFill>
              </a:defRPr>
            </a:lvl3pPr>
            <a:lvl4pPr marL="0" indent="0" algn="r">
              <a:spcBef>
                <a:spcPts val="0"/>
              </a:spcBef>
              <a:buSzTx/>
              <a:buNone/>
              <a:defRPr sz="3600">
                <a:solidFill>
                  <a:srgbClr val="CE234F"/>
                </a:solidFill>
              </a:defRPr>
            </a:lvl4pPr>
            <a:lvl5pPr marL="0" indent="0" algn="r">
              <a:spcBef>
                <a:spcPts val="0"/>
              </a:spcBef>
              <a:buSzTx/>
              <a:buNone/>
              <a:defRPr sz="3600">
                <a:solidFill>
                  <a:srgbClr val="CE234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G3.jpg" descr="BG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 lIns="50800" tIns="50800" rIns="50800" bIns="50800"/>
          <a:lstStyle>
            <a:lvl1pPr marL="57799" marR="57799" defTabSz="1295400">
              <a:defRPr sz="6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</p:spPr>
        <p:txBody>
          <a:bodyPr anchor="t"/>
          <a:lstStyle>
            <a:lvl1pPr marL="383540" marR="57799" indent="-342900" defTabSz="1295400">
              <a:spcBef>
                <a:spcPts val="1000"/>
              </a:spcBef>
              <a:buSzPct val="100000"/>
              <a:defRPr sz="4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90" marR="57799" indent="-285750" defTabSz="1295400">
              <a:spcBef>
                <a:spcPts val="900"/>
              </a:spcBef>
              <a:buSzPct val="100000"/>
              <a:buChar char="–"/>
              <a:defRPr sz="3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39" marR="57799" indent="-228600" defTabSz="1295400">
              <a:spcBef>
                <a:spcPts val="700"/>
              </a:spcBef>
              <a:buSzPct val="100000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39" marR="57799" indent="-228600" defTabSz="1295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39" marR="57799" indent="-228600" defTabSz="1295400">
              <a:spcBef>
                <a:spcPts val="600"/>
              </a:spcBef>
              <a:buSzPct val="100000"/>
              <a:buChar char="»"/>
              <a:defRPr sz="2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10490487" y="8890000"/>
            <a:ext cx="368574" cy="360822"/>
          </a:xfrm>
          <a:prstGeom prst="rect">
            <a:avLst/>
          </a:prstGeom>
        </p:spPr>
        <p:txBody>
          <a:bodyPr anchor="t"/>
          <a:lstStyle>
            <a:lvl1pPr defTabSz="647700"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2.jpg" descr="BG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8890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13335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17780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22225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26670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30226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33782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37338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40894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1st week Review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1st week Review</a:t>
            </a:r>
          </a:p>
        </p:txBody>
      </p:sp>
      <p:sp>
        <p:nvSpPr>
          <p:cNvPr id="56" name="16C 202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16C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ch14_3a.png" descr="ch14_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70200"/>
            <a:ext cx="12425335" cy="2608858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Circle 4 part-writing, and…"/>
          <p:cNvSpPr/>
          <p:nvPr/>
        </p:nvSpPr>
        <p:spPr>
          <a:xfrm>
            <a:off x="4124269" y="565150"/>
            <a:ext cx="6066607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Circle 4 </a:t>
            </a:r>
            <a:r>
              <a:rPr>
                <a:solidFill>
                  <a:srgbClr val="E32400"/>
                </a:solidFill>
              </a:rPr>
              <a:t>part-writing</a:t>
            </a:r>
            <a:r>
              <a:t>, and </a:t>
            </a:r>
          </a:p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1 </a:t>
            </a:r>
            <a:r>
              <a:rPr>
                <a:solidFill>
                  <a:srgbClr val="9929BD"/>
                </a:solidFill>
              </a:rPr>
              <a:t>chord-spelling</a:t>
            </a:r>
            <a:r>
              <a:t>, problems </a:t>
            </a:r>
          </a:p>
        </p:txBody>
      </p:sp>
      <p:pic>
        <p:nvPicPr>
          <p:cNvPr id="87" name="Rounded Rectangle" descr="Rounded Rectang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13100" y="3683000"/>
            <a:ext cx="1371600" cy="1371600"/>
          </a:xfrm>
          <a:prstGeom prst="rect">
            <a:avLst/>
          </a:prstGeom>
        </p:spPr>
      </p:pic>
      <p:sp>
        <p:nvSpPr>
          <p:cNvPr id="89" name="//5, T &amp; A"/>
          <p:cNvSpPr/>
          <p:nvPr/>
        </p:nvSpPr>
        <p:spPr>
          <a:xfrm>
            <a:off x="3643219" y="5530850"/>
            <a:ext cx="1237507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//5, T &amp; A</a:t>
            </a:r>
          </a:p>
        </p:txBody>
      </p:sp>
      <p:pic>
        <p:nvPicPr>
          <p:cNvPr id="90" name="Rounded Rectangle" descr="Rounded Rectang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0" y="3048000"/>
            <a:ext cx="1371600" cy="1371600"/>
          </a:xfrm>
          <a:prstGeom prst="rect">
            <a:avLst/>
          </a:prstGeom>
        </p:spPr>
      </p:pic>
      <p:sp>
        <p:nvSpPr>
          <p:cNvPr id="92" name="//8, A &amp; S"/>
          <p:cNvSpPr/>
          <p:nvPr/>
        </p:nvSpPr>
        <p:spPr>
          <a:xfrm>
            <a:off x="5255071" y="5537200"/>
            <a:ext cx="1231107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//8, A &amp; S</a:t>
            </a:r>
          </a:p>
        </p:txBody>
      </p:sp>
      <p:pic>
        <p:nvPicPr>
          <p:cNvPr id="93" name="Rounded Rectangle" descr="Rounded Rectangl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42200" y="4178300"/>
            <a:ext cx="2108200" cy="546100"/>
          </a:xfrm>
          <a:prstGeom prst="rect">
            <a:avLst/>
          </a:prstGeom>
        </p:spPr>
      </p:pic>
      <p:sp>
        <p:nvSpPr>
          <p:cNvPr id="95" name="Aug 2nd, T"/>
          <p:cNvSpPr/>
          <p:nvPr/>
        </p:nvSpPr>
        <p:spPr>
          <a:xfrm>
            <a:off x="7478786" y="5537200"/>
            <a:ext cx="1411934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Aug 2nd, T</a:t>
            </a:r>
          </a:p>
        </p:txBody>
      </p:sp>
      <p:pic>
        <p:nvPicPr>
          <p:cNvPr id="96" name="Rounded Rectangle" descr="Rounded Rectang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3800" y="3543300"/>
            <a:ext cx="2971800" cy="546100"/>
          </a:xfrm>
          <a:prstGeom prst="rect">
            <a:avLst/>
          </a:prstGeom>
        </p:spPr>
      </p:pic>
      <p:sp>
        <p:nvSpPr>
          <p:cNvPr id="98" name="7th not prepared or resolved in V7"/>
          <p:cNvSpPr/>
          <p:nvPr/>
        </p:nvSpPr>
        <p:spPr>
          <a:xfrm>
            <a:off x="9540875" y="5499100"/>
            <a:ext cx="25146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7th not prepared or resolved in V7</a:t>
            </a:r>
          </a:p>
        </p:txBody>
      </p:sp>
      <p:pic>
        <p:nvPicPr>
          <p:cNvPr id="99" name="Rounded Rectangle" descr="Rounded Rectangl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02800" y="3162300"/>
            <a:ext cx="1066800" cy="2311400"/>
          </a:xfrm>
          <a:prstGeom prst="rect">
            <a:avLst/>
          </a:prstGeom>
        </p:spPr>
      </p:pic>
      <p:sp>
        <p:nvSpPr>
          <p:cNvPr id="101" name="no 3rd in final tonic"/>
          <p:cNvSpPr/>
          <p:nvPr/>
        </p:nvSpPr>
        <p:spPr>
          <a:xfrm>
            <a:off x="9398000" y="6883400"/>
            <a:ext cx="25146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BE38F3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no 3rd in final tonic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5" grpId="6"/>
      <p:bldP build="whole" bldLvl="1" animBg="1" rev="0" advAuto="0" spid="96" grpId="7"/>
      <p:bldP build="whole" bldLvl="1" animBg="1" rev="0" advAuto="0" spid="99" grpId="9"/>
      <p:bldP build="whole" bldLvl="1" animBg="1" rev="0" advAuto="0" spid="92" grpId="4"/>
      <p:bldP build="whole" bldLvl="1" animBg="1" rev="0" advAuto="0" spid="89" grpId="2"/>
      <p:bldP build="whole" bldLvl="1" animBg="1" rev="0" advAuto="0" spid="101" grpId="10"/>
      <p:bldP build="whole" bldLvl="1" animBg="1" rev="0" advAuto="0" spid="87" grpId="1"/>
      <p:bldP build="whole" bldLvl="1" animBg="1" rev="0" advAuto="0" spid="93" grpId="5"/>
      <p:bldP build="whole" bldLvl="1" animBg="1" rev="0" advAuto="0" spid="90" grpId="3"/>
      <p:bldP build="whole" bldLvl="1" animBg="1" rev="0" advAuto="0" spid="98" grpId="8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h14_6b.png" descr="ch14_6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33700"/>
            <a:ext cx="12425335" cy="24839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Circle 5 part-writing problems"/>
          <p:cNvSpPr/>
          <p:nvPr/>
        </p:nvSpPr>
        <p:spPr>
          <a:xfrm>
            <a:off x="3643802" y="838200"/>
            <a:ext cx="7002141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Circle 5 part-writing problems </a:t>
            </a:r>
          </a:p>
        </p:txBody>
      </p:sp>
      <p:pic>
        <p:nvPicPr>
          <p:cNvPr id="105" name="Rounded Rectangle" descr="Rounded Rectang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54300" y="3746500"/>
            <a:ext cx="1422400" cy="1054100"/>
          </a:xfrm>
          <a:prstGeom prst="rect">
            <a:avLst/>
          </a:prstGeom>
        </p:spPr>
      </p:pic>
      <p:sp>
        <p:nvSpPr>
          <p:cNvPr id="107" name="//5, T &amp; A"/>
          <p:cNvSpPr/>
          <p:nvPr/>
        </p:nvSpPr>
        <p:spPr>
          <a:xfrm>
            <a:off x="3389219" y="5353050"/>
            <a:ext cx="1237507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//5, T &amp; A</a:t>
            </a:r>
          </a:p>
        </p:txBody>
      </p:sp>
      <p:pic>
        <p:nvPicPr>
          <p:cNvPr id="108" name="Rounded Rectangle" descr="Rounded Rectangl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89200" y="4597400"/>
            <a:ext cx="1790700" cy="546100"/>
          </a:xfrm>
          <a:prstGeom prst="rect">
            <a:avLst/>
          </a:prstGeom>
        </p:spPr>
      </p:pic>
      <p:sp>
        <p:nvSpPr>
          <p:cNvPr id="110" name="Aug 2nd, B"/>
          <p:cNvSpPr/>
          <p:nvPr/>
        </p:nvSpPr>
        <p:spPr>
          <a:xfrm>
            <a:off x="3287687" y="6375400"/>
            <a:ext cx="1437532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Aug 2nd, B</a:t>
            </a:r>
          </a:p>
        </p:txBody>
      </p:sp>
      <p:pic>
        <p:nvPicPr>
          <p:cNvPr id="111" name="Rounded Rectangle" descr="Rounded Rectang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07300" y="4292600"/>
            <a:ext cx="1651000" cy="1054100"/>
          </a:xfrm>
          <a:prstGeom prst="rect">
            <a:avLst/>
          </a:prstGeom>
        </p:spPr>
      </p:pic>
      <p:sp>
        <p:nvSpPr>
          <p:cNvPr id="113" name="Unequal 5s, B &amp; T"/>
          <p:cNvSpPr/>
          <p:nvPr/>
        </p:nvSpPr>
        <p:spPr>
          <a:xfrm>
            <a:off x="7287741" y="6235700"/>
            <a:ext cx="2283024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Unequal 5s, B &amp; T</a:t>
            </a:r>
          </a:p>
        </p:txBody>
      </p:sp>
      <p:pic>
        <p:nvPicPr>
          <p:cNvPr id="114" name="Rounded Rectangle" descr="Rounded Rectangl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18400" y="4292600"/>
            <a:ext cx="1790700" cy="546100"/>
          </a:xfrm>
          <a:prstGeom prst="rect">
            <a:avLst/>
          </a:prstGeom>
        </p:spPr>
      </p:pic>
      <p:sp>
        <p:nvSpPr>
          <p:cNvPr id="116" name="unres. 7th, T"/>
          <p:cNvSpPr/>
          <p:nvPr/>
        </p:nvSpPr>
        <p:spPr>
          <a:xfrm>
            <a:off x="7619330" y="5499100"/>
            <a:ext cx="159127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unres. 7th, T</a:t>
            </a:r>
          </a:p>
        </p:txBody>
      </p:sp>
      <p:pic>
        <p:nvPicPr>
          <p:cNvPr id="117" name="Rounded Rectangle" descr="Rounded Rectangl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39300" y="3467100"/>
            <a:ext cx="1651000" cy="1333500"/>
          </a:xfrm>
          <a:prstGeom prst="rect">
            <a:avLst/>
          </a:prstGeom>
        </p:spPr>
      </p:pic>
      <p:sp>
        <p:nvSpPr>
          <p:cNvPr id="119" name="// 8, A &amp; S"/>
          <p:cNvSpPr/>
          <p:nvPr/>
        </p:nvSpPr>
        <p:spPr>
          <a:xfrm>
            <a:off x="10110216" y="5791200"/>
            <a:ext cx="131579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// 8, A &amp; 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9"/>
      <p:bldP build="whole" bldLvl="1" animBg="1" rev="0" advAuto="0" spid="116" grpId="8"/>
      <p:bldP build="whole" bldLvl="1" animBg="1" rev="0" advAuto="0" spid="107" grpId="4"/>
      <p:bldP build="whole" bldLvl="1" animBg="1" rev="0" advAuto="0" spid="111" grpId="5"/>
      <p:bldP build="whole" bldLvl="1" animBg="1" rev="0" advAuto="0" spid="110" grpId="2"/>
      <p:bldP build="whole" bldLvl="1" animBg="1" rev="0" advAuto="0" spid="113" grpId="6"/>
      <p:bldP build="whole" bldLvl="1" animBg="1" rev="0" advAuto="0" spid="119" grpId="10"/>
      <p:bldP build="whole" bldLvl="1" animBg="1" rev="0" advAuto="0" spid="105" grpId="3"/>
      <p:bldP build="whole" bldLvl="1" animBg="1" rev="0" advAuto="0" spid="114" grpId="7"/>
      <p:bldP build="whole" bldLvl="1" animBg="1" rev="0" advAuto="0" spid="10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ch14_6b.png" descr="ch14_6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33700"/>
            <a:ext cx="12425335" cy="248395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i"/>
          <p:cNvSpPr/>
          <p:nvPr/>
        </p:nvSpPr>
        <p:spPr>
          <a:xfrm>
            <a:off x="1781745" y="4991100"/>
            <a:ext cx="207616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23" name="Where can you find a harmonization error?"/>
          <p:cNvSpPr/>
          <p:nvPr/>
        </p:nvSpPr>
        <p:spPr>
          <a:xfrm>
            <a:off x="3600505" y="838200"/>
            <a:ext cx="818093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Where can you find a harmonization error?</a:t>
            </a:r>
          </a:p>
        </p:txBody>
      </p:sp>
      <p:sp>
        <p:nvSpPr>
          <p:cNvPr id="124" name="(iv6"/>
          <p:cNvSpPr/>
          <p:nvPr/>
        </p:nvSpPr>
        <p:spPr>
          <a:xfrm>
            <a:off x="2708349" y="4991100"/>
            <a:ext cx="683717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(iv6</a:t>
            </a:r>
          </a:p>
        </p:txBody>
      </p:sp>
      <p:sp>
        <p:nvSpPr>
          <p:cNvPr id="125" name="V65)"/>
          <p:cNvSpPr/>
          <p:nvPr/>
        </p:nvSpPr>
        <p:spPr>
          <a:xfrm>
            <a:off x="3473201" y="5130800"/>
            <a:ext cx="823914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V65)</a:t>
            </a:r>
          </a:p>
        </p:txBody>
      </p:sp>
      <p:sp>
        <p:nvSpPr>
          <p:cNvPr id="126" name="i"/>
          <p:cNvSpPr/>
          <p:nvPr/>
        </p:nvSpPr>
        <p:spPr>
          <a:xfrm>
            <a:off x="4860850" y="4991100"/>
            <a:ext cx="207616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27" name="(ii°)"/>
          <p:cNvSpPr/>
          <p:nvPr/>
        </p:nvSpPr>
        <p:spPr>
          <a:xfrm>
            <a:off x="5537820" y="5130800"/>
            <a:ext cx="657077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(ii°)</a:t>
            </a:r>
          </a:p>
        </p:txBody>
      </p:sp>
      <p:sp>
        <p:nvSpPr>
          <p:cNvPr id="128" name="i6"/>
          <p:cNvSpPr/>
          <p:nvPr/>
        </p:nvSpPr>
        <p:spPr>
          <a:xfrm>
            <a:off x="6789588" y="5130800"/>
            <a:ext cx="38874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i6</a:t>
            </a:r>
          </a:p>
        </p:txBody>
      </p:sp>
      <p:sp>
        <p:nvSpPr>
          <p:cNvPr id="129" name="i"/>
          <p:cNvSpPr/>
          <p:nvPr/>
        </p:nvSpPr>
        <p:spPr>
          <a:xfrm>
            <a:off x="8902700" y="5130800"/>
            <a:ext cx="207616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30" name="iv6"/>
          <p:cNvSpPr/>
          <p:nvPr/>
        </p:nvSpPr>
        <p:spPr>
          <a:xfrm>
            <a:off x="9748738" y="5270500"/>
            <a:ext cx="56644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iv6</a:t>
            </a:r>
          </a:p>
        </p:txBody>
      </p:sp>
      <p:sp>
        <p:nvSpPr>
          <p:cNvPr id="131" name="V"/>
          <p:cNvSpPr/>
          <p:nvPr/>
        </p:nvSpPr>
        <p:spPr>
          <a:xfrm>
            <a:off x="10888464" y="5270500"/>
            <a:ext cx="344389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132" name="(V65)"/>
          <p:cNvSpPr/>
          <p:nvPr/>
        </p:nvSpPr>
        <p:spPr>
          <a:xfrm>
            <a:off x="7497861" y="5270500"/>
            <a:ext cx="94119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2400">
                <a:solidFill>
                  <a:srgbClr val="E63B7A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(V65)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6"/>
      <p:bldP build="whole" bldLvl="1" animBg="1" rev="0" advAuto="0" spid="126" grpId="2"/>
      <p:bldP build="whole" bldLvl="1" animBg="1" rev="0" advAuto="0" spid="127" grpId="9"/>
      <p:bldP build="whole" bldLvl="1" animBg="1" rev="0" advAuto="0" spid="131" grpId="5"/>
      <p:bldP build="whole" bldLvl="1" animBg="1" rev="0" advAuto="0" spid="122" grpId="1"/>
      <p:bldP build="whole" bldLvl="1" animBg="1" rev="0" advAuto="0" spid="125" grpId="8"/>
      <p:bldP build="whole" bldLvl="1" animBg="1" rev="0" advAuto="0" spid="132" grpId="10"/>
      <p:bldP build="whole" bldLvl="1" animBg="1" rev="0" advAuto="0" spid="129" grpId="4"/>
      <p:bldP build="whole" bldLvl="1" animBg="1" rev="0" advAuto="0" spid="128" grpId="3"/>
      <p:bldP build="whole" bldLvl="1" animBg="1" rev="0" advAuto="0" spid="124" grpId="7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art-Writing"/>
          <p:cNvSpPr/>
          <p:nvPr/>
        </p:nvSpPr>
        <p:spPr>
          <a:xfrm>
            <a:off x="4241800" y="101600"/>
            <a:ext cx="7759700" cy="227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algn="ctr" defTabSz="1295400">
              <a:defRPr sz="6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Part-Writing</a:t>
            </a:r>
          </a:p>
        </p:txBody>
      </p:sp>
      <p:pic>
        <p:nvPicPr>
          <p:cNvPr id="135" name="part-writing_rev_final.png" descr="part-writing_rev_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1" y="2413000"/>
            <a:ext cx="13174981" cy="461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art-Writing"/>
          <p:cNvSpPr/>
          <p:nvPr/>
        </p:nvSpPr>
        <p:spPr>
          <a:xfrm>
            <a:off x="4241800" y="101600"/>
            <a:ext cx="7759700" cy="227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algn="ctr" defTabSz="1295400">
              <a:defRPr sz="6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Part-Writing</a:t>
            </a:r>
          </a:p>
        </p:txBody>
      </p:sp>
      <p:pic>
        <p:nvPicPr>
          <p:cNvPr id="138" name="part-writing_rev_finalk.png" descr="part-writing_rev_final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13000"/>
            <a:ext cx="13174981" cy="4603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econdary Dominants"/>
          <p:cNvSpPr/>
          <p:nvPr/>
        </p:nvSpPr>
        <p:spPr>
          <a:xfrm>
            <a:off x="4241800" y="101600"/>
            <a:ext cx="7759700" cy="227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algn="ctr" defTabSz="1295400">
              <a:defRPr sz="6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Secondary Dominants</a:t>
            </a:r>
          </a:p>
        </p:txBody>
      </p:sp>
      <p:sp>
        <p:nvSpPr>
          <p:cNvPr id="59" name="V65 of ii in Ab Major"/>
          <p:cNvSpPr/>
          <p:nvPr/>
        </p:nvSpPr>
        <p:spPr>
          <a:xfrm>
            <a:off x="3632200" y="22098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0639" marR="40639" algn="ctr" defTabSz="914400">
              <a:defRPr sz="4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t>V</a:t>
            </a:r>
            <a:r>
              <a:rPr baseline="31999"/>
              <a:t>6</a:t>
            </a:r>
            <a:r>
              <a:rPr baseline="-5999"/>
              <a:t>5</a:t>
            </a:r>
            <a:r>
              <a:t> of ii in A</a:t>
            </a:r>
            <a:r>
              <a:rPr baseline="31999"/>
              <a:t>b</a:t>
            </a:r>
            <a:r>
              <a:t> Major</a:t>
            </a:r>
          </a:p>
        </p:txBody>
      </p:sp>
      <p:pic>
        <p:nvPicPr>
          <p:cNvPr id="60" name="1.jpg" descr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3949700"/>
            <a:ext cx="4102100" cy="1842973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condary Dominants"/>
          <p:cNvSpPr/>
          <p:nvPr/>
        </p:nvSpPr>
        <p:spPr>
          <a:xfrm>
            <a:off x="4241800" y="101600"/>
            <a:ext cx="7759700" cy="227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algn="ctr" defTabSz="1295400">
              <a:defRPr sz="6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Secondary Dominants</a:t>
            </a:r>
          </a:p>
        </p:txBody>
      </p:sp>
      <p:sp>
        <p:nvSpPr>
          <p:cNvPr id="63" name="vii°7 of  V in A Minor"/>
          <p:cNvSpPr/>
          <p:nvPr/>
        </p:nvSpPr>
        <p:spPr>
          <a:xfrm>
            <a:off x="3632200" y="22098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0639" marR="40639" algn="ctr" defTabSz="914400">
              <a:defRPr sz="4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t>vii°</a:t>
            </a:r>
            <a:r>
              <a:rPr baseline="31999"/>
              <a:t>7</a:t>
            </a:r>
            <a:r>
              <a:t> of  V in A Minor</a:t>
            </a:r>
          </a:p>
        </p:txBody>
      </p:sp>
      <p:pic>
        <p:nvPicPr>
          <p:cNvPr id="64" name="2.jpg" descr="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5700" y="3949700"/>
            <a:ext cx="2556382" cy="1842973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econdary Dominants"/>
          <p:cNvSpPr/>
          <p:nvPr/>
        </p:nvSpPr>
        <p:spPr>
          <a:xfrm>
            <a:off x="4241800" y="101600"/>
            <a:ext cx="7759700" cy="227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algn="ctr" defTabSz="1295400">
              <a:defRPr sz="6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Secondary Dominants</a:t>
            </a:r>
          </a:p>
        </p:txBody>
      </p:sp>
      <p:sp>
        <p:nvSpPr>
          <p:cNvPr id="67" name="vii°42 of III in C Minor"/>
          <p:cNvSpPr/>
          <p:nvPr/>
        </p:nvSpPr>
        <p:spPr>
          <a:xfrm>
            <a:off x="3632200" y="22098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0639" marR="40639" algn="ctr" defTabSz="914400">
              <a:defRPr sz="4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t>vii°</a:t>
            </a:r>
            <a:r>
              <a:rPr baseline="31999"/>
              <a:t>4</a:t>
            </a:r>
            <a:r>
              <a:rPr baseline="-5999"/>
              <a:t>2</a:t>
            </a:r>
            <a:r>
              <a:t> of III in C Minor</a:t>
            </a:r>
          </a:p>
        </p:txBody>
      </p:sp>
      <p:pic>
        <p:nvPicPr>
          <p:cNvPr id="68" name="3.jpg" descr="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3949700"/>
            <a:ext cx="4102100" cy="1842973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econdary Dominants"/>
          <p:cNvSpPr/>
          <p:nvPr/>
        </p:nvSpPr>
        <p:spPr>
          <a:xfrm>
            <a:off x="4241800" y="101600"/>
            <a:ext cx="7759700" cy="227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algn="ctr" defTabSz="1295400">
              <a:defRPr sz="6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Secondary Dominants</a:t>
            </a:r>
          </a:p>
        </p:txBody>
      </p:sp>
      <p:sp>
        <p:nvSpPr>
          <p:cNvPr id="71" name="vii°65 of iv in G# Minor"/>
          <p:cNvSpPr/>
          <p:nvPr/>
        </p:nvSpPr>
        <p:spPr>
          <a:xfrm>
            <a:off x="3632200" y="22098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0639" marR="40639" algn="ctr" defTabSz="914400">
              <a:defRPr sz="4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t>vii°</a:t>
            </a:r>
            <a:r>
              <a:rPr baseline="31999"/>
              <a:t>6</a:t>
            </a:r>
            <a:r>
              <a:rPr baseline="-5999"/>
              <a:t>5</a:t>
            </a:r>
            <a:r>
              <a:t> of iv in G# Minor</a:t>
            </a:r>
          </a:p>
        </p:txBody>
      </p:sp>
      <p:pic>
        <p:nvPicPr>
          <p:cNvPr id="72" name="4.jpg" descr="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3949700"/>
            <a:ext cx="4102100" cy="1842973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condary Dominants"/>
          <p:cNvSpPr/>
          <p:nvPr/>
        </p:nvSpPr>
        <p:spPr>
          <a:xfrm>
            <a:off x="4241800" y="101600"/>
            <a:ext cx="7759700" cy="227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algn="ctr" defTabSz="1295400">
              <a:defRPr sz="6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Secondary Dominants</a:t>
            </a:r>
          </a:p>
        </p:txBody>
      </p:sp>
      <p:sp>
        <p:nvSpPr>
          <p:cNvPr id="75" name="vii°43 of ii in A Major"/>
          <p:cNvSpPr/>
          <p:nvPr/>
        </p:nvSpPr>
        <p:spPr>
          <a:xfrm>
            <a:off x="3632200" y="22098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0639" marR="40639" algn="ctr" defTabSz="914400">
              <a:defRPr sz="4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t>vii°</a:t>
            </a:r>
            <a:r>
              <a:rPr baseline="31999"/>
              <a:t>4</a:t>
            </a:r>
            <a:r>
              <a:rPr baseline="-5999"/>
              <a:t>3</a:t>
            </a:r>
            <a:r>
              <a:t> of ii in A Major</a:t>
            </a:r>
          </a:p>
        </p:txBody>
      </p:sp>
      <p:pic>
        <p:nvPicPr>
          <p:cNvPr id="76" name="5.jpg" descr="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3949700"/>
            <a:ext cx="4102100" cy="1842973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h13_7c.png" descr="ch13_7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37" y="2260600"/>
            <a:ext cx="12425336" cy="383540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Harmonization"/>
          <p:cNvSpPr/>
          <p:nvPr/>
        </p:nvSpPr>
        <p:spPr>
          <a:xfrm>
            <a:off x="4241800" y="101600"/>
            <a:ext cx="7759700" cy="227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algn="ctr" defTabSz="1295400">
              <a:defRPr sz="6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Harmonization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ch13_7c2.png" descr="ch13_7c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46400"/>
            <a:ext cx="12425335" cy="2473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ch13_7c3.png" descr="ch13_7c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94000"/>
            <a:ext cx="12425335" cy="2776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