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media1.mov" ContentType="video/unknown"/>
  <Override PartName="/ppt/media/media2.mov" ContentType="audio/unknown"/>
  <Override PartName="/ppt/media/media3.mov" ContentType="audio/unknown"/>
  <Override PartName="/ppt/media/media4.mov" ContentType="audio/unknown"/>
  <Override PartName="/ppt/media/image5.jpeg" ContentType="image/jpeg"/>
  <Override PartName="/ppt/media/media5.mov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FFFF">
              <a:alpha val="3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 b="def" i="def"/>
      <a:tcStyle>
        <a:tcBdr/>
        <a:fill>
          <a:solidFill>
            <a:srgbClr val="FAFDF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>
        <a:latin typeface="Lucida Grande"/>
        <a:ea typeface="Lucida Grande"/>
        <a:cs typeface="Lucida Grande"/>
        <a:sym typeface="Lucida Grande"/>
      </a:defRPr>
    </a:lvl1pPr>
    <a:lvl2pPr defTabSz="584200" latinLnBrk="0">
      <a:defRPr>
        <a:latin typeface="Lucida Grande"/>
        <a:ea typeface="Lucida Grande"/>
        <a:cs typeface="Lucida Grande"/>
        <a:sym typeface="Lucida Grande"/>
      </a:defRPr>
    </a:lvl2pPr>
    <a:lvl3pPr defTabSz="584200" latinLnBrk="0">
      <a:defRPr>
        <a:latin typeface="Lucida Grande"/>
        <a:ea typeface="Lucida Grande"/>
        <a:cs typeface="Lucida Grande"/>
        <a:sym typeface="Lucida Grande"/>
      </a:defRPr>
    </a:lvl3pPr>
    <a:lvl4pPr defTabSz="584200" latinLnBrk="0">
      <a:defRPr>
        <a:latin typeface="Lucida Grande"/>
        <a:ea typeface="Lucida Grande"/>
        <a:cs typeface="Lucida Grande"/>
        <a:sym typeface="Lucida Grande"/>
      </a:defRPr>
    </a:lvl4pPr>
    <a:lvl5pPr defTabSz="584200" latinLnBrk="0">
      <a:defRPr>
        <a:latin typeface="Lucida Grande"/>
        <a:ea typeface="Lucida Grande"/>
        <a:cs typeface="Lucida Grande"/>
        <a:sym typeface="Lucida Grande"/>
      </a:defRPr>
    </a:lvl5pPr>
    <a:lvl6pPr defTabSz="584200" latinLnBrk="0">
      <a:defRPr>
        <a:latin typeface="Lucida Grande"/>
        <a:ea typeface="Lucida Grande"/>
        <a:cs typeface="Lucida Grande"/>
        <a:sym typeface="Lucida Grande"/>
      </a:defRPr>
    </a:lvl6pPr>
    <a:lvl7pPr defTabSz="584200" latinLnBrk="0">
      <a:defRPr>
        <a:latin typeface="Lucida Grande"/>
        <a:ea typeface="Lucida Grande"/>
        <a:cs typeface="Lucida Grande"/>
        <a:sym typeface="Lucida Grande"/>
      </a:defRPr>
    </a:lvl7pPr>
    <a:lvl8pPr defTabSz="584200" latinLnBrk="0">
      <a:defRPr>
        <a:latin typeface="Lucida Grande"/>
        <a:ea typeface="Lucida Grande"/>
        <a:cs typeface="Lucida Grande"/>
        <a:sym typeface="Lucida Grande"/>
      </a:defRPr>
    </a:lvl8pPr>
    <a:lvl9pPr defTabSz="584200" latinLnBrk="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g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phic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98" name="Image"/>
          <p:cNvSpPr/>
          <p:nvPr>
            <p:ph type="pic" idx="13"/>
          </p:nvPr>
        </p:nvSpPr>
        <p:spPr>
          <a:xfrm>
            <a:off x="2095500" y="139700"/>
            <a:ext cx="7965441" cy="94377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689482" y="9421424"/>
            <a:ext cx="315318" cy="2921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r" defTabSz="1295400">
              <a:defRPr b="1" sz="1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phics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07" name="Image"/>
          <p:cNvSpPr/>
          <p:nvPr>
            <p:ph type="pic" idx="13"/>
          </p:nvPr>
        </p:nvSpPr>
        <p:spPr>
          <a:xfrm>
            <a:off x="2095500" y="139700"/>
            <a:ext cx="7965441" cy="943772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689482" y="9421424"/>
            <a:ext cx="315318" cy="2921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r" defTabSz="1295400">
              <a:defRPr b="1" sz="1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1pPr>
            <a:lvl2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2pPr>
            <a:lvl3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4pPr>
            <a:lvl5pPr>
              <a:defRPr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2" name="Title Text"/>
          <p:cNvSpPr txBox="1"/>
          <p:nvPr>
            <p:ph type="title"/>
          </p:nvPr>
        </p:nvSpPr>
        <p:spPr>
          <a:xfrm>
            <a:off x="4826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622300" y="2260600"/>
            <a:ext cx="11417300" cy="7480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1pPr>
            <a:lvl2pPr algn="ctr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2pPr>
            <a:lvl3pPr algn="ctr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3pPr>
            <a:lvl4pPr algn="ctr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4pPr>
            <a:lvl5pPr algn="ctr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50" name="4-track_tape.gif" descr="4-track_tap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1900" y="127000"/>
            <a:ext cx="3149401" cy="22987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xfrm>
            <a:off x="0" y="0"/>
            <a:ext cx="12014200" cy="10795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l">
              <a:defRPr>
                <a:solidFill>
                  <a:srgbClr val="583400"/>
                </a:solidFill>
                <a:uFill>
                  <a:solidFill>
                    <a:srgbClr val="583400"/>
                  </a:solidFill>
                </a:u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0" y="1193800"/>
            <a:ext cx="12141200" cy="8559800"/>
          </a:xfrm>
          <a:prstGeom prst="rect">
            <a:avLst/>
          </a:prstGeom>
        </p:spPr>
        <p:txBody>
          <a:bodyPr lIns="38100" tIns="38100" rIns="38100" bIns="38100"/>
          <a:lstStyle>
            <a:lvl1pPr marL="482600" marR="0" indent="-482600">
              <a:spcBef>
                <a:spcPts val="800"/>
              </a:spcBef>
              <a:buSzTx/>
              <a:buNone/>
              <a:defRPr b="1" sz="3400">
                <a:solidFill>
                  <a:srgbClr val="7A7A7A"/>
                </a:solidFill>
                <a:uFill>
                  <a:solidFill>
                    <a:srgbClr val="7A7A7A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1056639" marR="0" indent="-408939">
              <a:spcBef>
                <a:spcPts val="600"/>
              </a:spcBef>
              <a:buClr>
                <a:srgbClr val="929292"/>
              </a:buClr>
              <a:buSzTx/>
              <a:buNone/>
              <a:defRPr b="1"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1625600" marR="0" indent="-330200">
              <a:buClr>
                <a:srgbClr val="929292"/>
              </a:buClr>
              <a:buSzTx/>
              <a:buNone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2273300" marR="0" indent="-317500">
              <a:buClr>
                <a:srgbClr val="929292"/>
              </a:buClr>
              <a:buSzTx/>
              <a:buNone/>
              <a:defRPr b="1" sz="2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1000" marR="0" indent="-317500">
              <a:buClr>
                <a:srgbClr val="929292"/>
              </a:buClr>
              <a:buSzTx/>
              <a:buNone/>
              <a:defRPr b="1" sz="2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689482" y="9421424"/>
            <a:ext cx="315318" cy="2921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r" defTabSz="1295400">
              <a:defRPr b="1" sz="1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61" name="victrola.jpg" descr="victrol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500" y="7175500"/>
            <a:ext cx="2266733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8ths.gif" descr="8th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06200" y="266700"/>
            <a:ext cx="345864" cy="546100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Title Text"/>
          <p:cNvSpPr txBox="1"/>
          <p:nvPr>
            <p:ph type="title"/>
          </p:nvPr>
        </p:nvSpPr>
        <p:spPr>
          <a:xfrm>
            <a:off x="0" y="0"/>
            <a:ext cx="12014200" cy="10795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l">
              <a:defRPr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Body Level One…"/>
          <p:cNvSpPr txBox="1"/>
          <p:nvPr>
            <p:ph type="body" idx="1"/>
          </p:nvPr>
        </p:nvSpPr>
        <p:spPr>
          <a:xfrm>
            <a:off x="0" y="1193800"/>
            <a:ext cx="12141200" cy="8559800"/>
          </a:xfrm>
          <a:prstGeom prst="rect">
            <a:avLst/>
          </a:prstGeom>
        </p:spPr>
        <p:txBody>
          <a:bodyPr lIns="38100" tIns="38100" rIns="38100" bIns="38100"/>
          <a:lstStyle>
            <a:lvl1pPr marL="482600" marR="0" indent="-482600">
              <a:spcBef>
                <a:spcPts val="800"/>
              </a:spcBef>
              <a:buSzTx/>
              <a:buNone/>
              <a:defRPr b="1" sz="34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1056639" marR="0" indent="-408939">
              <a:spcBef>
                <a:spcPts val="600"/>
              </a:spcBef>
              <a:buClr>
                <a:srgbClr val="929292"/>
              </a:buClr>
              <a:buSzTx/>
              <a:buNone/>
              <a:defRPr b="1" sz="28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1625600" marR="0" indent="-330200">
              <a:buClr>
                <a:srgbClr val="929292"/>
              </a:buClr>
              <a:buSzTx/>
              <a:buNone/>
              <a:defRPr b="1"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2273300" marR="0" indent="-317500">
              <a:buClr>
                <a:srgbClr val="929292"/>
              </a:buClr>
              <a:buSzTx/>
              <a:buNone/>
              <a:defRPr b="1" sz="2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1000" marR="0" indent="-317500">
              <a:buClr>
                <a:srgbClr val="929292"/>
              </a:buClr>
              <a:buSzTx/>
              <a:buNone/>
              <a:defRPr b="1" sz="2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2689482" y="9421424"/>
            <a:ext cx="315318" cy="2921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r" defTabSz="1295400">
              <a:defRPr b="1" sz="1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73" name="Kircher+-+2+-+358+Musurgia+Universalis.jpg" descr="Kircher+-+2+-+358+Musurgia+Universali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9540" y="6832600"/>
            <a:ext cx="4024725" cy="27686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/>
          <p:nvPr>
            <p:ph type="title"/>
          </p:nvPr>
        </p:nvSpPr>
        <p:spPr>
          <a:xfrm>
            <a:off x="0" y="0"/>
            <a:ext cx="12014200" cy="10795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l">
              <a:defRPr>
                <a:solidFill>
                  <a:srgbClr val="785700"/>
                </a:solidFill>
                <a:uFill>
                  <a:solidFill>
                    <a:srgbClr val="785700"/>
                  </a:solidFill>
                </a:u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1"/>
          </p:nvPr>
        </p:nvSpPr>
        <p:spPr>
          <a:xfrm>
            <a:off x="0" y="1193800"/>
            <a:ext cx="12141200" cy="8559800"/>
          </a:xfrm>
          <a:prstGeom prst="rect">
            <a:avLst/>
          </a:prstGeom>
        </p:spPr>
        <p:txBody>
          <a:bodyPr lIns="38100" tIns="38100" rIns="38100" bIns="38100"/>
          <a:lstStyle>
            <a:lvl1pPr marL="482600" marR="0" indent="-482600">
              <a:spcBef>
                <a:spcPts val="800"/>
              </a:spcBef>
              <a:buSzTx/>
              <a:buNone/>
              <a:defRPr b="1" sz="3400">
                <a:solidFill>
                  <a:srgbClr val="666100"/>
                </a:solidFill>
                <a:uFill>
                  <a:solidFill>
                    <a:srgbClr val="6661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1056639" marR="0" indent="-408939">
              <a:spcBef>
                <a:spcPts val="600"/>
              </a:spcBef>
              <a:buSzTx/>
              <a:buNone/>
              <a:defRPr b="1" sz="2800"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1625600" marR="0" indent="-330200">
              <a:buSzTx/>
              <a:buNone/>
              <a:defRPr b="1" sz="2400"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2273300" marR="0" indent="-317500">
              <a:buSzTx/>
              <a:buNone/>
              <a:defRPr b="1" sz="2200"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2921000" marR="0" indent="-317500">
              <a:buSzTx/>
              <a:buNone/>
              <a:defRPr b="1" sz="2200">
                <a:solidFill>
                  <a:srgbClr val="C4BC00"/>
                </a:solidFill>
                <a:uFill>
                  <a:solidFill>
                    <a:srgbClr val="C4BC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12689482" y="9421424"/>
            <a:ext cx="315318" cy="292101"/>
          </a:xfrm>
          <a:prstGeom prst="rect">
            <a:avLst/>
          </a:prstGeom>
        </p:spPr>
        <p:txBody>
          <a:bodyPr lIns="38100" tIns="38100" rIns="38100" bIns="38100" anchor="b"/>
          <a:lstStyle>
            <a:lvl1pPr algn="r" defTabSz="1295400">
              <a:defRPr b="1" sz="1400">
                <a:solidFill>
                  <a:srgbClr val="FFD300"/>
                </a:solidFill>
                <a:uFill>
                  <a:solidFill>
                    <a:srgbClr val="FFD300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6330950" y="9283700"/>
            <a:ext cx="317500" cy="342900"/>
          </a:xfrm>
          <a:prstGeom prst="rect">
            <a:avLst/>
          </a:prstGeom>
        </p:spPr>
        <p:txBody>
          <a:bodyPr anchor="b"/>
          <a:lstStyle>
            <a:lvl1pPr defTabSz="584200">
              <a:defRPr sz="16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6330950" y="9283700"/>
            <a:ext cx="317500" cy="342900"/>
          </a:xfrm>
          <a:prstGeom prst="rect">
            <a:avLst/>
          </a:prstGeom>
        </p:spPr>
        <p:txBody>
          <a:bodyPr anchor="b"/>
          <a:lstStyle>
            <a:lvl1pPr defTabSz="584200">
              <a:defRPr sz="16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47700" y="130951"/>
            <a:ext cx="1170940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700"/>
              </a:spcBef>
              <a:buChar char="–"/>
              <a:defRPr sz="3400"/>
            </a:lvl2pPr>
            <a:lvl3pPr marL="1183639" indent="-228600">
              <a:spcBef>
                <a:spcPts val="600"/>
              </a:spcBef>
              <a:defRPr sz="2800"/>
            </a:lvl3pPr>
            <a:lvl4pPr marL="1640839" indent="-228600">
              <a:spcBef>
                <a:spcPts val="500"/>
              </a:spcBef>
              <a:buChar char="–"/>
              <a:defRPr sz="2400"/>
            </a:lvl4pPr>
            <a:lvl5pPr marL="2098039" indent="-228600">
              <a:spcBef>
                <a:spcPts val="500"/>
              </a:spcBef>
              <a:buChar char="»"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3047" y="8882098"/>
            <a:ext cx="368574" cy="360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825500">
              <a:defRPr sz="18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383539" marR="57799" indent="-342899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1pPr>
      <a:lvl2pPr marL="817207" marR="57799" indent="-319367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2pPr>
      <a:lvl3pPr marL="12652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3pPr>
      <a:lvl4pPr marL="17741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4pPr>
      <a:lvl5pPr marL="22313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5pPr>
      <a:lvl6pPr marL="22313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22313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22313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2231389" marR="57799" indent="-361950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3.tif"/><Relationship Id="rId5" Type="http://schemas.openxmlformats.org/officeDocument/2006/relationships/audio" Target="../media/media3.mov"/><Relationship Id="rId6" Type="http://schemas.microsoft.com/office/2007/relationships/media" Target="../media/media3.mov"/><Relationship Id="rId7" Type="http://schemas.openxmlformats.org/officeDocument/2006/relationships/audio" Target="../media/media4.mov"/><Relationship Id="rId8" Type="http://schemas.microsoft.com/office/2007/relationships/media" Target="../media/media4.mov"/><Relationship Id="rId9" Type="http://schemas.openxmlformats.org/officeDocument/2006/relationships/image" Target="../media/image5.jpeg"/><Relationship Id="rId10" Type="http://schemas.openxmlformats.org/officeDocument/2006/relationships/audio" Target="../media/media5.mov"/><Relationship Id="rId11" Type="http://schemas.microsoft.com/office/2007/relationships/media" Target="../media/media5.mov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.jpg" descr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Rectangle"/>
          <p:cNvSpPr/>
          <p:nvPr/>
        </p:nvSpPr>
        <p:spPr>
          <a:xfrm>
            <a:off x="1079500" y="2298700"/>
            <a:ext cx="10248900" cy="3238500"/>
          </a:xfrm>
          <a:prstGeom prst="rect">
            <a:avLst/>
          </a:prstGeom>
          <a:solidFill>
            <a:srgbClr val="E3C6AA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 marL="57799" marR="57799" algn="l" defTabSz="1295400">
              <a:defRPr sz="24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1" name="Basic Concepts and Techniques of…"/>
          <p:cNvSpPr/>
          <p:nvPr/>
        </p:nvSpPr>
        <p:spPr>
          <a:xfrm>
            <a:off x="-167852" y="3086100"/>
            <a:ext cx="13004801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defRPr sz="4800">
                <a:solidFill>
                  <a:srgbClr val="A96800"/>
                </a:solidFill>
                <a:uFill>
                  <a:solidFill>
                    <a:srgbClr val="A96800"/>
                  </a:solidFill>
                </a:u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Basic Concepts and Techniques of </a:t>
            </a:r>
          </a:p>
          <a:p>
            <a:pPr marL="57799" marR="57799" defTabSz="1295400">
              <a:defRPr sz="4800">
                <a:solidFill>
                  <a:srgbClr val="A96800"/>
                </a:solidFill>
                <a:uFill>
                  <a:solidFill>
                    <a:srgbClr val="A96800"/>
                  </a:solidFill>
                </a:uFill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SPECTRAL MUSIC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instrumental or orchestral synthesis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instrumental or orchestral synthesis</a:t>
            </a:r>
          </a:p>
        </p:txBody>
      </p:sp>
      <p:sp>
        <p:nvSpPr>
          <p:cNvPr id="169" name="additive synthesis as a metaphor for the creation of timbre…"/>
          <p:cNvSpPr txBox="1"/>
          <p:nvPr>
            <p:ph type="body" idx="1"/>
          </p:nvPr>
        </p:nvSpPr>
        <p:spPr>
          <a:xfrm>
            <a:off x="2477988" y="2273299"/>
            <a:ext cx="9879112" cy="7480301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additive synthesis as a metaphor for the creation of timbre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sound complexes built this way are different from their models, since each component is played by an instrument with its own complex spectrum 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potential use of the same model for generating synthetic sounds (through additive synthesis) and orchestral ones (through instrumental synthesis)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the harmonic (or overtone) series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the harmonic (or overtone) series</a:t>
            </a:r>
          </a:p>
        </p:txBody>
      </p:sp>
      <p:sp>
        <p:nvSpPr>
          <p:cNvPr id="175" name="defined by an integer relation between a fundamental frequency and the other components of a sound.…"/>
          <p:cNvSpPr txBox="1"/>
          <p:nvPr>
            <p:ph type="body" idx="1"/>
          </p:nvPr>
        </p:nvSpPr>
        <p:spPr>
          <a:xfrm>
            <a:off x="2987575" y="1396999"/>
            <a:ext cx="9166325" cy="7480301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defined by an integer relation between a fundamental frequency and the other components of a sound.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frequency = rank * fundamental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ranking = integer defining the partial number 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both fundamental &amp; frequency expressed in Hz. 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To equate frequencies to musical pitches they must be approximated to the finest available 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78" name="harmonic spect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harmonic spectra</a:t>
            </a:r>
          </a:p>
        </p:txBody>
      </p:sp>
      <p:sp>
        <p:nvSpPr>
          <p:cNvPr id="179" name="Pitched sounds often formed by combinations of partials which belong to a single harmonic series…"/>
          <p:cNvSpPr txBox="1"/>
          <p:nvPr>
            <p:ph type="body" idx="1"/>
          </p:nvPr>
        </p:nvSpPr>
        <p:spPr>
          <a:xfrm>
            <a:off x="2621061" y="2273300"/>
            <a:ext cx="9736039" cy="7480300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Pitched sounds often formed by combinations of partials which belong to a single harmonic series 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fundamental = pitch. 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relative amplitudes of partials - at a given moment/as they change in time - determine timbre 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simplest harmonic spectrum is a sine wave with only the fundamental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Most sounds contain many partials of the fundamental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fundamental pitch can be deduced even when not explicitly a member of the spectrum.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83" name="instrumental spectra"/>
          <p:cNvSpPr txBox="1"/>
          <p:nvPr>
            <p:ph type="title"/>
          </p:nvPr>
        </p:nvSpPr>
        <p:spPr>
          <a:xfrm>
            <a:off x="647700" y="-8749"/>
            <a:ext cx="11709400" cy="1649044"/>
          </a:xfrm>
          <a:prstGeom prst="rect">
            <a:avLst/>
          </a:prstGeom>
        </p:spPr>
        <p:txBody>
          <a:bodyPr/>
          <a:lstStyle>
            <a:lvl1pPr>
              <a:defRPr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instrumental spectra</a:t>
            </a:r>
          </a:p>
        </p:txBody>
      </p:sp>
      <p:sp>
        <p:nvSpPr>
          <p:cNvPr id="184" name="Western instruments have spectra which are close to pure harmonic spectra for clarity…"/>
          <p:cNvSpPr txBox="1"/>
          <p:nvPr>
            <p:ph type="body" idx="1"/>
          </p:nvPr>
        </p:nvSpPr>
        <p:spPr>
          <a:xfrm>
            <a:off x="2658864" y="1972615"/>
            <a:ext cx="9964936" cy="7363570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Western instruments have spectra which are close to pure harmonic spectra for clarity 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But sounds are never completely harmonic.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noise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stretching &amp; compression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relative amplitudes of partials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presence or absence of partials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formants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envelopes</a:t>
            </a:r>
          </a:p>
          <a:p>
            <a:pPr lvl="1"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attack transients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dist2d-1.mov" descr="dist2d-1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82600" y="1066800"/>
            <a:ext cx="11396134" cy="8547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ound waves"/>
          <p:cNvSpPr txBox="1"/>
          <p:nvPr>
            <p:ph type="title" idx="4294967295"/>
          </p:nvPr>
        </p:nvSpPr>
        <p:spPr>
          <a:xfrm>
            <a:off x="482600" y="0"/>
            <a:ext cx="12014200" cy="10795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l">
              <a:defRPr>
                <a:solidFill>
                  <a:srgbClr val="FFFC41"/>
                </a:solidFill>
                <a:uFill>
                  <a:solidFill>
                    <a:srgbClr val="FFFC41"/>
                  </a:solidFill>
                </a:uFill>
                <a:latin typeface="+mn-lt"/>
                <a:ea typeface="+mn-ea"/>
                <a:cs typeface="+mn-cs"/>
                <a:sym typeface="Impact"/>
              </a:defRPr>
            </a:lvl1pPr>
          </a:lstStyle>
          <a:p>
            <a:pPr/>
            <a:r>
              <a:t>Sound waves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00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100hz.mov" descr="100hz.mov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86360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400hz.mov" descr="400hz.mov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5905500" y="8483600"/>
            <a:ext cx="1" cy="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800hz.mov" descr="800hz.mov"/>
          <p:cNvPicPr>
            <a:picLocks noChangeAspect="0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715500" y="8483600"/>
            <a:ext cx="1" cy="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30" name="PitchVsFrequency.jpg" descr="PitchVsFrequency.jpg"/>
          <p:cNvPicPr>
            <a:picLocks noChangeAspect="1"/>
          </p:cNvPicPr>
          <p:nvPr>
            <p:ph type="pic" idx="13"/>
          </p:nvPr>
        </p:nvPicPr>
        <p:blipFill>
          <a:blip r:embed="rId9">
            <a:extLst/>
          </a:blip>
          <a:stretch>
            <a:fillRect/>
          </a:stretch>
        </p:blipFill>
        <p:spPr>
          <a:xfrm>
            <a:off x="1371600" y="635000"/>
            <a:ext cx="8742117" cy="7298921"/>
          </a:xfrm>
          <a:prstGeom prst="rect">
            <a:avLst/>
          </a:prstGeom>
        </p:spPr>
      </p:pic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Star"/>
          <p:cNvSpPr/>
          <p:nvPr/>
        </p:nvSpPr>
        <p:spPr>
          <a:xfrm>
            <a:off x="3121756" y="5549900"/>
            <a:ext cx="398589" cy="3216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4013"/>
          </a:solidFill>
          <a:ln w="12700"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3" name="Star"/>
          <p:cNvSpPr/>
          <p:nvPr/>
        </p:nvSpPr>
        <p:spPr>
          <a:xfrm>
            <a:off x="3121756" y="4711700"/>
            <a:ext cx="398589" cy="3216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4013"/>
          </a:solidFill>
          <a:ln w="12700"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4" name="Star"/>
          <p:cNvSpPr/>
          <p:nvPr/>
        </p:nvSpPr>
        <p:spPr>
          <a:xfrm>
            <a:off x="3121756" y="3848100"/>
            <a:ext cx="398589" cy="3216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4013"/>
          </a:solidFill>
          <a:ln w="12700"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35" name="Star"/>
          <p:cNvSpPr/>
          <p:nvPr/>
        </p:nvSpPr>
        <p:spPr>
          <a:xfrm>
            <a:off x="3121756" y="3162300"/>
            <a:ext cx="398589" cy="3216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4013"/>
          </a:solidFill>
          <a:ln w="12700">
            <a:miter lim="400000"/>
          </a:ln>
        </p:spPr>
        <p:txBody>
          <a:bodyPr lIns="38100" tIns="38100" rIns="38100" bIns="38100"/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36" name="200hz.mov" descr="200hz.mov"/>
          <p:cNvPicPr>
            <a:picLocks noChangeAspect="0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400300" y="8636000"/>
            <a:ext cx="1" cy="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mediacall" nodeType="after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43333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afterEffect" presetSubtype="0" presetID="1" grpId="4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663333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mediacall" nodeType="afterEffect" presetSubtype="0" presetID="1" grpId="6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28333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mediacall" nodeType="afterEffect" presetSubtype="0" presetID="1" grpId="8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80000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31" fill="hold" display="0">
                  <p:stCondLst>
                    <p:cond delay="indefinite"/>
                  </p:stCondLst>
                </p:cTn>
                <p:tgtEl>
                  <p:spTgt spid="136"/>
                </p:tgtEl>
              </p:cMediaNode>
            </p:audio>
            <p:audio isNarration="0">
              <p:cMediaNode mute="0" showWhenStopped="0" numSld="1" vol="100000">
                <p:cTn id="32" fill="hold" display="0">
                  <p:stCondLst>
                    <p:cond delay="indefinite"/>
                  </p:stCondLst>
                </p:cTn>
                <p:tgtEl>
                  <p:spTgt spid="128"/>
                </p:tgtEl>
              </p:cMediaNode>
            </p:audio>
            <p:audio isNarration="0">
              <p:cMediaNode mute="0" showWhenStopped="0" numSld="1" vol="100000">
                <p:cTn id="33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audio>
            <p:audio isNarration="0">
              <p:cMediaNode mute="0" showWhenStopped="0" numSld="1" vol="100000">
                <p:cTn id="34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  <p:bldLst>
      <p:bldP build="whole" bldLvl="1" animBg="1" rev="0" advAuto="0" spid="135" grpId="7"/>
      <p:bldP build="whole" bldLvl="1" animBg="1" rev="0" advAuto="0" spid="132" grpId="1"/>
      <p:bldP build="whole" bldLvl="1" animBg="1" rev="0" advAuto="0" spid="133" grpId="3"/>
      <p:bldP build="whole" bldLvl="1" animBg="1" rev="0" advAuto="0" spid="134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"/>
          <p:cNvSpPr/>
          <p:nvPr/>
        </p:nvSpPr>
        <p:spPr>
          <a:xfrm>
            <a:off x="11811000" y="0"/>
            <a:ext cx="1206500" cy="12056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/>
          <a:p>
            <a:pPr defTabSz="825500">
              <a:buClr>
                <a:srgbClr val="000000"/>
              </a:buClr>
              <a:defRPr sz="5600"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39" name="crowhurst_basic_audio_vol1-15.gif" descr="crowhurst_basic_audio_vol1-15.g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20800" y="990600"/>
            <a:ext cx="8742117" cy="8479689"/>
          </a:xfrm>
          <a:prstGeom prst="rect">
            <a:avLst/>
          </a:prstGeom>
        </p:spPr>
      </p:pic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Derivation of pitch aggregates from spectral models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Derivation of pitch aggregates from spectral models</a:t>
            </a:r>
          </a:p>
        </p:txBody>
      </p:sp>
      <p:sp>
        <p:nvSpPr>
          <p:cNvPr id="145" name="frequencies vs. notes…"/>
          <p:cNvSpPr txBox="1"/>
          <p:nvPr>
            <p:ph type="body" idx="1"/>
          </p:nvPr>
        </p:nvSpPr>
        <p:spPr>
          <a:xfrm>
            <a:off x="3098800" y="2247900"/>
            <a:ext cx="9105900" cy="5600700"/>
          </a:xfrm>
          <a:prstGeom prst="rect">
            <a:avLst/>
          </a:prstGeom>
        </p:spPr>
        <p:txBody>
          <a:bodyPr numCol="2" spcCol="455295"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frequencies vs. notes</a:t>
            </a:r>
          </a:p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equal-tempered scale </a:t>
            </a:r>
            <a:r>
              <a:rPr sz="2400"/>
              <a:t>(from the perspective of frequencies)</a:t>
            </a:r>
            <a:endParaRPr sz="2400"/>
          </a:p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microtones</a:t>
            </a:r>
          </a:p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concept of additive synthesis</a:t>
            </a:r>
          </a:p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instrumental or orchestral synthesis</a:t>
            </a:r>
          </a:p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harmonic (or overtone) series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48" name="frequencies vs. no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frequencies vs. notes</a:t>
            </a:r>
          </a:p>
        </p:txBody>
      </p:sp>
      <p:sp>
        <p:nvSpPr>
          <p:cNvPr id="149" name="generation of harmonic and timbral musical structures based upon frequencial structu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generation of harmonic and timbral musical structures based upon frequencial structures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Contrary to the linear structure of notes and intervals,the distance between frequencies within the tempered scale and the potential for human pitch discernment changes in a way that is dependent upon register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Many sounds have a complex interval structure but a simple frequency structure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sonic fusion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psychoacoustic research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.jpg" descr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he equal-tempered scal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the equal-tempered scale </a:t>
            </a:r>
          </a:p>
          <a:p>
            <a:pPr>
              <a:defRPr sz="4800"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(from the perspective of frequencies)</a:t>
            </a:r>
          </a:p>
        </p:txBody>
      </p:sp>
      <p:sp>
        <p:nvSpPr>
          <p:cNvPr id="154" name="12TET based on division of octave into logarithmically-equal parts (not linear)…"/>
          <p:cNvSpPr txBox="1"/>
          <p:nvPr>
            <p:ph type="body" sz="quarter" idx="1"/>
          </p:nvPr>
        </p:nvSpPr>
        <p:spPr>
          <a:xfrm>
            <a:off x="4992538" y="2540000"/>
            <a:ext cx="7301062" cy="3354884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12TET based on division of octave into logarithmically-equal parts (not linear)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Microtonal scales follow the same principle, using frequency as a basis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microtones"/>
          <p:cNvSpPr txBox="1"/>
          <p:nvPr>
            <p:ph type="title"/>
          </p:nvPr>
        </p:nvSpPr>
        <p:spPr>
          <a:xfrm>
            <a:off x="647700" y="3951"/>
            <a:ext cx="11709400" cy="2144889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microtones</a:t>
            </a:r>
          </a:p>
        </p:txBody>
      </p:sp>
      <p:sp>
        <p:nvSpPr>
          <p:cNvPr id="160" name="approximations of a set of frequencies to nearest available pitches…"/>
          <p:cNvSpPr txBox="1"/>
          <p:nvPr>
            <p:ph type="body" idx="1"/>
          </p:nvPr>
        </p:nvSpPr>
        <p:spPr>
          <a:xfrm>
            <a:off x="2017861" y="812800"/>
            <a:ext cx="10428139" cy="7480300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approximations of a set of frequencies to nearest available pitches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most often quarter-tones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using approximations allows latitude in different contexts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droppedImage.tiff" descr="dropped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63" name="the concept of additive synthe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ia Regular"/>
                <a:ea typeface="Skia Regular"/>
                <a:cs typeface="Skia Regular"/>
                <a:sym typeface="Skia Regular"/>
              </a:defRPr>
            </a:lvl1pPr>
          </a:lstStyle>
          <a:p>
            <a:pPr/>
            <a:r>
              <a:t>the concept of additive synthesis</a:t>
            </a:r>
          </a:p>
        </p:txBody>
      </p:sp>
      <p:sp>
        <p:nvSpPr>
          <p:cNvPr id="164" name="clearest expression comes from electro-acoustic technique of additive synthesis using sine waves…"/>
          <p:cNvSpPr txBox="1"/>
          <p:nvPr>
            <p:ph type="body" idx="1"/>
          </p:nvPr>
        </p:nvSpPr>
        <p:spPr>
          <a:xfrm>
            <a:off x="4003377" y="2298699"/>
            <a:ext cx="8353723" cy="6106717"/>
          </a:xfrm>
          <a:prstGeom prst="rect">
            <a:avLst/>
          </a:prstGeom>
        </p:spPr>
        <p:txBody>
          <a:bodyPr/>
          <a:lstStyle/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clearest expression comes from electro-acoustic technique of additive synthesis using sine waves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Fourier’s Theorem: any periodic sound can be decomposed into sine waves (not necessarily a finite no.)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Similarly, and sound can theoretically be reconstructed from sine waves</a:t>
            </a:r>
          </a:p>
          <a:p>
            <a:pPr algn="r">
              <a:defRPr>
                <a:latin typeface="Skia Regular"/>
                <a:ea typeface="Skia Regular"/>
                <a:cs typeface="Skia Regular"/>
                <a:sym typeface="Skia Regular"/>
              </a:defRPr>
            </a:pPr>
            <a:r>
              <a:t>of great conceptual importance 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Arial"/>
        <a:ea typeface="Arial"/>
        <a:cs typeface="Arial"/>
      </a:majorFont>
      <a:minorFont>
        <a:latin typeface="Impact"/>
        <a:ea typeface="Impact"/>
        <a:cs typeface="Impac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Arial"/>
        <a:ea typeface="Arial"/>
        <a:cs typeface="Arial"/>
      </a:majorFont>
      <a:minorFont>
        <a:latin typeface="Impact"/>
        <a:ea typeface="Impact"/>
        <a:cs typeface="Impac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