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media1.mov" ContentType="audio/unknown"/>
  <Override PartName="/ppt/media/image2.jpeg" ContentType="image/jpeg"/>
  <Override PartName="/ppt/media/media2.mov" ContentType="audio/unknown"/>
  <Override PartName="/ppt/media/media3.mov" ContentType="audio/unknown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media4.mov" ContentType="audio/unknown"/>
  <Override PartName="/ppt/media/media5.mov" ContentType="audio/unknown"/>
  <Override PartName="/ppt/media/media6.mov" ContentType="audio/unknown"/>
  <Override PartName="/ppt/media/media7.mov" ContentType="audio/unknown"/>
  <Override PartName="/ppt/media/media8.mov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57799" marR="57799" indent="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1pPr>
    <a:lvl2pPr marL="57799" marR="57799" indent="3429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2pPr>
    <a:lvl3pPr marL="57799" marR="57799" indent="6858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3pPr>
    <a:lvl4pPr marL="57799" marR="57799" indent="10287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4pPr>
    <a:lvl5pPr marL="57799" marR="57799" indent="13716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5pPr>
    <a:lvl6pPr marL="57799" marR="57799" indent="17145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6pPr>
    <a:lvl7pPr marL="57799" marR="57799" indent="20574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7pPr>
    <a:lvl8pPr marL="57799" marR="57799" indent="24003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8pPr>
    <a:lvl9pPr marL="57799" marR="57799" indent="27432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2200">
        <a:latin typeface="Lucida Grande"/>
        <a:ea typeface="Lucida Grande"/>
        <a:cs typeface="Lucida Grande"/>
        <a:sym typeface="Lucida Grande"/>
      </a:defRPr>
    </a:lvl1pPr>
    <a:lvl2pPr defTabSz="825500" latinLnBrk="0">
      <a:defRPr sz="2200">
        <a:latin typeface="Lucida Grande"/>
        <a:ea typeface="Lucida Grande"/>
        <a:cs typeface="Lucida Grande"/>
        <a:sym typeface="Lucida Grande"/>
      </a:defRPr>
    </a:lvl2pPr>
    <a:lvl3pPr defTabSz="825500" latinLnBrk="0">
      <a:defRPr sz="2200">
        <a:latin typeface="Lucida Grande"/>
        <a:ea typeface="Lucida Grande"/>
        <a:cs typeface="Lucida Grande"/>
        <a:sym typeface="Lucida Grande"/>
      </a:defRPr>
    </a:lvl3pPr>
    <a:lvl4pPr defTabSz="825500" latinLnBrk="0">
      <a:defRPr sz="2200">
        <a:latin typeface="Lucida Grande"/>
        <a:ea typeface="Lucida Grande"/>
        <a:cs typeface="Lucida Grande"/>
        <a:sym typeface="Lucida Grande"/>
      </a:defRPr>
    </a:lvl4pPr>
    <a:lvl5pPr defTabSz="825500" latinLnBrk="0">
      <a:defRPr sz="2200">
        <a:latin typeface="Lucida Grande"/>
        <a:ea typeface="Lucida Grande"/>
        <a:cs typeface="Lucida Grande"/>
        <a:sym typeface="Lucida Grande"/>
      </a:defRPr>
    </a:lvl5pPr>
    <a:lvl6pPr defTabSz="825500" latinLnBrk="0">
      <a:defRPr sz="2200">
        <a:latin typeface="Lucida Grande"/>
        <a:ea typeface="Lucida Grande"/>
        <a:cs typeface="Lucida Grande"/>
        <a:sym typeface="Lucida Grande"/>
      </a:defRPr>
    </a:lvl6pPr>
    <a:lvl7pPr defTabSz="825500" latinLnBrk="0">
      <a:defRPr sz="2200">
        <a:latin typeface="Lucida Grande"/>
        <a:ea typeface="Lucida Grande"/>
        <a:cs typeface="Lucida Grande"/>
        <a:sym typeface="Lucida Grande"/>
      </a:defRPr>
    </a:lvl7pPr>
    <a:lvl8pPr defTabSz="825500" latinLnBrk="0">
      <a:defRPr sz="2200">
        <a:latin typeface="Lucida Grande"/>
        <a:ea typeface="Lucida Grande"/>
        <a:cs typeface="Lucida Grande"/>
        <a:sym typeface="Lucida Grande"/>
      </a:defRPr>
    </a:lvl8pPr>
    <a:lvl9pPr defTabSz="8255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jackson-pollack-001-1.png" descr="jackson-pollack-001-1.png"/>
          <p:cNvPicPr>
            <a:picLocks noChangeAspect="0"/>
          </p:cNvPicPr>
          <p:nvPr/>
        </p:nvPicPr>
        <p:blipFill>
          <a:blip r:embed="rId2">
            <a:extLst/>
          </a:blip>
          <a:srcRect l="5389" t="0" r="22000" b="17201"/>
          <a:stretch>
            <a:fillRect/>
          </a:stretch>
        </p:blipFill>
        <p:spPr>
          <a:xfrm>
            <a:off x="0" y="0"/>
            <a:ext cx="13004800" cy="979198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/>
          <p:nvPr>
            <p:ph type="title"/>
          </p:nvPr>
        </p:nvSpPr>
        <p:spPr>
          <a:xfrm>
            <a:off x="1668497" y="2291644"/>
            <a:ext cx="9552659" cy="2774810"/>
          </a:xfrm>
          <a:prstGeom prst="rect">
            <a:avLst/>
          </a:prstGeom>
          <a:solidFill>
            <a:srgbClr val="FFFFFF">
              <a:alpha val="77999"/>
            </a:srgbClr>
          </a:solidFill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1668497" y="5956017"/>
            <a:ext cx="9552659" cy="1198881"/>
          </a:xfrm>
          <a:prstGeom prst="rect">
            <a:avLst/>
          </a:prstGeom>
          <a:solidFill>
            <a:srgbClr val="FFFFFF">
              <a:alpha val="77999"/>
            </a:srgbClr>
          </a:solidFill>
        </p:spPr>
        <p:txBody>
          <a:bodyPr/>
          <a:lstStyle>
            <a:lvl1pPr marL="57799" indent="0" algn="ctr">
              <a:buSzTx/>
              <a:buNone/>
            </a:lvl1pPr>
            <a:lvl2pPr marL="708039" indent="0" algn="ctr">
              <a:buSzTx/>
              <a:buNone/>
            </a:lvl2pPr>
            <a:lvl3pPr marL="1358279" indent="0" algn="ctr">
              <a:buSzTx/>
              <a:buNone/>
            </a:lvl3pPr>
            <a:lvl4pPr marL="2008518" indent="0" algn="ctr">
              <a:buSzTx/>
              <a:buNone/>
            </a:lvl4pPr>
            <a:lvl5pPr marL="2658759" indent="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10653047" y="9394613"/>
            <a:ext cx="368574" cy="36082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47700" y="4515"/>
            <a:ext cx="9889067" cy="2472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47700" y="2476782"/>
            <a:ext cx="9889067" cy="727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900"/>
              </a:spcBef>
              <a:buChar char="–"/>
              <a:defRPr sz="3800"/>
            </a:lvl2pPr>
            <a:lvl3pPr marL="1183639" indent="-228600">
              <a:spcBef>
                <a:spcPts val="700"/>
              </a:spcBef>
              <a:defRPr sz="3400"/>
            </a:lvl3pPr>
            <a:lvl4pPr marL="1640839" indent="-228600">
              <a:spcBef>
                <a:spcPts val="600"/>
              </a:spcBef>
              <a:buChar char="–"/>
              <a:defRPr sz="2800"/>
            </a:lvl4pPr>
            <a:lvl5pPr marL="2098039" indent="-228600">
              <a:spcBef>
                <a:spcPts val="600"/>
              </a:spcBef>
              <a:buChar char="»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275734" y="9080500"/>
            <a:ext cx="453332" cy="44722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825500"/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57799" indent="-342900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28708" marR="57799" indent="-330868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250875" marR="57799" indent="-295835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771468" marR="57799" indent="-359228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228668" marR="57799" indent="-359228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228668" marR="57799" indent="-359228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228668" marR="57799" indent="-359228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228668" marR="57799" indent="-359228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228668" marR="57799" indent="-359228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1" baseline="0" cap="none" i="0" spc="0" strike="noStrike" sz="44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hyperlink" Target="https://ccrma.stanford.edu/~jmccarty/formant.htm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audio" Target="../media/media4.mov"/><Relationship Id="rId5" Type="http://schemas.microsoft.com/office/2007/relationships/media" Target="../media/media4.mov"/><Relationship Id="rId6" Type="http://schemas.openxmlformats.org/officeDocument/2006/relationships/image" Target="../media/image1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audio" Target="../media/media5.mov"/><Relationship Id="rId5" Type="http://schemas.microsoft.com/office/2007/relationships/media" Target="../media/media5.mov"/><Relationship Id="rId6" Type="http://schemas.openxmlformats.org/officeDocument/2006/relationships/image" Target="../media/image1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audio" Target="../media/media6.mov"/><Relationship Id="rId5" Type="http://schemas.microsoft.com/office/2007/relationships/media" Target="../media/media6.mov"/><Relationship Id="rId6" Type="http://schemas.openxmlformats.org/officeDocument/2006/relationships/image" Target="../media/image1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audio" Target="../media/media6.mov"/><Relationship Id="rId5" Type="http://schemas.microsoft.com/office/2007/relationships/media" Target="../media/media6.mov"/><Relationship Id="rId6" Type="http://schemas.openxmlformats.org/officeDocument/2006/relationships/image" Target="../media/image1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audio" Target="../media/media7.mov"/><Relationship Id="rId5" Type="http://schemas.microsoft.com/office/2007/relationships/media" Target="../media/media7.mov"/><Relationship Id="rId6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audio" Target="../media/media8.mov"/><Relationship Id="rId5" Type="http://schemas.microsoft.com/office/2007/relationships/media" Target="../media/media8.mov"/><Relationship Id="rId6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audio" Target="../media/media1.mov"/><Relationship Id="rId5" Type="http://schemas.microsoft.com/office/2007/relationships/media" Target="../media/media1.mov"/><Relationship Id="rId6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audio" Target="../media/media2.mov"/><Relationship Id="rId5" Type="http://schemas.microsoft.com/office/2007/relationships/media" Target="../media/media2.mov"/><Relationship Id="rId6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audio" Target="../media/media3.mov"/><Relationship Id="rId5" Type="http://schemas.microsoft.com/office/2007/relationships/media" Target="../media/media3.mov"/><Relationship Id="rId6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jackson-pollack-001-1.png" descr="jackson-pollack-001-1.png"/>
          <p:cNvPicPr>
            <a:picLocks noChangeAspect="0"/>
          </p:cNvPicPr>
          <p:nvPr/>
        </p:nvPicPr>
        <p:blipFill>
          <a:blip r:embed="rId2">
            <a:extLst/>
          </a:blip>
          <a:srcRect l="5389" t="0" r="22000" b="17201"/>
          <a:stretch>
            <a:fillRect/>
          </a:stretch>
        </p:blipFill>
        <p:spPr>
          <a:xfrm>
            <a:off x="0" y="0"/>
            <a:ext cx="13004800" cy="9791983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" name="Rectangle"/>
          <p:cNvSpPr/>
          <p:nvPr/>
        </p:nvSpPr>
        <p:spPr>
          <a:xfrm>
            <a:off x="1079500" y="2298700"/>
            <a:ext cx="10248900" cy="3238500"/>
          </a:xfrm>
          <a:prstGeom prst="rect">
            <a:avLst/>
          </a:prstGeom>
          <a:solidFill>
            <a:srgbClr val="FFF11B"/>
          </a:solidFill>
          <a:ln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6" name="Basic Concepts and Techniques of…"/>
          <p:cNvSpPr/>
          <p:nvPr/>
        </p:nvSpPr>
        <p:spPr>
          <a:xfrm>
            <a:off x="-167852" y="3086100"/>
            <a:ext cx="13004801" cy="231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defRPr sz="4800">
                <a:solidFill>
                  <a:srgbClr val="2C1376"/>
                </a:solidFill>
                <a:uFill>
                  <a:solidFill>
                    <a:srgbClr val="2C1376"/>
                  </a:solidFill>
                </a:uFill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Basic Concepts and Techniques of </a:t>
            </a:r>
          </a:p>
          <a:p>
            <a:pPr algn="ctr">
              <a:defRPr sz="4800">
                <a:solidFill>
                  <a:srgbClr val="2C1376"/>
                </a:solidFill>
                <a:uFill>
                  <a:solidFill>
                    <a:srgbClr val="2C1376"/>
                  </a:solidFill>
                </a:uFill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SPECTRAL MUSIC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formants"/>
          <p:cNvSpPr txBox="1"/>
          <p:nvPr>
            <p:ph type="title"/>
          </p:nvPr>
        </p:nvSpPr>
        <p:spPr>
          <a:xfrm>
            <a:off x="647700" y="-376485"/>
            <a:ext cx="9889067" cy="2472268"/>
          </a:xfrm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formants</a:t>
            </a:r>
          </a:p>
        </p:txBody>
      </p:sp>
      <p:pic>
        <p:nvPicPr>
          <p:cNvPr id="79" name="fseq-text.jpg" descr="fseq-tex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6500" y="2057400"/>
            <a:ext cx="9780734" cy="6286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formants"/>
          <p:cNvSpPr txBox="1"/>
          <p:nvPr>
            <p:ph type="title"/>
          </p:nvPr>
        </p:nvSpPr>
        <p:spPr>
          <a:xfrm>
            <a:off x="647700" y="-376485"/>
            <a:ext cx="9889067" cy="2472268"/>
          </a:xfrm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formants</a:t>
            </a:r>
          </a:p>
        </p:txBody>
      </p:sp>
      <p:sp>
        <p:nvSpPr>
          <p:cNvPr id="83" name="The lack of formant cues prevents us from understanding high vowel sounds…"/>
          <p:cNvSpPr txBox="1"/>
          <p:nvPr>
            <p:ph type="body" sz="half" idx="1"/>
          </p:nvPr>
        </p:nvSpPr>
        <p:spPr>
          <a:xfrm>
            <a:off x="990600" y="2146582"/>
            <a:ext cx="9220200" cy="3848101"/>
          </a:xfrm>
          <a:prstGeom prst="rect">
            <a:avLst/>
          </a:prstGeom>
        </p:spPr>
        <p:txBody>
          <a:bodyPr/>
          <a:lstStyle/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The lack of formant cues prevents us from understanding </a:t>
            </a:r>
            <a:r>
              <a:rPr>
                <a:solidFill>
                  <a:srgbClr val="FF4013"/>
                </a:solidFill>
                <a:uFill>
                  <a:solidFill>
                    <a:srgbClr val="FF4013"/>
                  </a:solidFill>
                </a:uFill>
              </a:rPr>
              <a:t>high vowel</a:t>
            </a:r>
            <a:r>
              <a:t> sounds </a:t>
            </a:r>
          </a:p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timbral hearing thus more widely and finely developed than pitch and interval hearing</a:t>
            </a:r>
          </a:p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flute example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flute on D4.png" descr="flute on D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100" y="1079500"/>
            <a:ext cx="10302046" cy="6934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flute on D6.png" descr="flute on D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0" y="1181100"/>
            <a:ext cx="11650650" cy="4089401"/>
          </a:xfrm>
          <a:prstGeom prst="rect">
            <a:avLst/>
          </a:prstGeom>
        </p:spPr>
      </p:pic>
      <p:sp>
        <p:nvSpPr>
          <p:cNvPr id="90" name="formant analysis of other instruments"/>
          <p:cNvSpPr txBox="1"/>
          <p:nvPr>
            <p:ph type="body" sz="quarter" idx="1"/>
          </p:nvPr>
        </p:nvSpPr>
        <p:spPr>
          <a:xfrm>
            <a:off x="1115483" y="6451882"/>
            <a:ext cx="9893301" cy="18161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</a:p>
          <a:p>
            <a:pPr marL="0" indent="0">
              <a:buSzTx/>
              <a:buNone/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rPr u="sng">
                <a:hlinkClick r:id="rId4" invalidUrl="" action="" tgtFrame="" tooltip="" history="1" highlightClick="0" endSnd="0"/>
              </a:rPr>
              <a:t>formant analysis of other instruments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pectral envelopes"/>
          <p:cNvSpPr txBox="1"/>
          <p:nvPr>
            <p:ph type="title"/>
          </p:nvPr>
        </p:nvSpPr>
        <p:spPr>
          <a:xfrm>
            <a:off x="736600" y="-363785"/>
            <a:ext cx="9889067" cy="2472268"/>
          </a:xfrm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spectral envelopes</a:t>
            </a:r>
          </a:p>
        </p:txBody>
      </p:sp>
      <p:sp>
        <p:nvSpPr>
          <p:cNvPr id="94" name="changes in overall amplitude and relative changes of partials critical to impression of timbre…"/>
          <p:cNvSpPr txBox="1"/>
          <p:nvPr>
            <p:ph type="body" idx="1"/>
          </p:nvPr>
        </p:nvSpPr>
        <p:spPr>
          <a:xfrm>
            <a:off x="812800" y="1727341"/>
            <a:ext cx="11074400" cy="7277101"/>
          </a:xfrm>
          <a:prstGeom prst="rect">
            <a:avLst/>
          </a:prstGeom>
        </p:spPr>
        <p:txBody>
          <a:bodyPr/>
          <a:lstStyle>
            <a:lvl1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lvl1pPr>
            <a:lvl2pPr marL="768550" indent="-270710">
              <a:defRPr b="0" sz="3600">
                <a:latin typeface="Skia Bold"/>
                <a:ea typeface="Skia Bold"/>
                <a:cs typeface="Skia Bold"/>
                <a:sym typeface="Skia Bold"/>
              </a:defRPr>
            </a:lvl2pPr>
          </a:lstStyle>
          <a:p>
            <a:pPr/>
            <a:r>
              <a:t>changes in overall amplitude and relative changes of partials critical to impression of timbre</a:t>
            </a:r>
          </a:p>
          <a:p>
            <a:pPr lvl="1"/>
            <a:r>
              <a:t>complex and difficult to model</a:t>
            </a:r>
          </a:p>
        </p:txBody>
      </p:sp>
      <p:pic>
        <p:nvPicPr>
          <p:cNvPr id="95" name="Fig5m.jpg" descr="Fig5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6100" y="4305300"/>
            <a:ext cx="6718300" cy="3644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pectral envelopes"/>
          <p:cNvSpPr txBox="1"/>
          <p:nvPr>
            <p:ph type="title"/>
          </p:nvPr>
        </p:nvSpPr>
        <p:spPr>
          <a:xfrm>
            <a:off x="736600" y="-363785"/>
            <a:ext cx="9889067" cy="2472268"/>
          </a:xfrm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spectral envelopes</a:t>
            </a:r>
          </a:p>
        </p:txBody>
      </p:sp>
      <p:sp>
        <p:nvSpPr>
          <p:cNvPr id="99" name="The most basic aspect of an envelope its global amplitude motion."/>
          <p:cNvSpPr txBox="1"/>
          <p:nvPr>
            <p:ph type="body" sz="half" idx="1"/>
          </p:nvPr>
        </p:nvSpPr>
        <p:spPr>
          <a:xfrm>
            <a:off x="800100" y="1409841"/>
            <a:ext cx="11074400" cy="2870201"/>
          </a:xfrm>
          <a:prstGeom prst="rect">
            <a:avLst/>
          </a:prstGeom>
        </p:spPr>
        <p:txBody>
          <a:bodyPr/>
          <a:lstStyle>
            <a:lvl1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The most basic aspect of an envelope its global amplitude motion.</a:t>
            </a:r>
          </a:p>
        </p:txBody>
      </p:sp>
      <p:pic>
        <p:nvPicPr>
          <p:cNvPr id="100" name="THINa.jpg" descr="THI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8800" y="2590800"/>
            <a:ext cx="12716925" cy="70739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pectral envelopes"/>
          <p:cNvSpPr txBox="1"/>
          <p:nvPr>
            <p:ph type="title"/>
          </p:nvPr>
        </p:nvSpPr>
        <p:spPr>
          <a:xfrm>
            <a:off x="647700" y="-185985"/>
            <a:ext cx="9889067" cy="2472268"/>
          </a:xfrm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spectral envelopes</a:t>
            </a:r>
          </a:p>
        </p:txBody>
      </p:sp>
      <p:sp>
        <p:nvSpPr>
          <p:cNvPr id="104" name="spectral envelope determines…"/>
          <p:cNvSpPr txBox="1"/>
          <p:nvPr>
            <p:ph type="body" idx="1"/>
          </p:nvPr>
        </p:nvSpPr>
        <p:spPr>
          <a:xfrm>
            <a:off x="965200" y="1778141"/>
            <a:ext cx="10477500" cy="7277101"/>
          </a:xfrm>
          <a:prstGeom prst="rect">
            <a:avLst/>
          </a:prstGeom>
        </p:spPr>
        <p:txBody>
          <a:bodyPr/>
          <a:lstStyle/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spectral envelope determines </a:t>
            </a:r>
          </a:p>
          <a:p>
            <a:pPr lvl="1" marL="768550" indent="-270710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appearance, </a:t>
            </a:r>
          </a:p>
          <a:p>
            <a:pPr lvl="1" marL="768550" indent="-270710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disappearance and </a:t>
            </a:r>
          </a:p>
          <a:p>
            <a:pPr lvl="1" marL="768550" indent="-270710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changing relative amplitudes of partials</a:t>
            </a:r>
          </a:p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spectral flux = variation within a sound during its evolution and sustain</a:t>
            </a:r>
          </a:p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why many electronic sounds seem “artificial”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JUSTc.jpg" descr="JUST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62980" y="812800"/>
            <a:ext cx="14582180" cy="8115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attack transients"/>
          <p:cNvSpPr txBox="1"/>
          <p:nvPr>
            <p:ph type="title"/>
          </p:nvPr>
        </p:nvSpPr>
        <p:spPr>
          <a:xfrm>
            <a:off x="647700" y="-185985"/>
            <a:ext cx="9889067" cy="2472268"/>
          </a:xfrm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attack transients</a:t>
            </a:r>
          </a:p>
        </p:txBody>
      </p:sp>
      <p:sp>
        <p:nvSpPr>
          <p:cNvPr id="111" name="a coloring of the spectrum present only in the first part of the sound…"/>
          <p:cNvSpPr txBox="1"/>
          <p:nvPr>
            <p:ph type="body" idx="1"/>
          </p:nvPr>
        </p:nvSpPr>
        <p:spPr>
          <a:xfrm>
            <a:off x="850900" y="2032282"/>
            <a:ext cx="9889067" cy="7276819"/>
          </a:xfrm>
          <a:prstGeom prst="rect">
            <a:avLst/>
          </a:prstGeom>
        </p:spPr>
        <p:txBody>
          <a:bodyPr/>
          <a:lstStyle/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a </a:t>
            </a:r>
            <a:r>
              <a:rPr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rPr>
              <a:t>coloring</a:t>
            </a:r>
            <a:r>
              <a:t> of the spectrum present only in the </a:t>
            </a:r>
            <a:r>
              <a:rPr>
                <a:solidFill>
                  <a:srgbClr val="785700"/>
                </a:solidFill>
                <a:uFill>
                  <a:solidFill>
                    <a:srgbClr val="785700"/>
                  </a:solidFill>
                </a:uFill>
              </a:rPr>
              <a:t>first part</a:t>
            </a:r>
            <a:r>
              <a:t> of the sound</a:t>
            </a:r>
          </a:p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generally </a:t>
            </a:r>
            <a:r>
              <a:rPr>
                <a:solidFill>
                  <a:srgbClr val="669C35"/>
                </a:solidFill>
                <a:uFill>
                  <a:solidFill>
                    <a:srgbClr val="669C35"/>
                  </a:solidFill>
                </a:uFill>
              </a:rPr>
              <a:t>noise-like</a:t>
            </a:r>
            <a:r>
              <a:t> </a:t>
            </a:r>
          </a:p>
          <a:p>
            <a:pPr lvl="1" marL="768550" indent="-270710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often caused by the physical production of the sound </a:t>
            </a:r>
          </a:p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extremely important to the perception of timbre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attack transients"/>
          <p:cNvSpPr txBox="1"/>
          <p:nvPr>
            <p:ph type="title"/>
          </p:nvPr>
        </p:nvSpPr>
        <p:spPr>
          <a:xfrm>
            <a:off x="647700" y="-185985"/>
            <a:ext cx="9889067" cy="2472268"/>
          </a:xfrm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attack transients</a:t>
            </a:r>
          </a:p>
        </p:txBody>
      </p:sp>
      <p:sp>
        <p:nvSpPr>
          <p:cNvPr id="115" name="for modeling purposes, the exact frequency content seems less important than its presence…"/>
          <p:cNvSpPr txBox="1"/>
          <p:nvPr>
            <p:ph type="body" idx="1"/>
          </p:nvPr>
        </p:nvSpPr>
        <p:spPr>
          <a:xfrm>
            <a:off x="850900" y="2032282"/>
            <a:ext cx="9889067" cy="7276819"/>
          </a:xfrm>
          <a:prstGeom prst="rect">
            <a:avLst/>
          </a:prstGeom>
        </p:spPr>
        <p:txBody>
          <a:bodyPr/>
          <a:lstStyle/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for modeling purposes, the exact frequency content seems less important than its presence </a:t>
            </a:r>
          </a:p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central to perception: amplitude of the transient relative to</a:t>
            </a:r>
          </a:p>
          <a:p>
            <a:pPr lvl="1" marL="768550" indent="-270710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harmonic portion of spectrum and </a:t>
            </a:r>
          </a:p>
          <a:p>
            <a:pPr lvl="1" marL="768550" indent="-270710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envelope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Derivation of pitch aggregates  from spectral models"/>
          <p:cNvSpPr txBox="1"/>
          <p:nvPr>
            <p:ph type="title"/>
          </p:nvPr>
        </p:nvSpPr>
        <p:spPr>
          <a:xfrm>
            <a:off x="279400" y="3951"/>
            <a:ext cx="11709400" cy="2144889"/>
          </a:xfrm>
          <a:prstGeom prst="rect">
            <a:avLst/>
          </a:prstGeom>
        </p:spPr>
        <p:txBody>
          <a:bodyPr/>
          <a:lstStyle/>
          <a:p>
            <a:pPr>
              <a:defRPr b="0" sz="4200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Derivation of pitch aggregates </a:t>
            </a:r>
          </a:p>
          <a:p>
            <a:pPr>
              <a:defRPr b="0" sz="4200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from spectral models</a:t>
            </a:r>
          </a:p>
        </p:txBody>
      </p:sp>
      <p:sp>
        <p:nvSpPr>
          <p:cNvPr id="40" name="instrumental spectra…"/>
          <p:cNvSpPr txBox="1"/>
          <p:nvPr>
            <p:ph type="body" idx="1"/>
          </p:nvPr>
        </p:nvSpPr>
        <p:spPr>
          <a:xfrm>
            <a:off x="658283" y="1981482"/>
            <a:ext cx="9893301" cy="7315201"/>
          </a:xfrm>
          <a:prstGeom prst="rect">
            <a:avLst/>
          </a:prstGeom>
        </p:spPr>
        <p:txBody>
          <a:bodyPr numCol="2" spcCol="494665"/>
          <a:lstStyle/>
          <a:p>
            <a:pPr marL="352367" indent="-311727">
              <a:defRPr b="0" sz="4000">
                <a:latin typeface="Skia Bold"/>
                <a:ea typeface="Skia Bold"/>
                <a:cs typeface="Skia Bold"/>
                <a:sym typeface="Skia Bold"/>
              </a:defRPr>
            </a:pPr>
            <a:r>
              <a:t>instrumental spectra</a:t>
            </a:r>
          </a:p>
          <a:p>
            <a:pPr marL="352367" indent="-311727">
              <a:defRPr b="0" sz="4000">
                <a:latin typeface="Skia Bold"/>
                <a:ea typeface="Skia Bold"/>
                <a:cs typeface="Skia Bold"/>
                <a:sym typeface="Skia Bold"/>
              </a:defRPr>
            </a:pPr>
            <a:r>
              <a:t>relative amplitudes of partials within instrumental spectra</a:t>
            </a:r>
          </a:p>
          <a:p>
            <a:pPr marL="352367" indent="-311727">
              <a:defRPr b="0" sz="4000">
                <a:latin typeface="Skia Bold"/>
                <a:ea typeface="Skia Bold"/>
                <a:cs typeface="Skia Bold"/>
                <a:sym typeface="Skia Bold"/>
              </a:defRPr>
            </a:pPr>
            <a:r>
              <a:t>formants</a:t>
            </a:r>
          </a:p>
          <a:p>
            <a:pPr marL="352367" indent="-311727">
              <a:defRPr b="0" sz="4000">
                <a:latin typeface="Skia Bold"/>
                <a:ea typeface="Skia Bold"/>
                <a:cs typeface="Skia Bold"/>
                <a:sym typeface="Skia Bold"/>
              </a:defRPr>
            </a:pPr>
            <a:r>
              <a:t>spectral envelopes</a:t>
            </a:r>
          </a:p>
          <a:p>
            <a:pPr marL="352367" indent="-311727">
              <a:defRPr b="0" sz="4000">
                <a:latin typeface="Skia Bold"/>
                <a:ea typeface="Skia Bold"/>
                <a:cs typeface="Skia Bold"/>
                <a:sym typeface="Skia Bold"/>
              </a:defRPr>
            </a:pPr>
            <a:r>
              <a:t>attack transients</a:t>
            </a:r>
          </a:p>
          <a:p>
            <a:pPr marL="352367" indent="-311727">
              <a:defRPr b="0" sz="4000">
                <a:latin typeface="Skia Bold"/>
                <a:ea typeface="Skia Bold"/>
                <a:cs typeface="Skia Bold"/>
                <a:sym typeface="Skia Bold"/>
              </a:defRPr>
            </a:pPr>
            <a:r>
              <a:t>non-harmonic spectra</a:t>
            </a:r>
          </a:p>
          <a:p>
            <a:pPr marL="352367" indent="-311727">
              <a:defRPr b="0" sz="4000">
                <a:latin typeface="Skia Bold"/>
                <a:ea typeface="Skia Bold"/>
                <a:cs typeface="Skia Bold"/>
                <a:sym typeface="Skia Bold"/>
              </a:defRPr>
            </a:pPr>
            <a:r>
              <a:t>artificial (harmonic) spectra</a:t>
            </a:r>
          </a:p>
          <a:p>
            <a:pPr marL="352367" indent="-311727">
              <a:defRPr b="0" sz="4000">
                <a:latin typeface="Skia Bold"/>
                <a:ea typeface="Skia Bold"/>
                <a:cs typeface="Skia Bold"/>
                <a:sym typeface="Skia Bold"/>
              </a:defRPr>
            </a:pPr>
            <a:r>
              <a:t>distorted harmonic spectra</a:t>
            </a:r>
          </a:p>
          <a:p>
            <a:pPr marL="352367" indent="-311727">
              <a:defRPr b="0" sz="4000">
                <a:latin typeface="Skia Bold"/>
                <a:ea typeface="Skia Bold"/>
                <a:cs typeface="Skia Bold"/>
                <a:sym typeface="Skia Bold"/>
              </a:defRPr>
            </a:pPr>
            <a:r>
              <a:t>frequency shifted spectra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attack transients"/>
          <p:cNvSpPr txBox="1"/>
          <p:nvPr>
            <p:ph type="title"/>
          </p:nvPr>
        </p:nvSpPr>
        <p:spPr>
          <a:xfrm>
            <a:off x="647700" y="-185985"/>
            <a:ext cx="9889067" cy="2472268"/>
          </a:xfrm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attack transients</a:t>
            </a:r>
          </a:p>
        </p:txBody>
      </p:sp>
      <p:sp>
        <p:nvSpPr>
          <p:cNvPr id="119" name="(a) The waveform of an attack transient.…"/>
          <p:cNvSpPr txBox="1"/>
          <p:nvPr>
            <p:ph type="body" sz="half" idx="1"/>
          </p:nvPr>
        </p:nvSpPr>
        <p:spPr>
          <a:xfrm>
            <a:off x="963083" y="6312182"/>
            <a:ext cx="9893301" cy="2882901"/>
          </a:xfrm>
          <a:prstGeom prst="rect">
            <a:avLst/>
          </a:prstGeom>
        </p:spPr>
        <p:txBody>
          <a:bodyPr/>
          <a:lstStyle/>
          <a:p>
            <a:pPr lvl="1" marL="678313" indent="-180473">
              <a:defRPr b="0" sz="2400">
                <a:latin typeface="Skia Bold"/>
                <a:ea typeface="Skia Bold"/>
                <a:cs typeface="Skia Bold"/>
                <a:sym typeface="Skia Bold"/>
              </a:defRPr>
            </a:pPr>
            <a:r>
              <a:t>(a) The waveform of an attack transient.</a:t>
            </a:r>
          </a:p>
          <a:p>
            <a:pPr lvl="1" marL="678313" indent="-180473">
              <a:defRPr b="0" sz="2400">
                <a:latin typeface="Skia Bold"/>
                <a:ea typeface="Skia Bold"/>
                <a:cs typeface="Skia Bold"/>
                <a:sym typeface="Skia Bold"/>
              </a:defRPr>
            </a:pPr>
            <a:r>
              <a:t>(b) Amplitudes of the first five harmonics of the attack transient of a 110 Hz. diapason organ pipe.</a:t>
            </a:r>
          </a:p>
        </p:txBody>
      </p:sp>
      <p:pic>
        <p:nvPicPr>
          <p:cNvPr id="120" name="Tranciant-graph-crop.jpg" descr="Tranciant-graph-cro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8" y="2260600"/>
            <a:ext cx="12745402" cy="3759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non-harmonic spectra"/>
          <p:cNvSpPr txBox="1"/>
          <p:nvPr>
            <p:ph type="title"/>
          </p:nvPr>
        </p:nvSpPr>
        <p:spPr>
          <a:xfrm>
            <a:off x="647700" y="-160585"/>
            <a:ext cx="9889067" cy="2472268"/>
          </a:xfrm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non-harmonic spectra</a:t>
            </a:r>
          </a:p>
        </p:txBody>
      </p:sp>
      <p:sp>
        <p:nvSpPr>
          <p:cNvPr id="124" name="classes of spectra…"/>
          <p:cNvSpPr txBox="1"/>
          <p:nvPr>
            <p:ph type="body" idx="1"/>
          </p:nvPr>
        </p:nvSpPr>
        <p:spPr>
          <a:xfrm>
            <a:off x="1013883" y="1841782"/>
            <a:ext cx="9893301" cy="7010401"/>
          </a:xfrm>
          <a:prstGeom prst="rect">
            <a:avLst/>
          </a:prstGeom>
        </p:spPr>
        <p:txBody>
          <a:bodyPr/>
          <a:lstStyle/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classes of spectra</a:t>
            </a:r>
          </a:p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colored noise (guiro, maracas, blowing through a flute</a:t>
            </a:r>
          </a:p>
          <a:p>
            <a:pPr lvl="1" marL="768550" indent="-270710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modeled as a resonant/band-pass filter applied to white noise</a:t>
            </a:r>
          </a:p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instrumental multiphonics / bells</a:t>
            </a:r>
          </a:p>
          <a:p>
            <a:pPr lvl="1" marL="768550" indent="-270710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multiple superposed harmonic spectra and beats</a:t>
            </a:r>
          </a:p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sounds in which spectral stretching or compression interfere with ear's perception of a fused, pitch producing, timbre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non-harmonic spect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non-harmonic spectra</a:t>
            </a:r>
          </a:p>
        </p:txBody>
      </p:sp>
      <p:sp>
        <p:nvSpPr>
          <p:cNvPr id="128" name="non-harmonic spectra do not produce a clear sense of spectral fusion or well-defined pitch"/>
          <p:cNvSpPr txBox="1"/>
          <p:nvPr>
            <p:ph type="body" idx="1"/>
          </p:nvPr>
        </p:nvSpPr>
        <p:spPr>
          <a:xfrm>
            <a:off x="1016000" y="1841782"/>
            <a:ext cx="9889067" cy="7276819"/>
          </a:xfrm>
          <a:prstGeom prst="rect">
            <a:avLst/>
          </a:prstGeom>
        </p:spPr>
        <p:txBody>
          <a:bodyPr/>
          <a:lstStyle>
            <a:lvl1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non-harmonic spectra do not produce a clear sense of spectral fusion or well-defined pitch </a:t>
            </a:r>
          </a:p>
        </p:txBody>
      </p:sp>
      <p:pic>
        <p:nvPicPr>
          <p:cNvPr id="129" name="ClangSpectrum2.png" descr="ClangSpectrum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6500" y="4470400"/>
            <a:ext cx="9042400" cy="3187700"/>
          </a:xfrm>
          <a:prstGeom prst="rect">
            <a:avLst/>
          </a:prstGeom>
        </p:spPr>
      </p:pic>
      <p:pic>
        <p:nvPicPr>
          <p:cNvPr id="130" name="65903__bristolstories__clang1.mov" descr="65903__bristolstories__clang1.mov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5194300" y="81915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3333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non-harmonic spectrum of a cow-bell (approximated to nearest quarter-ton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z="360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non-harmonic spectrum of a cow-bell (approximated to nearest quarter-tone) </a:t>
            </a:r>
          </a:p>
        </p:txBody>
      </p:sp>
      <p:pic>
        <p:nvPicPr>
          <p:cNvPr id="134" name="cowbell_spectrum.png" descr="cowbell_spectru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800" y="2971800"/>
            <a:ext cx="11620500" cy="2120786"/>
          </a:xfrm>
          <a:prstGeom prst="rect">
            <a:avLst/>
          </a:prstGeom>
        </p:spPr>
      </p:pic>
      <p:sp>
        <p:nvSpPr>
          <p:cNvPr id="135" name="large number of weak (low amplitude)…"/>
          <p:cNvSpPr/>
          <p:nvPr/>
        </p:nvSpPr>
        <p:spPr>
          <a:xfrm>
            <a:off x="647700" y="5600700"/>
            <a:ext cx="9889067" cy="2472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	large number of weak (low amplitude) </a:t>
            </a:r>
          </a:p>
          <a:p>
            <a:pPr algn="ctr">
              <a:defRPr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upper partials when first struck</a:t>
            </a:r>
          </a:p>
        </p:txBody>
      </p:sp>
      <p:pic>
        <p:nvPicPr>
          <p:cNvPr id="136" name="34272__pj1s__cowbell-1.mov" descr="34272__pj1s__cowbell-1.mov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7023100" y="78613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00" fill="hold"/>
                                        <p:tgtEl>
                                          <p:spTgt spid="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highest partials disappear almost immediately, leaving spectrum of medium complex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z="360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highest partials disappear almost immediately, leaving spectrum of medium complexity</a:t>
            </a:r>
          </a:p>
        </p:txBody>
      </p:sp>
      <p:pic>
        <p:nvPicPr>
          <p:cNvPr id="140" name="cowbell_spectrum_fade1.png" descr="cowbell_spectrum_fad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800" y="3492500"/>
            <a:ext cx="11620501" cy="2313817"/>
          </a:xfrm>
          <a:prstGeom prst="rect">
            <a:avLst/>
          </a:prstGeom>
        </p:spPr>
      </p:pic>
      <p:pic>
        <p:nvPicPr>
          <p:cNvPr id="141" name="34272__pj1s__cowbell-2.mov" descr="34272__pj1s__cowbell-2.mov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7023100" y="78613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00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Note that due to the effects of beating and modulation between partials, some notes change pitch slightly during the sonic evolution"/>
          <p:cNvSpPr txBox="1"/>
          <p:nvPr>
            <p:ph type="title"/>
          </p:nvPr>
        </p:nvSpPr>
        <p:spPr>
          <a:xfrm>
            <a:off x="927100" y="6468816"/>
            <a:ext cx="9889067" cy="2472267"/>
          </a:xfrm>
          <a:prstGeom prst="rect">
            <a:avLst/>
          </a:prstGeom>
        </p:spPr>
        <p:txBody>
          <a:bodyPr/>
          <a:lstStyle>
            <a:lvl1pPr algn="l">
              <a:defRPr b="0" sz="280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Note that due to the effects of beating and modulation between partials, some notes change pitch slightly during the sonic evolution</a:t>
            </a:r>
          </a:p>
        </p:txBody>
      </p:sp>
      <p:pic>
        <p:nvPicPr>
          <p:cNvPr id="145" name="cowbell_spectrum_fade2.png" descr="cowbell_spectrum_fad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7700" y="2794000"/>
            <a:ext cx="7469124" cy="3467100"/>
          </a:xfrm>
          <a:prstGeom prst="rect">
            <a:avLst/>
          </a:prstGeom>
        </p:spPr>
      </p:pic>
      <p:sp>
        <p:nvSpPr>
          <p:cNvPr id="146" name="The upper partials of this spectrum continue to fade, leaving only the most significant partials to resonate:"/>
          <p:cNvSpPr/>
          <p:nvPr/>
        </p:nvSpPr>
        <p:spPr>
          <a:xfrm>
            <a:off x="1028700" y="355600"/>
            <a:ext cx="9889067" cy="2472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360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	The upper partials of this spectrum continue to fade, leaving only the most significant partials to resonate:</a:t>
            </a:r>
          </a:p>
        </p:txBody>
      </p:sp>
      <p:pic>
        <p:nvPicPr>
          <p:cNvPr id="147" name="34272__pj1s__cowbell-2.mov" descr="34272__pj1s__cowbell-2.mov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7023100" y="78613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00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artifical (harmonic) spect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artifical (harmonic) spectra</a:t>
            </a:r>
          </a:p>
        </p:txBody>
      </p:sp>
      <p:sp>
        <p:nvSpPr>
          <p:cNvPr id="151" name="composers took simple mathematical expression of harmonic series and used it to create abstract spectr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composers took simple mathematical expression of harmonic series and used it to create abstract spectra</a:t>
            </a:r>
          </a:p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any combo of harmonic partials on same fundamental share certain acoustic properties</a:t>
            </a:r>
          </a:p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new, artificial sounds based on </a:t>
            </a:r>
            <a:r>
              <a:rPr>
                <a:solidFill>
                  <a:srgbClr val="2C1376"/>
                </a:solidFill>
                <a:uFill>
                  <a:solidFill>
                    <a:srgbClr val="2C1376"/>
                  </a:solidFill>
                </a:uFill>
              </a:rPr>
              <a:t>frequency = rank * fundamental</a:t>
            </a:r>
            <a:r>
              <a:t> sound natural, resonant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distorted harmonic spect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distorted harmonic spectra</a:t>
            </a:r>
          </a:p>
        </p:txBody>
      </p:sp>
      <p:sp>
        <p:nvSpPr>
          <p:cNvPr id="155" name="many instrumental spectra are slightly stretched or compressed…"/>
          <p:cNvSpPr txBox="1"/>
          <p:nvPr>
            <p:ph type="body" idx="1"/>
          </p:nvPr>
        </p:nvSpPr>
        <p:spPr>
          <a:xfrm>
            <a:off x="787400" y="2032282"/>
            <a:ext cx="9889067" cy="7276819"/>
          </a:xfrm>
          <a:prstGeom prst="rect">
            <a:avLst/>
          </a:prstGeom>
        </p:spPr>
        <p:txBody>
          <a:bodyPr/>
          <a:lstStyle/>
          <a:p>
            <a:pPr marL="342900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many instrumental spectra are slightly stretched or compressed</a:t>
            </a:r>
          </a:p>
          <a:p>
            <a:pPr marL="342900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To model this effect an exponent added to the equation for harmonic partials: </a:t>
            </a:r>
          </a:p>
          <a:p>
            <a:pPr marL="0" indent="0">
              <a:buSzTx/>
              <a:buNone/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frequency = rank * fundamental raised to the x power;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distorted harmonic spect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distorted harmonic spectra</a:t>
            </a:r>
          </a:p>
        </p:txBody>
      </p:sp>
      <p:sp>
        <p:nvSpPr>
          <p:cNvPr id="159" name="frequency = rank * fundamental raised to the x power;…"/>
          <p:cNvSpPr txBox="1"/>
          <p:nvPr>
            <p:ph type="body" idx="1"/>
          </p:nvPr>
        </p:nvSpPr>
        <p:spPr>
          <a:xfrm>
            <a:off x="647700" y="2019582"/>
            <a:ext cx="9889067" cy="727681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frequency = rank * fundamental raised to the x power; </a:t>
            </a:r>
          </a:p>
          <a:p>
            <a:pPr marL="342900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If the exponent x &lt; 1 the spectrum is </a:t>
            </a:r>
            <a:r>
              <a:rPr>
                <a:solidFill>
                  <a:srgbClr val="371A94"/>
                </a:solidFill>
                <a:uFill>
                  <a:solidFill>
                    <a:srgbClr val="371A94"/>
                  </a:solidFill>
                </a:uFill>
              </a:rPr>
              <a:t>compressed</a:t>
            </a:r>
          </a:p>
          <a:p>
            <a:pPr marL="342900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If the exponent x &gt; 1 t it is 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stretched</a:t>
            </a:r>
          </a:p>
          <a:p>
            <a:pPr marL="342900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If the exponent x = 1 t it is </a:t>
            </a:r>
            <a:r>
              <a:rPr>
                <a:solidFill>
                  <a:srgbClr val="4F7A28"/>
                </a:solidFill>
                <a:uFill>
                  <a:solidFill>
                    <a:srgbClr val="4F7A28"/>
                  </a:solidFill>
                </a:uFill>
              </a:rPr>
              <a:t>harmonic</a:t>
            </a:r>
          </a:p>
        </p:txBody>
      </p:sp>
      <p:sp>
        <p:nvSpPr>
          <p:cNvPr id="160" name="Another distortion technique is to change the highest and/or lowest notes of the spectrum and then re-scale the interior notes so as to preserve the relative spacing between the frequencies."/>
          <p:cNvSpPr/>
          <p:nvPr/>
        </p:nvSpPr>
        <p:spPr>
          <a:xfrm>
            <a:off x="596900" y="6519616"/>
            <a:ext cx="9889067" cy="2472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Another distortion technique is to change the highest and/or lowest notes of the spectrum and then re-scale the interior notes so as to preserve the relative spacing between the frequencies.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distorted spectra.png" descr="distorted spectr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482600"/>
            <a:ext cx="9931400" cy="8344367"/>
          </a:xfrm>
          <a:prstGeom prst="rect">
            <a:avLst/>
          </a:prstGeom>
        </p:spPr>
      </p:pic>
      <p:pic>
        <p:nvPicPr>
          <p:cNvPr id="164" name="distorted spectra.mov" descr="distorted spectra.mov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7162800" y="88519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01" fill="hold"/>
                                        <p:tgtEl>
                                          <p:spTgt spid="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instrumental spectra"/>
          <p:cNvSpPr txBox="1"/>
          <p:nvPr>
            <p:ph type="title"/>
          </p:nvPr>
        </p:nvSpPr>
        <p:spPr>
          <a:xfrm>
            <a:off x="876300" y="-274885"/>
            <a:ext cx="9889067" cy="2472268"/>
          </a:xfrm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instrumental spectra</a:t>
            </a:r>
          </a:p>
        </p:txBody>
      </p:sp>
      <p:sp>
        <p:nvSpPr>
          <p:cNvPr id="44" name="Western instruments have spectra which are close to pure harmonic spectra for clarity…"/>
          <p:cNvSpPr txBox="1"/>
          <p:nvPr>
            <p:ph type="body" idx="1"/>
          </p:nvPr>
        </p:nvSpPr>
        <p:spPr>
          <a:xfrm>
            <a:off x="645583" y="2057682"/>
            <a:ext cx="9893301" cy="7594601"/>
          </a:xfrm>
          <a:prstGeom prst="rect">
            <a:avLst/>
          </a:prstGeom>
        </p:spPr>
        <p:txBody>
          <a:bodyPr/>
          <a:lstStyle/>
          <a:p>
            <a:pPr marL="336780" indent="-296140">
              <a:defRPr b="0" sz="3800">
                <a:latin typeface="Skia Bold"/>
                <a:ea typeface="Skia Bold"/>
                <a:cs typeface="Skia Bold"/>
                <a:sym typeface="Skia Bold"/>
              </a:defRPr>
            </a:pPr>
            <a:r>
              <a:t>Western instruments have spectra which are close to pure harmonic spectra for clarity </a:t>
            </a:r>
          </a:p>
          <a:p>
            <a:pPr marL="336780" indent="-296140">
              <a:defRPr b="0" sz="3800">
                <a:latin typeface="Skia Bold"/>
                <a:ea typeface="Skia Bold"/>
                <a:cs typeface="Skia Bold"/>
                <a:sym typeface="Skia Bold"/>
              </a:defRPr>
            </a:pPr>
            <a:r>
              <a:t>But sounds are never completely harmonic.</a:t>
            </a:r>
          </a:p>
          <a:p>
            <a:pPr lvl="1" marL="738471" indent="-240631">
              <a:defRPr b="0" sz="3200">
                <a:latin typeface="Skia Bold"/>
                <a:ea typeface="Skia Bold"/>
                <a:cs typeface="Skia Bold"/>
                <a:sym typeface="Skia Bold"/>
              </a:defRPr>
            </a:pPr>
            <a:r>
              <a:t>noise</a:t>
            </a:r>
          </a:p>
          <a:p>
            <a:pPr lvl="1" marL="738471" indent="-240631">
              <a:defRPr b="0" sz="3200">
                <a:latin typeface="Skia Bold"/>
                <a:ea typeface="Skia Bold"/>
                <a:cs typeface="Skia Bold"/>
                <a:sym typeface="Skia Bold"/>
              </a:defRPr>
            </a:pPr>
            <a:r>
              <a:t>stretching &amp; compression</a:t>
            </a:r>
          </a:p>
          <a:p>
            <a:pPr lvl="1" marL="738471" indent="-240631">
              <a:defRPr b="0" sz="3200">
                <a:latin typeface="Skia Bold"/>
                <a:ea typeface="Skia Bold"/>
                <a:cs typeface="Skia Bold"/>
                <a:sym typeface="Skia Bold"/>
              </a:defRPr>
            </a:pPr>
            <a:r>
              <a:t>relative amplitudes of partials</a:t>
            </a:r>
          </a:p>
          <a:p>
            <a:pPr lvl="1" marL="738471" indent="-240631">
              <a:defRPr b="0" sz="3200">
                <a:latin typeface="Skia Bold"/>
                <a:ea typeface="Skia Bold"/>
                <a:cs typeface="Skia Bold"/>
                <a:sym typeface="Skia Bold"/>
              </a:defRPr>
            </a:pPr>
            <a:r>
              <a:t>presence or absence of partials</a:t>
            </a:r>
          </a:p>
          <a:p>
            <a:pPr lvl="1" marL="738471" indent="-240631">
              <a:defRPr b="0" sz="3200">
                <a:latin typeface="Skia Bold"/>
                <a:ea typeface="Skia Bold"/>
                <a:cs typeface="Skia Bold"/>
                <a:sym typeface="Skia Bold"/>
              </a:defRPr>
            </a:pPr>
            <a:r>
              <a:t>formants</a:t>
            </a:r>
          </a:p>
          <a:p>
            <a:pPr lvl="1" marL="738471" indent="-240631">
              <a:defRPr b="0" sz="3200">
                <a:latin typeface="Skia Bold"/>
                <a:ea typeface="Skia Bold"/>
                <a:cs typeface="Skia Bold"/>
                <a:sym typeface="Skia Bold"/>
              </a:defRPr>
            </a:pPr>
            <a:r>
              <a:t>envelopes</a:t>
            </a:r>
          </a:p>
          <a:p>
            <a:pPr lvl="1" marL="738471" indent="-240631">
              <a:defRPr b="0" sz="3200">
                <a:latin typeface="Skia Bold"/>
                <a:ea typeface="Skia Bold"/>
                <a:cs typeface="Skia Bold"/>
                <a:sym typeface="Skia Bold"/>
              </a:defRPr>
            </a:pPr>
            <a:r>
              <a:t>attack transients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frequency shifted spect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frequency shifted spectra</a:t>
            </a:r>
          </a:p>
        </p:txBody>
      </p:sp>
      <p:sp>
        <p:nvSpPr>
          <p:cNvPr id="168" name="instead of creating a distortion which gets ever larger as frequencies increase, a constant value (in Hz) added to all the partial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instead of creating a distortion which gets ever larger as frequencies increase, a constant value (in Hz) added to all the partials. </a:t>
            </a:r>
          </a:p>
          <a:p>
            <a:pPr lvl="1" marL="768550" indent="-270710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rPr>
                <a:solidFill>
                  <a:srgbClr val="4F7A28"/>
                </a:solidFill>
                <a:uFill>
                  <a:solidFill>
                    <a:srgbClr val="4F7A28"/>
                  </a:solidFill>
                </a:uFill>
              </a:rPr>
              <a:t>frequency</a:t>
            </a:r>
            <a:r>
              <a:t> = </a:t>
            </a:r>
            <a:r>
              <a:rPr>
                <a:solidFill>
                  <a:srgbClr val="9A244F"/>
                </a:solidFill>
                <a:uFill>
                  <a:solidFill>
                    <a:srgbClr val="9A244F"/>
                  </a:solidFill>
                </a:uFill>
              </a:rPr>
              <a:t>rank</a:t>
            </a:r>
            <a:r>
              <a:t> * </a:t>
            </a:r>
            <a:r>
              <a:rPr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</a:rPr>
              <a:t>fundamental</a:t>
            </a:r>
            <a:r>
              <a:t> + </a:t>
            </a:r>
            <a:r>
              <a:rPr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shift-value </a:t>
            </a:r>
            <a:endParaRPr>
              <a:solidFill>
                <a:srgbClr val="E32400"/>
              </a:solidFill>
              <a:uFill>
                <a:solidFill>
                  <a:srgbClr val="E32400"/>
                </a:solidFill>
              </a:uFill>
            </a:endParaRPr>
          </a:p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The effect of this distortion becomes less significant as frequencies increase, as % of distortion decreases.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frequency shifted spectra.png" descr="frequency shifted spectr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482600"/>
            <a:ext cx="9820762" cy="8344367"/>
          </a:xfrm>
          <a:prstGeom prst="rect">
            <a:avLst/>
          </a:prstGeom>
        </p:spPr>
      </p:pic>
      <p:pic>
        <p:nvPicPr>
          <p:cNvPr id="172" name="frequency shifted spectra.mov" descr="frequency shifted spectra.mov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8788400" y="87503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01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relative amplitudes of partials within instrumental spectra"/>
          <p:cNvSpPr txBox="1"/>
          <p:nvPr>
            <p:ph type="title"/>
          </p:nvPr>
        </p:nvSpPr>
        <p:spPr>
          <a:xfrm>
            <a:off x="647700" y="3951"/>
            <a:ext cx="11709400" cy="2144889"/>
          </a:xfrm>
          <a:prstGeom prst="rect">
            <a:avLst/>
          </a:prstGeom>
        </p:spPr>
        <p:txBody>
          <a:bodyPr/>
          <a:lstStyle>
            <a:lvl1pPr>
              <a:defRPr b="0" sz="4800">
                <a:latin typeface="Skia Regular"/>
                <a:ea typeface="Skia Regular"/>
                <a:cs typeface="Skia Regular"/>
                <a:sym typeface="Skia Regular"/>
              </a:defRPr>
            </a:lvl1pPr>
          </a:lstStyle>
          <a:p>
            <a:pPr/>
            <a:r>
              <a:t>relative amplitudes of partials within instrumental spectra</a:t>
            </a:r>
          </a:p>
        </p:txBody>
      </p:sp>
      <p:sp>
        <p:nvSpPr>
          <p:cNvPr id="48" name="examples…"/>
          <p:cNvSpPr txBox="1"/>
          <p:nvPr>
            <p:ph type="body" sz="half" idx="1"/>
          </p:nvPr>
        </p:nvSpPr>
        <p:spPr>
          <a:xfrm>
            <a:off x="673100" y="2044700"/>
            <a:ext cx="11417300" cy="2755900"/>
          </a:xfrm>
          <a:prstGeom prst="rect">
            <a:avLst/>
          </a:prstGeom>
        </p:spPr>
        <p:txBody>
          <a:bodyPr/>
          <a:lstStyle>
            <a:lvl1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lvl1pPr>
            <a:lvl2pPr marL="768550" indent="-270710">
              <a:defRPr b="0" sz="3600">
                <a:latin typeface="Skia Bold"/>
                <a:ea typeface="Skia Bold"/>
                <a:cs typeface="Skia Bold"/>
                <a:sym typeface="Skia Bold"/>
              </a:defRPr>
            </a:lvl2pPr>
          </a:lstStyle>
          <a:p>
            <a:pPr/>
            <a:r>
              <a:t>examples</a:t>
            </a:r>
          </a:p>
          <a:p>
            <a:pPr lvl="1"/>
            <a:r>
              <a:t>the flute's weak fundamental tone (in comparison in its to its second partial) in its low register makes it difficult to hear at a distance </a:t>
            </a:r>
          </a:p>
        </p:txBody>
      </p:sp>
      <p:pic>
        <p:nvPicPr>
          <p:cNvPr id="49" name="flute.jpg" descr="flut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9700" y="4978400"/>
            <a:ext cx="8661400" cy="3827131"/>
          </a:xfrm>
          <a:prstGeom prst="rect">
            <a:avLst/>
          </a:prstGeom>
        </p:spPr>
      </p:pic>
      <p:pic>
        <p:nvPicPr>
          <p:cNvPr id="50" name="Fsharp4_modern.mov" descr="Fsharp4_modern.mov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1506200" y="70993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333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relative amplitudes of partials within instrumental spectra"/>
          <p:cNvSpPr txBox="1"/>
          <p:nvPr>
            <p:ph type="title"/>
          </p:nvPr>
        </p:nvSpPr>
        <p:spPr>
          <a:xfrm>
            <a:off x="647700" y="3951"/>
            <a:ext cx="11709400" cy="2144889"/>
          </a:xfrm>
          <a:prstGeom prst="rect">
            <a:avLst/>
          </a:prstGeom>
        </p:spPr>
        <p:txBody>
          <a:bodyPr/>
          <a:lstStyle>
            <a:lvl1pPr>
              <a:defRPr b="0" sz="4800">
                <a:latin typeface="Skia Regular"/>
                <a:ea typeface="Skia Regular"/>
                <a:cs typeface="Skia Regular"/>
                <a:sym typeface="Skia Regular"/>
              </a:defRPr>
            </a:lvl1pPr>
          </a:lstStyle>
          <a:p>
            <a:pPr/>
            <a:r>
              <a:t>relative amplitudes of partials within instrumental spectra</a:t>
            </a:r>
          </a:p>
        </p:txBody>
      </p:sp>
      <p:sp>
        <p:nvSpPr>
          <p:cNvPr id="54" name="examples…"/>
          <p:cNvSpPr txBox="1"/>
          <p:nvPr>
            <p:ph type="body" sz="quarter" idx="1"/>
          </p:nvPr>
        </p:nvSpPr>
        <p:spPr>
          <a:xfrm>
            <a:off x="673100" y="2044700"/>
            <a:ext cx="11417300" cy="2146300"/>
          </a:xfrm>
          <a:prstGeom prst="rect">
            <a:avLst/>
          </a:prstGeom>
        </p:spPr>
        <p:txBody>
          <a:bodyPr/>
          <a:lstStyle>
            <a:lvl1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lvl1pPr>
            <a:lvl2pPr marL="768550" indent="-270710">
              <a:defRPr b="0" sz="3600">
                <a:latin typeface="Skia Bold"/>
                <a:ea typeface="Skia Bold"/>
                <a:cs typeface="Skia Bold"/>
                <a:sym typeface="Skia Bold"/>
              </a:defRPr>
            </a:lvl2pPr>
          </a:lstStyle>
          <a:p>
            <a:pPr/>
            <a:r>
              <a:t>examples</a:t>
            </a:r>
          </a:p>
          <a:p>
            <a:pPr lvl="1"/>
            <a:r>
              <a:t>the clarinet spectrum emphasizes only odd numbered partials</a:t>
            </a:r>
          </a:p>
        </p:txBody>
      </p:sp>
      <p:pic>
        <p:nvPicPr>
          <p:cNvPr id="55" name="clarinet.jpg" descr="clarine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4889500"/>
            <a:ext cx="9283701" cy="4069716"/>
          </a:xfrm>
          <a:prstGeom prst="rect">
            <a:avLst/>
          </a:prstGeom>
        </p:spPr>
      </p:pic>
      <p:pic>
        <p:nvPicPr>
          <p:cNvPr id="56" name="clarinet.mov" descr="clarinet.mov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1633200" y="3810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00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relative amplitudes of partials within instrumental spectra"/>
          <p:cNvSpPr txBox="1"/>
          <p:nvPr>
            <p:ph type="title"/>
          </p:nvPr>
        </p:nvSpPr>
        <p:spPr>
          <a:xfrm>
            <a:off x="647700" y="3951"/>
            <a:ext cx="11709400" cy="2144889"/>
          </a:xfrm>
          <a:prstGeom prst="rect">
            <a:avLst/>
          </a:prstGeom>
        </p:spPr>
        <p:txBody>
          <a:bodyPr/>
          <a:lstStyle>
            <a:lvl1pPr>
              <a:defRPr b="0" sz="4800">
                <a:latin typeface="Skia Regular"/>
                <a:ea typeface="Skia Regular"/>
                <a:cs typeface="Skia Regular"/>
                <a:sym typeface="Skia Regular"/>
              </a:defRPr>
            </a:lvl1pPr>
          </a:lstStyle>
          <a:p>
            <a:pPr/>
            <a:r>
              <a:t>relative amplitudes of partials within instrumental spectra</a:t>
            </a:r>
          </a:p>
        </p:txBody>
      </p:sp>
      <p:sp>
        <p:nvSpPr>
          <p:cNvPr id="60" name="examples…"/>
          <p:cNvSpPr txBox="1"/>
          <p:nvPr>
            <p:ph type="body" idx="1"/>
          </p:nvPr>
        </p:nvSpPr>
        <p:spPr>
          <a:xfrm>
            <a:off x="673100" y="2044700"/>
            <a:ext cx="11417300" cy="7480300"/>
          </a:xfrm>
          <a:prstGeom prst="rect">
            <a:avLst/>
          </a:prstGeom>
        </p:spPr>
        <p:txBody>
          <a:bodyPr/>
          <a:lstStyle/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examples</a:t>
            </a:r>
          </a:p>
          <a:p>
            <a:pPr lvl="1" marL="768550" indent="-270710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rPr>
                <a:latin typeface="Skia Regular"/>
                <a:ea typeface="Skia Regular"/>
                <a:cs typeface="Skia Regular"/>
                <a:sym typeface="Skia Regular"/>
              </a:rPr>
              <a:t>ff</a:t>
            </a:r>
            <a:r>
              <a:t> brass instruments have dissonant upper partials (7th or the 9th) as the loudest components ( “brassiness”)</a:t>
            </a:r>
          </a:p>
        </p:txBody>
      </p:sp>
      <p:pic>
        <p:nvPicPr>
          <p:cNvPr id="61" name="TrumpetSpectrum2.png" descr="TrumpetSpectrum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4851400"/>
            <a:ext cx="9759373" cy="4076701"/>
          </a:xfrm>
          <a:prstGeom prst="rect">
            <a:avLst/>
          </a:prstGeom>
        </p:spPr>
      </p:pic>
      <p:pic>
        <p:nvPicPr>
          <p:cNvPr id="62" name="26197__tobyk__fanfare.mov" descr="26197__tobyk__fanfare.mov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9867900" y="3810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0000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6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relative amplitudes of partials within instrumental spectra"/>
          <p:cNvSpPr txBox="1"/>
          <p:nvPr>
            <p:ph type="title"/>
          </p:nvPr>
        </p:nvSpPr>
        <p:spPr>
          <a:xfrm>
            <a:off x="647700" y="3951"/>
            <a:ext cx="11709400" cy="2144889"/>
          </a:xfrm>
          <a:prstGeom prst="rect">
            <a:avLst/>
          </a:prstGeom>
        </p:spPr>
        <p:txBody>
          <a:bodyPr/>
          <a:lstStyle>
            <a:lvl1pPr>
              <a:defRPr b="0" sz="4800">
                <a:latin typeface="Skia Regular"/>
                <a:ea typeface="Skia Regular"/>
                <a:cs typeface="Skia Regular"/>
                <a:sym typeface="Skia Regular"/>
              </a:defRPr>
            </a:lvl1pPr>
          </a:lstStyle>
          <a:p>
            <a:pPr/>
            <a:r>
              <a:t>relative amplitudes of partials within instrumental spectra</a:t>
            </a:r>
          </a:p>
        </p:txBody>
      </p:sp>
      <p:sp>
        <p:nvSpPr>
          <p:cNvPr id="66" name="higher part of instrument's range has fewer partials than lower part"/>
          <p:cNvSpPr txBox="1"/>
          <p:nvPr>
            <p:ph type="body" idx="1"/>
          </p:nvPr>
        </p:nvSpPr>
        <p:spPr>
          <a:xfrm>
            <a:off x="673100" y="2044700"/>
            <a:ext cx="11417300" cy="7480300"/>
          </a:xfrm>
          <a:prstGeom prst="rect">
            <a:avLst/>
          </a:prstGeom>
        </p:spPr>
        <p:txBody>
          <a:bodyPr/>
          <a:lstStyle>
            <a:lvl1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higher part of instrument's range has fewer partials than lower part </a:t>
            </a:r>
          </a:p>
        </p:txBody>
      </p:sp>
      <p:pic>
        <p:nvPicPr>
          <p:cNvPr id="67" name="TptTone.tiff" descr="TptTon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8770" y="3676090"/>
            <a:ext cx="6337301" cy="49414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formants"/>
          <p:cNvSpPr txBox="1"/>
          <p:nvPr>
            <p:ph type="title"/>
          </p:nvPr>
        </p:nvSpPr>
        <p:spPr>
          <a:xfrm>
            <a:off x="647700" y="-376485"/>
            <a:ext cx="9889067" cy="2472268"/>
          </a:xfrm>
          <a:prstGeom prst="rect">
            <a:avLst/>
          </a:prstGeom>
        </p:spPr>
        <p:txBody>
          <a:bodyPr/>
          <a:lstStyle>
            <a:lvl1pPr>
              <a:defRPr b="0">
                <a:latin typeface="Skia Bold"/>
                <a:ea typeface="Skia Bold"/>
                <a:cs typeface="Skia Bold"/>
                <a:sym typeface="Skia Bold"/>
              </a:defRPr>
            </a:lvl1pPr>
          </a:lstStyle>
          <a:p>
            <a:pPr/>
            <a:r>
              <a:t>formants</a:t>
            </a:r>
          </a:p>
        </p:txBody>
      </p:sp>
      <p:sp>
        <p:nvSpPr>
          <p:cNvPr id="71" name="vibrating physical bodies act as filters, emphasizing bands of frequencies and attenuating others…"/>
          <p:cNvSpPr txBox="1"/>
          <p:nvPr>
            <p:ph type="body" idx="1"/>
          </p:nvPr>
        </p:nvSpPr>
        <p:spPr>
          <a:xfrm>
            <a:off x="647700" y="1803682"/>
            <a:ext cx="9889067" cy="7276819"/>
          </a:xfrm>
          <a:prstGeom prst="rect">
            <a:avLst/>
          </a:prstGeom>
        </p:spPr>
        <p:txBody>
          <a:bodyPr/>
          <a:lstStyle/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vibrating physical bodies act as </a:t>
            </a:r>
            <a:r>
              <a:rPr>
                <a:solidFill>
                  <a:srgbClr val="4F7A28"/>
                </a:solidFill>
                <a:uFill>
                  <a:solidFill>
                    <a:srgbClr val="4F7A28"/>
                  </a:solidFill>
                </a:uFill>
              </a:rPr>
              <a:t>filters</a:t>
            </a:r>
            <a:r>
              <a:t>, emphasizing bands of frequencies and attenuating others</a:t>
            </a:r>
          </a:p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as a fixed part of construction, particular frequency regions are </a:t>
            </a:r>
            <a:r>
              <a:rPr>
                <a:solidFill>
                  <a:srgbClr val="FEC700"/>
                </a:solidFill>
                <a:uFill>
                  <a:solidFill>
                    <a:srgbClr val="FEC700"/>
                  </a:solidFill>
                </a:uFill>
              </a:rPr>
              <a:t>highlighted or masked</a:t>
            </a:r>
            <a:r>
              <a:t> regardless of pitch</a:t>
            </a:r>
          </a:p>
          <a:p>
            <a:pPr marL="321194" indent="-280554">
              <a:defRPr b="0" sz="3600">
                <a:latin typeface="Skia Bold"/>
                <a:ea typeface="Skia Bold"/>
                <a:cs typeface="Skia Bold"/>
                <a:sym typeface="Skia Bold"/>
              </a:defRPr>
            </a:pPr>
            <a:r>
              <a:t>formants are a clue to </a:t>
            </a:r>
            <a:r>
              <a:rPr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  <a:latin typeface="Skia Regular"/>
                <a:ea typeface="Skia Regular"/>
                <a:cs typeface="Skia Regular"/>
                <a:sym typeface="Skia Regular"/>
              </a:rPr>
              <a:t>source</a:t>
            </a:r>
            <a:r>
              <a:t>, marking different registers as inflections of the same instrument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jackson-pollack-001-2.png" descr="jackson-pollack-001-2.png"/>
          <p:cNvPicPr>
            <a:picLocks noChangeAspect="0"/>
          </p:cNvPicPr>
          <p:nvPr/>
        </p:nvPicPr>
        <p:blipFill>
          <a:blip r:embed="rId2">
            <a:extLst/>
          </a:blip>
          <a:srcRect l="13223" t="0" r="0" b="0"/>
          <a:stretch>
            <a:fillRect/>
          </a:stretch>
        </p:blipFill>
        <p:spPr>
          <a:xfrm>
            <a:off x="0" y="0"/>
            <a:ext cx="13001354" cy="9893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su4.gif" descr="su4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5800" y="279400"/>
            <a:ext cx="4775201" cy="9200752"/>
          </a:xfrm>
          <a:prstGeom prst="rect">
            <a:avLst/>
          </a:prstGeom>
        </p:spPr>
      </p:pic>
      <p:sp>
        <p:nvSpPr>
          <p:cNvPr id="75" name="The human voice creates different types of formants, as with vowels…"/>
          <p:cNvSpPr/>
          <p:nvPr/>
        </p:nvSpPr>
        <p:spPr>
          <a:xfrm>
            <a:off x="635000" y="1105041"/>
            <a:ext cx="4254500" cy="727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342900" indent="-342900">
              <a:spcBef>
                <a:spcPts val="1000"/>
              </a:spcBef>
              <a:buSzPct val="100000"/>
              <a:buChar char="•"/>
              <a:defRPr sz="3600">
                <a:latin typeface="Skia Bold"/>
                <a:ea typeface="Skia Bold"/>
                <a:cs typeface="Skia Bold"/>
                <a:sym typeface="Skia Bold"/>
              </a:defRPr>
            </a:lvl1pPr>
            <a:lvl2pPr marL="326390" indent="-285750">
              <a:spcBef>
                <a:spcPts val="900"/>
              </a:spcBef>
              <a:buSzPct val="100000"/>
              <a:buChar char="–"/>
              <a:defRPr sz="3600">
                <a:latin typeface="Skia Bold"/>
                <a:ea typeface="Skia Bold"/>
                <a:cs typeface="Skia Bold"/>
                <a:sym typeface="Skia Bold"/>
              </a:defRPr>
            </a:lvl2pPr>
          </a:lstStyle>
          <a:p>
            <a:pPr/>
            <a:r>
              <a:t>The human voice creates different types of formants, as with vowels</a:t>
            </a:r>
          </a:p>
          <a:p>
            <a:pPr lvl="1"/>
            <a:r>
              <a:t>a soprano singing ‘e’ has formants at 350, 2000, 2800, 3600 and 4950 Hz, etc.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11B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11B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