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 styleId="{D51ADE6A-740E-44AE-83CC-AE7238B6C88D}" styleName="">
    <a:tblBg/>
    <a:wholeTbl>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n" i="off">
        <a:fontRef idx="minor">
          <a:srgbClr val="C8501E"/>
        </a:fontRef>
        <a:srgbClr val="C8501E"/>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n" i="off">
        <a:fontRef idx="minor">
          <a:srgbClr val="C8501E"/>
        </a:fontRef>
        <a:srgbClr val="C8501E"/>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Ref idx="minor">
          <a:srgbClr val="C8501E"/>
        </a:fontRef>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ph type="sldImg"/>
          </p:nvPr>
        </p:nvSpPr>
        <p:spPr>
          <a:xfrm>
            <a:off x="1143000" y="685800"/>
            <a:ext cx="4572000" cy="3429000"/>
          </a:xfrm>
          <a:prstGeom prst="rect">
            <a:avLst/>
          </a:prstGeom>
        </p:spPr>
        <p:txBody>
          <a:bodyPr/>
          <a:lstStyle/>
          <a:p>
            <a:pPr/>
          </a:p>
        </p:txBody>
      </p:sp>
      <p:sp>
        <p:nvSpPr>
          <p:cNvPr id="187" name="Shape 1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 Id="rId3"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grpSp>
        <p:nvGrpSpPr>
          <p:cNvPr id="13" name="Group 13"/>
          <p:cNvGrpSpPr/>
          <p:nvPr/>
        </p:nvGrpSpPr>
        <p:grpSpPr>
          <a:xfrm>
            <a:off x="-969799" y="-306692"/>
            <a:ext cx="14868198" cy="11176962"/>
            <a:chOff x="292100" y="812800"/>
            <a:chExt cx="14868197" cy="11176960"/>
          </a:xfrm>
        </p:grpSpPr>
        <p:sp>
          <p:nvSpPr>
            <p:cNvPr id="11" name="Shape 11"/>
            <p:cNvSpPr/>
            <p:nvPr/>
          </p:nvSpPr>
          <p:spPr>
            <a:xfrm>
              <a:off x="292100" y="812800"/>
              <a:ext cx="14868198" cy="11176961"/>
            </a:xfrm>
            <a:prstGeom prst="rect">
              <a:avLst/>
            </a:prstGeom>
            <a:solidFill>
              <a:srgbClr val="F7AD00"/>
            </a:solidFill>
            <a:ln w="12700" cap="flat">
              <a:noFill/>
              <a:miter lim="400000"/>
            </a:ln>
            <a:effectLst/>
          </p:spPr>
          <p:txBody>
            <a:bodyPr wrap="square" lIns="50800" tIns="50800" rIns="50800" bIns="50800" numCol="1" anchor="ctr">
              <a:noAutofit/>
            </a:bodyPr>
            <a:lstStyle/>
            <a:p>
              <a:pPr marL="57799" marR="57799" defTabSz="1295400">
                <a:defRPr sz="2400">
                  <a:uFill>
                    <a:solidFill>
                      <a:srgbClr val="000000"/>
                    </a:solidFill>
                  </a:uFill>
                  <a:latin typeface="+mn-lt"/>
                  <a:ea typeface="+mn-ea"/>
                  <a:cs typeface="+mn-cs"/>
                  <a:sym typeface="Arial"/>
                </a:defRPr>
              </a:pPr>
            </a:p>
          </p:txBody>
        </p:sp>
        <p:sp>
          <p:nvSpPr>
            <p:cNvPr id="12" name="Shape 12"/>
            <p:cNvSpPr/>
            <p:nvPr/>
          </p:nvSpPr>
          <p:spPr>
            <a:xfrm>
              <a:off x="7368758" y="5218227"/>
              <a:ext cx="130679" cy="7405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57799" marR="57799" algn="ctr" defTabSz="1295400">
                <a:buClr>
                  <a:srgbClr val="000000"/>
                </a:buClr>
                <a:buFont typeface="Times"/>
                <a:defRPr sz="3400">
                  <a:uFill>
                    <a:solidFill>
                      <a:srgbClr val="000000"/>
                    </a:solidFill>
                  </a:uFill>
                  <a:latin typeface="Times"/>
                  <a:ea typeface="Times"/>
                  <a:cs typeface="Times"/>
                  <a:sym typeface="Times"/>
                </a:defRPr>
              </a:lvl1pPr>
            </a:lstStyle>
            <a:p>
              <a:pPr/>
              <a:r>
                <a:t> </a:t>
              </a:r>
            </a:p>
          </p:txBody>
        </p:sp>
      </p:grpSp>
      <p:pic>
        <p:nvPicPr>
          <p:cNvPr id="14" name="Freed poster.jpg"/>
          <p:cNvPicPr>
            <a:picLocks noChangeAspect="1"/>
          </p:cNvPicPr>
          <p:nvPr/>
        </p:nvPicPr>
        <p:blipFill>
          <a:blip r:embed="rId2">
            <a:extLst/>
          </a:blip>
          <a:stretch>
            <a:fillRect/>
          </a:stretch>
        </p:blipFill>
        <p:spPr>
          <a:xfrm>
            <a:off x="5627361" y="79773"/>
            <a:ext cx="4213878" cy="9251154"/>
          </a:xfrm>
          <a:prstGeom prst="rect">
            <a:avLst/>
          </a:prstGeom>
          <a:ln w="12700">
            <a:solidFill>
              <a:srgbClr val="000000"/>
            </a:solidFill>
            <a:miter lim="400000"/>
          </a:ln>
        </p:spPr>
      </p:pic>
      <p:sp>
        <p:nvSpPr>
          <p:cNvPr id="15" name="Shape 15"/>
          <p:cNvSpPr/>
          <p:nvPr/>
        </p:nvSpPr>
        <p:spPr>
          <a:xfrm>
            <a:off x="-76200" y="3797300"/>
            <a:ext cx="13081000" cy="1816100"/>
          </a:xfrm>
          <a:prstGeom prst="rect">
            <a:avLst/>
          </a:prstGeom>
          <a:solidFill>
            <a:srgbClr val="D95721"/>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16" name="Shape 16"/>
          <p:cNvSpPr/>
          <p:nvPr/>
        </p:nvSpPr>
        <p:spPr>
          <a:xfrm>
            <a:off x="1247704" y="37465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17" name="Shape 17"/>
          <p:cNvSpPr/>
          <p:nvPr/>
        </p:nvSpPr>
        <p:spPr>
          <a:xfrm>
            <a:off x="1254477" y="4533900"/>
            <a:ext cx="7421317" cy="0"/>
          </a:xfrm>
          <a:prstGeom prst="line">
            <a:avLst/>
          </a:prstGeom>
          <a:ln w="12700">
            <a:solidFill>
              <a:srgbClr val="FFFFFF"/>
            </a:solidFill>
          </a:ln>
        </p:spPr>
        <p:txBody>
          <a:bodyPr lIns="0" tIns="0" rIns="0" bIns="0"/>
          <a:lstStyle/>
          <a:p>
            <a:pPr/>
          </a:p>
        </p:txBody>
      </p:sp>
      <p:sp>
        <p:nvSpPr>
          <p:cNvPr id="18" name="Shape 18"/>
          <p:cNvSpPr/>
          <p:nvPr/>
        </p:nvSpPr>
        <p:spPr>
          <a:xfrm>
            <a:off x="215900" y="2489200"/>
            <a:ext cx="6134100" cy="3289302"/>
          </a:xfrm>
          <a:prstGeom prst="line">
            <a:avLst/>
          </a:prstGeom>
          <a:ln w="127000">
            <a:solidFill>
              <a:srgbClr val="7A4A00"/>
            </a:solidFill>
            <a:headEnd type="stealth"/>
            <a:tailEnd type="stealth"/>
          </a:ln>
        </p:spPr>
        <p:txBody>
          <a:bodyPr lIns="0" tIns="0" rIns="0" bIns="0"/>
          <a:lstStyle/>
          <a:p>
            <a:pPr/>
          </a:p>
        </p:txBody>
      </p:sp>
      <p:sp>
        <p:nvSpPr>
          <p:cNvPr id="19" name="Shape 19"/>
          <p:cNvSpPr/>
          <p:nvPr>
            <p:ph type="title"/>
          </p:nvPr>
        </p:nvSpPr>
        <p:spPr>
          <a:xfrm>
            <a:off x="1879035" y="3885353"/>
            <a:ext cx="7112001" cy="724747"/>
          </a:xfrm>
          <a:prstGeom prst="rect">
            <a:avLst/>
          </a:prstGeom>
        </p:spPr>
        <p:txBody>
          <a:bodyPr anchor="ctr">
            <a:noAutofit/>
          </a:bodyPr>
          <a:lstStyle>
            <a:lvl1pPr marL="57799" marR="57799" defTabSz="1295400">
              <a:spcBef>
                <a:spcPts val="0"/>
              </a:spcBef>
              <a:defRPr cap="none" sz="5400">
                <a:solidFill>
                  <a:srgbClr val="FFFFFF"/>
                </a:solidFill>
                <a:uFill>
                  <a:solidFill>
                    <a:srgbClr val="FFFFFF"/>
                  </a:solidFill>
                </a:uFill>
              </a:defRPr>
            </a:lvl1pPr>
          </a:lstStyle>
          <a:p>
            <a:pPr/>
            <a:r>
              <a:t>Title Text</a:t>
            </a:r>
          </a:p>
        </p:txBody>
      </p:sp>
      <p:sp>
        <p:nvSpPr>
          <p:cNvPr id="20" name="Shape 20"/>
          <p:cNvSpPr/>
          <p:nvPr>
            <p:ph type="body" sz="quarter" idx="1"/>
          </p:nvPr>
        </p:nvSpPr>
        <p:spPr>
          <a:xfrm>
            <a:off x="1879035" y="4588933"/>
            <a:ext cx="7112001" cy="575734"/>
          </a:xfrm>
          <a:prstGeom prst="rect">
            <a:avLst/>
          </a:prstGeom>
        </p:spPr>
        <p:txBody>
          <a:bodyPr anchor="ctr">
            <a:noAutofit/>
          </a:bodyPr>
          <a:lstStyle>
            <a:lvl1pPr marL="57799" marR="57799" indent="0" defTabSz="1295400">
              <a:spcBef>
                <a:spcPts val="400"/>
              </a:spcBef>
              <a:buSzTx/>
              <a:buFontTx/>
              <a:buNone/>
              <a:defRPr sz="4600">
                <a:solidFill>
                  <a:srgbClr val="F7AD00"/>
                </a:solidFill>
                <a:uFill>
                  <a:solidFill>
                    <a:srgbClr val="F7AD00"/>
                  </a:solidFill>
                </a:uFill>
                <a:latin typeface="DIN Condensed"/>
                <a:ea typeface="DIN Condensed"/>
                <a:cs typeface="DIN Condensed"/>
                <a:sym typeface="DIN Condensed"/>
              </a:defRPr>
            </a:lvl1pPr>
            <a:lvl2pPr marL="70803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2pPr>
            <a:lvl3pPr marL="135827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3pPr>
            <a:lvl4pPr marL="2008518"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4pPr>
            <a:lvl5pPr marL="265875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5pPr>
          </a:lstStyle>
          <a:p>
            <a:pPr/>
            <a:r>
              <a:t>Body Level One</a:t>
            </a:r>
          </a:p>
          <a:p>
            <a:pPr lvl="1"/>
            <a:r>
              <a:t>Body Level Two</a:t>
            </a:r>
          </a:p>
          <a:p>
            <a:pPr lvl="2"/>
            <a:r>
              <a:t>Body Level Three</a:t>
            </a:r>
          </a:p>
          <a:p>
            <a:pPr lvl="3"/>
            <a:r>
              <a:t>Body Level Four</a:t>
            </a:r>
          </a:p>
          <a:p>
            <a:pPr lvl="4"/>
            <a:r>
              <a:t>Body Level Five</a:t>
            </a:r>
          </a:p>
        </p:txBody>
      </p:sp>
      <p:sp>
        <p:nvSpPr>
          <p:cNvPr id="21" name="Shape 21"/>
          <p:cNvSpPr/>
          <p:nvPr/>
        </p:nvSpPr>
        <p:spPr>
          <a:xfrm>
            <a:off x="7835899" y="5434657"/>
            <a:ext cx="4978401" cy="3023543"/>
          </a:xfrm>
          <a:prstGeom prst="line">
            <a:avLst/>
          </a:prstGeom>
          <a:ln w="127000">
            <a:solidFill>
              <a:srgbClr val="FFFFFF"/>
            </a:solidFill>
            <a:headEnd type="stealth"/>
            <a:tailEnd type="stealth"/>
          </a:ln>
        </p:spPr>
        <p:txBody>
          <a:bodyPr lIns="0" tIns="0" rIns="0" bIns="0"/>
          <a:lstStyle/>
          <a:p>
            <a:pPr/>
          </a:p>
        </p:txBody>
      </p:sp>
      <p:sp>
        <p:nvSpPr>
          <p:cNvPr id="22" name="Shape 22"/>
          <p:cNvSpPr/>
          <p:nvPr>
            <p:ph type="sldNum" sz="quarter" idx="2"/>
          </p:nvPr>
        </p:nvSpPr>
        <p:spPr>
          <a:xfrm>
            <a:off x="6275734" y="9207500"/>
            <a:ext cx="453332" cy="447229"/>
          </a:xfrm>
          <a:prstGeom prst="rect">
            <a:avLst/>
          </a:prstGeom>
        </p:spPr>
        <p:txBody>
          <a:bodyPr/>
          <a:lstStyle>
            <a:lvl1pPr algn="ctr" defTabSz="647700">
              <a:defRPr sz="2400">
                <a:solidFill>
                  <a:srgbClr val="000000"/>
                </a:solidFill>
                <a:uFill>
                  <a:solidFill>
                    <a:srgbClr val="000000"/>
                  </a:solidFill>
                </a:uFill>
                <a:latin typeface="+mn-lt"/>
                <a:ea typeface="+mn-ea"/>
                <a:cs typeface="+mn-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28" name="Shape 128"/>
          <p:cNvSpPr/>
          <p:nvPr>
            <p:ph type="pic" idx="13"/>
          </p:nvPr>
        </p:nvSpPr>
        <p:spPr>
          <a:xfrm>
            <a:off x="0" y="0"/>
            <a:ext cx="6438900" cy="9753600"/>
          </a:xfrm>
          <a:prstGeom prst="rect">
            <a:avLst/>
          </a:prstGeom>
        </p:spPr>
        <p:txBody>
          <a:bodyPr lIns="91439" tIns="45719" rIns="91439" bIns="45719">
            <a:noAutofit/>
          </a:bodyPr>
          <a:lstStyle/>
          <a:p>
            <a:pPr/>
          </a:p>
        </p:txBody>
      </p:sp>
      <p:sp>
        <p:nvSpPr>
          <p:cNvPr id="129" name="Shape 129"/>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0" name="Shape 130"/>
          <p:cNvSpPr/>
          <p:nvPr>
            <p:ph type="title"/>
          </p:nvPr>
        </p:nvSpPr>
        <p:spPr>
          <a:xfrm>
            <a:off x="7023100" y="723900"/>
            <a:ext cx="5397500" cy="723900"/>
          </a:xfrm>
          <a:prstGeom prst="rect">
            <a:avLst/>
          </a:prstGeom>
        </p:spPr>
        <p:txBody>
          <a:bodyPr/>
          <a:lstStyle/>
          <a:p>
            <a:pPr/>
            <a:r>
              <a:t>Title Text</a:t>
            </a:r>
          </a:p>
        </p:txBody>
      </p:sp>
      <p:sp>
        <p:nvSpPr>
          <p:cNvPr id="131" name="Shape 13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Body Level One</a:t>
            </a:r>
          </a:p>
          <a:p>
            <a:pPr lvl="1"/>
            <a:r>
              <a:t>Body Level Two</a:t>
            </a:r>
          </a:p>
          <a:p>
            <a:pPr lvl="2"/>
            <a:r>
              <a:t>Body Level Three</a:t>
            </a:r>
          </a:p>
          <a:p>
            <a:pPr lvl="3"/>
            <a:r>
              <a:t>Body Level Four</a:t>
            </a:r>
          </a:p>
          <a:p>
            <a:pPr lvl="4"/>
            <a:r>
              <a:t>Body Level Five</a:t>
            </a:r>
          </a:p>
        </p:txBody>
      </p:sp>
      <p:sp>
        <p:nvSpPr>
          <p:cNvPr id="132" name="Shape 1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139" name="Shape 139"/>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140" name="Shape 140"/>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141" name="Shape 141"/>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142" name="Shape 142"/>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pc="28" sz="2800">
                <a:latin typeface="Iowan Old Style Italic"/>
                <a:ea typeface="Iowan Old Style Italic"/>
                <a:cs typeface="Iowan Old Style Italic"/>
                <a:sym typeface="Iowan Old Style Italic"/>
              </a:defRPr>
            </a:lvl1pPr>
            <a:lvl2pPr marL="0" indent="228600">
              <a:spcBef>
                <a:spcPts val="1400"/>
              </a:spcBef>
              <a:buSzTx/>
              <a:buFontTx/>
              <a:buNone/>
              <a:defRPr spc="28" sz="2800">
                <a:latin typeface="Iowan Old Style Italic"/>
                <a:ea typeface="Iowan Old Style Italic"/>
                <a:cs typeface="Iowan Old Style Italic"/>
                <a:sym typeface="Iowan Old Style Italic"/>
              </a:defRPr>
            </a:lvl2pPr>
            <a:lvl3pPr marL="0" indent="457200">
              <a:spcBef>
                <a:spcPts val="1400"/>
              </a:spcBef>
              <a:buSzTx/>
              <a:buFontTx/>
              <a:buNone/>
              <a:defRPr spc="28" sz="2800">
                <a:latin typeface="Iowan Old Style Italic"/>
                <a:ea typeface="Iowan Old Style Italic"/>
                <a:cs typeface="Iowan Old Style Italic"/>
                <a:sym typeface="Iowan Old Style Italic"/>
              </a:defRPr>
            </a:lvl3pPr>
            <a:lvl4pPr marL="0" indent="685800">
              <a:spcBef>
                <a:spcPts val="1400"/>
              </a:spcBef>
              <a:buSzTx/>
              <a:buFontTx/>
              <a:buNone/>
              <a:defRPr spc="28" sz="2800">
                <a:latin typeface="Iowan Old Style Italic"/>
                <a:ea typeface="Iowan Old Style Italic"/>
                <a:cs typeface="Iowan Old Style Italic"/>
                <a:sym typeface="Iowan Old Style Italic"/>
              </a:defRPr>
            </a:lvl4pPr>
            <a:lvl5pPr marL="0" indent="914400">
              <a:spcBef>
                <a:spcPts val="1400"/>
              </a:spcBef>
              <a:buSzTx/>
              <a:buFontTx/>
              <a:buNone/>
              <a:defRPr spc="28" sz="2800">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50" name="Shape 150"/>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1" name="Shape 151"/>
          <p:cNvSpPr/>
          <p:nvPr>
            <p:ph type="title"/>
          </p:nvPr>
        </p:nvSpPr>
        <p:spPr>
          <a:prstGeom prst="rect">
            <a:avLst/>
          </a:prstGeom>
        </p:spPr>
        <p:txBody>
          <a:bodyPr/>
          <a:lstStyle/>
          <a:p>
            <a:pPr/>
            <a:r>
              <a:t>Title Text</a:t>
            </a:r>
          </a:p>
        </p:txBody>
      </p:sp>
      <p:pic>
        <p:nvPicPr>
          <p:cNvPr id="152" name="pasted-image.tiff"/>
          <p:cNvPicPr>
            <a:picLocks noChangeAspect="1"/>
          </p:cNvPicPr>
          <p:nvPr/>
        </p:nvPicPr>
        <p:blipFill>
          <a:blip r:embed="rId2">
            <a:extLst/>
          </a:blip>
          <a:stretch>
            <a:fillRect/>
          </a:stretch>
        </p:blipFill>
        <p:spPr>
          <a:xfrm>
            <a:off x="11005566" y="971550"/>
            <a:ext cx="1389634" cy="1389634"/>
          </a:xfrm>
          <a:prstGeom prst="rect">
            <a:avLst/>
          </a:prstGeom>
          <a:ln w="12700">
            <a:miter lim="400000"/>
          </a:ln>
        </p:spPr>
      </p:pic>
      <p:sp>
        <p:nvSpPr>
          <p:cNvPr id="153" name="Shape 1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 Top copy">
    <p:spTree>
      <p:nvGrpSpPr>
        <p:cNvPr id="1" name=""/>
        <p:cNvGrpSpPr/>
        <p:nvPr/>
      </p:nvGrpSpPr>
      <p:grpSpPr>
        <a:xfrm>
          <a:off x="0" y="0"/>
          <a:ext cx="0" cy="0"/>
          <a:chOff x="0" y="0"/>
          <a:chExt cx="0" cy="0"/>
        </a:xfrm>
      </p:grpSpPr>
      <p:sp>
        <p:nvSpPr>
          <p:cNvPr id="160" name="Shape 160"/>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1" name="Shape 161"/>
          <p:cNvSpPr/>
          <p:nvPr>
            <p:ph type="title"/>
          </p:nvPr>
        </p:nvSpPr>
        <p:spPr>
          <a:prstGeom prst="rect">
            <a:avLst/>
          </a:prstGeom>
        </p:spPr>
        <p:txBody>
          <a:bodyPr/>
          <a:lstStyle/>
          <a:p>
            <a:pPr/>
            <a:r>
              <a:t>Title Text</a:t>
            </a:r>
          </a:p>
        </p:txBody>
      </p:sp>
      <p:pic>
        <p:nvPicPr>
          <p:cNvPr id="162" name="pasted-image.tiff"/>
          <p:cNvPicPr>
            <a:picLocks noChangeAspect="1"/>
          </p:cNvPicPr>
          <p:nvPr/>
        </p:nvPicPr>
        <p:blipFill>
          <a:blip r:embed="rId2">
            <a:extLst/>
          </a:blip>
          <a:stretch>
            <a:fillRect/>
          </a:stretch>
        </p:blipFill>
        <p:spPr>
          <a:xfrm>
            <a:off x="10490200" y="7270750"/>
            <a:ext cx="1625600" cy="1625600"/>
          </a:xfrm>
          <a:prstGeom prst="rect">
            <a:avLst/>
          </a:prstGeom>
          <a:ln w="12700">
            <a:miter lim="400000"/>
          </a:ln>
        </p:spPr>
      </p:pic>
      <p:sp>
        <p:nvSpPr>
          <p:cNvPr id="163" name="Shape 1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70" name="Shape 170"/>
          <p:cNvSpPr/>
          <p:nvPr>
            <p:ph type="body" sz="quarter" idx="13"/>
          </p:nvPr>
        </p:nvSpPr>
        <p:spPr>
          <a:xfrm>
            <a:off x="571499" y="1574799"/>
            <a:ext cx="11861801" cy="1"/>
          </a:xfrm>
          <a:prstGeom prst="line">
            <a:avLst/>
          </a:prstGeom>
          <a:ln w="25400" cap="rnd">
            <a:solidFill>
              <a:srgbClr val="747676"/>
            </a:solidFill>
            <a:custDash>
              <a:ds d="100000" sp="200000"/>
            </a:custDash>
            <a:round/>
          </a:ln>
        </p:spPr>
        <p:txBody>
          <a:bodyPr anchor="ctr">
            <a:noAutofit/>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171" name="Shape 171"/>
          <p:cNvSpPr/>
          <p:nvPr>
            <p:ph type="title"/>
          </p:nvPr>
        </p:nvSpPr>
        <p:spPr>
          <a:xfrm>
            <a:off x="571499" y="723899"/>
            <a:ext cx="11861801" cy="723901"/>
          </a:xfrm>
          <a:prstGeom prst="rect">
            <a:avLst/>
          </a:prstGeom>
        </p:spPr>
        <p:txBody>
          <a:bodyPr/>
          <a:lstStyle>
            <a:lvl1pPr>
              <a:defRPr sz="5000"/>
            </a:lvl1pPr>
          </a:lstStyle>
          <a:p>
            <a:pPr/>
            <a:r>
              <a:t>Title Text</a:t>
            </a:r>
          </a:p>
        </p:txBody>
      </p:sp>
      <p:sp>
        <p:nvSpPr>
          <p:cNvPr id="172" name="Shape 172"/>
          <p:cNvSpPr/>
          <p:nvPr>
            <p:ph type="body" idx="1"/>
          </p:nvPr>
        </p:nvSpPr>
        <p:spPr>
          <a:xfrm>
            <a:off x="571499" y="1803400"/>
            <a:ext cx="11861801" cy="7226300"/>
          </a:xfrm>
          <a:prstGeom prst="rect">
            <a:avLst/>
          </a:prstGeom>
        </p:spPr>
        <p:txBody>
          <a:bodyPr/>
          <a:lstStyle>
            <a:lvl1pPr marL="440531" indent="-440531">
              <a:defRPr sz="3000"/>
            </a:lvl1pPr>
            <a:lvl2pPr marL="910431" indent="-440531">
              <a:defRPr sz="3000"/>
            </a:lvl2pPr>
            <a:lvl3pPr marL="1380331" indent="-440531">
              <a:defRPr sz="3000"/>
            </a:lvl3pPr>
            <a:lvl4pPr marL="1850231" indent="-440531">
              <a:defRPr sz="3000"/>
            </a:lvl4pPr>
            <a:lvl5pPr marL="2320131" indent="-440531">
              <a:defRPr sz="3000"/>
            </a:lvl5pPr>
          </a:lstStyle>
          <a:p>
            <a:pPr/>
            <a:r>
              <a:t>Body Level One</a:t>
            </a:r>
          </a:p>
          <a:p>
            <a:pPr lvl="1"/>
            <a:r>
              <a:t>Body Level Two</a:t>
            </a:r>
          </a:p>
          <a:p>
            <a:pPr lvl="2"/>
            <a:r>
              <a:t>Body Level Three</a:t>
            </a:r>
          </a:p>
          <a:p>
            <a:pPr lvl="3"/>
            <a:r>
              <a:t>Body Level Four</a:t>
            </a:r>
          </a:p>
          <a:p>
            <a:pPr lvl="4"/>
            <a:r>
              <a:t>Body Level Five</a:t>
            </a:r>
          </a:p>
        </p:txBody>
      </p:sp>
      <p:sp>
        <p:nvSpPr>
          <p:cNvPr id="173" name="Shape 173"/>
          <p:cNvSpPr/>
          <p:nvPr>
            <p:ph type="sldNum" sz="quarter" idx="2"/>
          </p:nvPr>
        </p:nvSpPr>
        <p:spPr>
          <a:xfrm>
            <a:off x="12105430" y="9194800"/>
            <a:ext cx="284982" cy="304800"/>
          </a:xfrm>
          <a:prstGeom prst="rect">
            <a:avLst/>
          </a:prstGeom>
        </p:spPr>
        <p:txBody>
          <a:bodyPr/>
          <a:lstStyle>
            <a:lvl1pPr>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80" name="Shape 180"/>
          <p:cNvSpPr/>
          <p:nvPr>
            <p:ph type="sldNum" sz="quarter" idx="2"/>
          </p:nvPr>
        </p:nvSpPr>
        <p:spPr>
          <a:xfrm>
            <a:off x="6311798" y="9258300"/>
            <a:ext cx="368504" cy="381000"/>
          </a:xfrm>
          <a:prstGeom prst="rect">
            <a:avLst/>
          </a:prstGeom>
        </p:spPr>
        <p:txBody>
          <a:bodyPr/>
          <a:lstStyle>
            <a:lvl1pPr algn="ct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copy">
    <p:spTree>
      <p:nvGrpSpPr>
        <p:cNvPr id="1" name=""/>
        <p:cNvGrpSpPr/>
        <p:nvPr/>
      </p:nvGrpSpPr>
      <p:grpSpPr>
        <a:xfrm>
          <a:off x="0" y="0"/>
          <a:ext cx="0" cy="0"/>
          <a:chOff x="0" y="0"/>
          <a:chExt cx="0" cy="0"/>
        </a:xfrm>
      </p:grpSpPr>
      <p:sp>
        <p:nvSpPr>
          <p:cNvPr id="29" name="Shape 29"/>
          <p:cNvSpPr/>
          <p:nvPr/>
        </p:nvSpPr>
        <p:spPr>
          <a:xfrm>
            <a:off x="-350788" y="-364927"/>
            <a:ext cx="13548222" cy="10573545"/>
          </a:xfrm>
          <a:prstGeom prst="rect">
            <a:avLst/>
          </a:prstGeom>
          <a:solidFill>
            <a:srgbClr val="009051">
              <a:alpha val="34595"/>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lgn="ctr" defTabSz="800100">
              <a:defRPr sz="2400">
                <a:solidFill>
                  <a:srgbClr val="FFFFFF"/>
                </a:solidFill>
                <a:effectLst>
                  <a:outerShdw sx="100000" sy="100000" kx="0" ky="0" algn="b" rotWithShape="0" blurRad="25400" dist="23998" dir="2700000">
                    <a:srgbClr val="000000">
                      <a:alpha val="31034"/>
                    </a:srgbClr>
                  </a:outerShdw>
                </a:effectLst>
                <a:latin typeface="+mj-lt"/>
                <a:ea typeface="+mj-ea"/>
                <a:cs typeface="+mj-cs"/>
                <a:sym typeface="Gill Sans"/>
              </a:defRPr>
            </a:pPr>
          </a:p>
        </p:txBody>
      </p:sp>
      <p:sp>
        <p:nvSpPr>
          <p:cNvPr id="30" name="Shape 30"/>
          <p:cNvSpPr/>
          <p:nvPr/>
        </p:nvSpPr>
        <p:spPr>
          <a:xfrm>
            <a:off x="51527" y="3725928"/>
            <a:ext cx="12953273" cy="1474723"/>
          </a:xfrm>
          <a:prstGeom prst="rect">
            <a:avLst/>
          </a:prstGeom>
          <a:solidFill>
            <a:schemeClr val="accent3">
              <a:hueOff val="-333989"/>
              <a:satOff val="3917"/>
              <a:lumOff val="-6666"/>
            </a:schemeClr>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31" name="Shape 31"/>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32" name="Shape 32"/>
          <p:cNvSpPr/>
          <p:nvPr/>
        </p:nvSpPr>
        <p:spPr>
          <a:xfrm>
            <a:off x="2772551" y="4533900"/>
            <a:ext cx="7421317" cy="0"/>
          </a:xfrm>
          <a:prstGeom prst="line">
            <a:avLst/>
          </a:prstGeom>
          <a:ln w="12700">
            <a:solidFill>
              <a:srgbClr val="FFFFFF"/>
            </a:solidFill>
          </a:ln>
        </p:spPr>
        <p:txBody>
          <a:bodyPr lIns="0" tIns="0" rIns="0" bIns="0"/>
          <a:lstStyle/>
          <a:p>
            <a:pPr/>
          </a:p>
        </p:txBody>
      </p:sp>
      <p:sp>
        <p:nvSpPr>
          <p:cNvPr id="33" name="Shape 33"/>
          <p:cNvSpPr/>
          <p:nvPr/>
        </p:nvSpPr>
        <p:spPr>
          <a:xfrm>
            <a:off x="2772551" y="5120640"/>
            <a:ext cx="7425832" cy="2258"/>
          </a:xfrm>
          <a:prstGeom prst="line">
            <a:avLst/>
          </a:prstGeom>
          <a:ln w="12700">
            <a:solidFill>
              <a:srgbClr val="FFFFFF"/>
            </a:solidFill>
          </a:ln>
        </p:spPr>
        <p:txBody>
          <a:bodyPr lIns="0" tIns="0" rIns="0" bIns="0"/>
          <a:lstStyle/>
          <a:p>
            <a:pPr/>
          </a:p>
        </p:txBody>
      </p:sp>
      <p:pic>
        <p:nvPicPr>
          <p:cNvPr id="34" name="droppedImage.tiff"/>
          <p:cNvPicPr>
            <a:picLocks noChangeAspect="1"/>
          </p:cNvPicPr>
          <p:nvPr/>
        </p:nvPicPr>
        <p:blipFill>
          <a:blip r:embed="rId2">
            <a:alphaModFix amt="40000"/>
            <a:extLst/>
          </a:blip>
          <a:stretch>
            <a:fillRect/>
          </a:stretch>
        </p:blipFill>
        <p:spPr>
          <a:xfrm>
            <a:off x="178364" y="975529"/>
            <a:ext cx="12623236" cy="7573942"/>
          </a:xfrm>
          <a:prstGeom prst="rect">
            <a:avLst/>
          </a:prstGeom>
          <a:ln w="12700"/>
        </p:spPr>
      </p:pic>
      <p:sp>
        <p:nvSpPr>
          <p:cNvPr id="35" name="Shape 35"/>
          <p:cNvSpPr/>
          <p:nvPr/>
        </p:nvSpPr>
        <p:spPr>
          <a:xfrm>
            <a:off x="215900" y="2489200"/>
            <a:ext cx="6134100" cy="3289302"/>
          </a:xfrm>
          <a:prstGeom prst="line">
            <a:avLst/>
          </a:prstGeom>
          <a:ln w="127000">
            <a:solidFill>
              <a:schemeClr val="accent2">
                <a:hueOff val="-902888"/>
                <a:satOff val="-15377"/>
                <a:lumOff val="-12864"/>
              </a:schemeClr>
            </a:solidFill>
            <a:headEnd type="stealth"/>
            <a:tailEnd type="stealth"/>
          </a:ln>
        </p:spPr>
        <p:txBody>
          <a:bodyPr lIns="0" tIns="0" rIns="0" bIns="0"/>
          <a:lstStyle/>
          <a:p>
            <a:pPr/>
          </a:p>
        </p:txBody>
      </p:sp>
      <p:sp>
        <p:nvSpPr>
          <p:cNvPr id="36" name="Shape 36"/>
          <p:cNvSpPr/>
          <p:nvPr/>
        </p:nvSpPr>
        <p:spPr>
          <a:xfrm>
            <a:off x="6642100" y="4686300"/>
            <a:ext cx="6172200" cy="3771900"/>
          </a:xfrm>
          <a:prstGeom prst="line">
            <a:avLst/>
          </a:prstGeom>
          <a:ln w="127000">
            <a:solidFill>
              <a:srgbClr val="FFFFFF"/>
            </a:solidFill>
            <a:headEnd type="stealth"/>
            <a:tailEnd type="stealth"/>
          </a:ln>
        </p:spPr>
        <p:txBody>
          <a:bodyPr lIns="0" tIns="0" rIns="0" bIns="0"/>
          <a:lstStyle/>
          <a:p>
            <a:pPr/>
          </a:p>
        </p:txBody>
      </p:sp>
      <p:sp>
        <p:nvSpPr>
          <p:cNvPr id="37" name="Shape 37"/>
          <p:cNvSpPr/>
          <p:nvPr>
            <p:ph type="title"/>
          </p:nvPr>
        </p:nvSpPr>
        <p:spPr>
          <a:xfrm>
            <a:off x="2867322" y="3895795"/>
            <a:ext cx="7112001" cy="724748"/>
          </a:xfrm>
          <a:prstGeom prst="rect">
            <a:avLst/>
          </a:prstGeom>
        </p:spPr>
        <p:txBody>
          <a:bodyPr anchor="ctr">
            <a:noAutofit/>
          </a:bodyPr>
          <a:lstStyle>
            <a:lvl1pPr marL="57799" marR="57799" defTabSz="1295400">
              <a:spcBef>
                <a:spcPts val="0"/>
              </a:spcBef>
              <a:defRPr cap="none" sz="5400">
                <a:solidFill>
                  <a:srgbClr val="FFFFFF"/>
                </a:solidFill>
                <a:uFill>
                  <a:solidFill>
                    <a:srgbClr val="FFFFFF"/>
                  </a:solidFill>
                </a:uFill>
              </a:defRPr>
            </a:lvl1pPr>
          </a:lstStyle>
          <a:p>
            <a:pPr/>
            <a:r>
              <a:t>Title Text</a:t>
            </a:r>
          </a:p>
        </p:txBody>
      </p:sp>
      <p:sp>
        <p:nvSpPr>
          <p:cNvPr id="38" name="Shape 38"/>
          <p:cNvSpPr/>
          <p:nvPr>
            <p:ph type="body" sz="quarter" idx="1"/>
          </p:nvPr>
        </p:nvSpPr>
        <p:spPr>
          <a:xfrm>
            <a:off x="2867322" y="4528749"/>
            <a:ext cx="7112001" cy="575734"/>
          </a:xfrm>
          <a:prstGeom prst="rect">
            <a:avLst/>
          </a:prstGeom>
        </p:spPr>
        <p:txBody>
          <a:bodyPr anchor="ctr">
            <a:noAutofit/>
          </a:bodyPr>
          <a:lstStyle>
            <a:lvl1pPr marL="57799" marR="57799" indent="0" defTabSz="1295400">
              <a:spcBef>
                <a:spcPts val="400"/>
              </a:spcBef>
              <a:buSzTx/>
              <a:buFontTx/>
              <a:buNone/>
              <a:defRPr sz="4600">
                <a:solidFill>
                  <a:srgbClr val="F2F3CE"/>
                </a:solidFill>
                <a:uFill>
                  <a:solidFill>
                    <a:srgbClr val="F7AD00"/>
                  </a:solidFill>
                </a:uFill>
                <a:latin typeface="DIN Condensed"/>
                <a:ea typeface="DIN Condensed"/>
                <a:cs typeface="DIN Condensed"/>
                <a:sym typeface="DIN Condensed"/>
              </a:defRPr>
            </a:lvl1pPr>
            <a:lvl2pPr marL="70803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2pPr>
            <a:lvl3pPr marL="135827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3pPr>
            <a:lvl4pPr marL="2008518"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4pPr>
            <a:lvl5pPr marL="265875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xfrm>
            <a:off x="6275734" y="9207500"/>
            <a:ext cx="453332" cy="447229"/>
          </a:xfrm>
          <a:prstGeom prst="rect">
            <a:avLst/>
          </a:prstGeom>
        </p:spPr>
        <p:txBody>
          <a:bodyPr/>
          <a:lstStyle>
            <a:lvl1pPr algn="ctr" defTabSz="647700">
              <a:defRPr sz="2400">
                <a:solidFill>
                  <a:srgbClr val="000000"/>
                </a:solidFill>
                <a:uFill>
                  <a:solidFill>
                    <a:srgbClr val="000000"/>
                  </a:solidFill>
                </a:uFill>
                <a:latin typeface="+mn-lt"/>
                <a:ea typeface="+mn-ea"/>
                <a:cs typeface="+mn-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copy 1">
    <p:spTree>
      <p:nvGrpSpPr>
        <p:cNvPr id="1" name=""/>
        <p:cNvGrpSpPr/>
        <p:nvPr/>
      </p:nvGrpSpPr>
      <p:grpSpPr>
        <a:xfrm>
          <a:off x="0" y="0"/>
          <a:ext cx="0" cy="0"/>
          <a:chOff x="0" y="0"/>
          <a:chExt cx="0" cy="0"/>
        </a:xfrm>
      </p:grpSpPr>
      <p:sp>
        <p:nvSpPr>
          <p:cNvPr id="46" name="Shape 46"/>
          <p:cNvSpPr/>
          <p:nvPr/>
        </p:nvSpPr>
        <p:spPr>
          <a:xfrm>
            <a:off x="-350788" y="-364927"/>
            <a:ext cx="13548222" cy="10573545"/>
          </a:xfrm>
          <a:prstGeom prst="rect">
            <a:avLst/>
          </a:prstGeom>
          <a:solidFill>
            <a:srgbClr val="0096FF"/>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lgn="ctr" defTabSz="800100">
              <a:defRPr sz="2400">
                <a:solidFill>
                  <a:srgbClr val="FFFFFF"/>
                </a:solidFill>
                <a:effectLst>
                  <a:outerShdw sx="100000" sy="100000" kx="0" ky="0" algn="b" rotWithShape="0" blurRad="25400" dist="23998" dir="2700000">
                    <a:srgbClr val="000000">
                      <a:alpha val="31034"/>
                    </a:srgbClr>
                  </a:outerShdw>
                </a:effectLst>
                <a:latin typeface="+mj-lt"/>
                <a:ea typeface="+mj-ea"/>
                <a:cs typeface="+mj-cs"/>
                <a:sym typeface="Gill Sans"/>
              </a:defRPr>
            </a:pPr>
          </a:p>
        </p:txBody>
      </p:sp>
      <p:sp>
        <p:nvSpPr>
          <p:cNvPr id="47" name="Shape 47"/>
          <p:cNvSpPr/>
          <p:nvPr/>
        </p:nvSpPr>
        <p:spPr>
          <a:xfrm>
            <a:off x="51527" y="3725928"/>
            <a:ext cx="12953273" cy="1474723"/>
          </a:xfrm>
          <a:prstGeom prst="rect">
            <a:avLst/>
          </a:prstGeom>
          <a:solidFill>
            <a:schemeClr val="accent5">
              <a:hueOff val="-444211"/>
              <a:satOff val="-14915"/>
              <a:lumOff val="22857"/>
            </a:schemeClr>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48" name="Shape 48"/>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49" name="Shape 49"/>
          <p:cNvSpPr/>
          <p:nvPr/>
        </p:nvSpPr>
        <p:spPr>
          <a:xfrm>
            <a:off x="2772551" y="4533900"/>
            <a:ext cx="7421317" cy="0"/>
          </a:xfrm>
          <a:prstGeom prst="line">
            <a:avLst/>
          </a:prstGeom>
          <a:ln w="12700">
            <a:solidFill>
              <a:srgbClr val="FFFFFF"/>
            </a:solidFill>
          </a:ln>
        </p:spPr>
        <p:txBody>
          <a:bodyPr lIns="0" tIns="0" rIns="0" bIns="0"/>
          <a:lstStyle/>
          <a:p>
            <a:pPr/>
          </a:p>
        </p:txBody>
      </p:sp>
      <p:sp>
        <p:nvSpPr>
          <p:cNvPr id="50" name="Shape 50"/>
          <p:cNvSpPr/>
          <p:nvPr/>
        </p:nvSpPr>
        <p:spPr>
          <a:xfrm>
            <a:off x="2772551" y="5120640"/>
            <a:ext cx="7425832" cy="2258"/>
          </a:xfrm>
          <a:prstGeom prst="line">
            <a:avLst/>
          </a:prstGeom>
          <a:ln w="12700">
            <a:solidFill>
              <a:srgbClr val="FFFFFF"/>
            </a:solidFill>
          </a:ln>
        </p:spPr>
        <p:txBody>
          <a:bodyPr lIns="0" tIns="0" rIns="0" bIns="0"/>
          <a:lstStyle/>
          <a:p>
            <a:pPr/>
          </a:p>
        </p:txBody>
      </p:sp>
      <p:pic>
        <p:nvPicPr>
          <p:cNvPr id="51" name="droppedImage.tiff"/>
          <p:cNvPicPr>
            <a:picLocks noChangeAspect="1"/>
          </p:cNvPicPr>
          <p:nvPr/>
        </p:nvPicPr>
        <p:blipFill>
          <a:blip r:embed="rId2">
            <a:alphaModFix amt="40000"/>
            <a:extLst/>
          </a:blip>
          <a:stretch>
            <a:fillRect/>
          </a:stretch>
        </p:blipFill>
        <p:spPr>
          <a:xfrm>
            <a:off x="178364" y="975529"/>
            <a:ext cx="12623236" cy="7573942"/>
          </a:xfrm>
          <a:prstGeom prst="rect">
            <a:avLst/>
          </a:prstGeom>
          <a:ln w="12700"/>
        </p:spPr>
      </p:pic>
      <p:sp>
        <p:nvSpPr>
          <p:cNvPr id="52" name="Shape 52"/>
          <p:cNvSpPr/>
          <p:nvPr/>
        </p:nvSpPr>
        <p:spPr>
          <a:xfrm>
            <a:off x="215900" y="2489200"/>
            <a:ext cx="6134100" cy="3289302"/>
          </a:xfrm>
          <a:prstGeom prst="line">
            <a:avLst/>
          </a:prstGeom>
          <a:ln w="127000">
            <a:solidFill>
              <a:schemeClr val="accent5">
                <a:hueOff val="-176146"/>
                <a:satOff val="3665"/>
                <a:lumOff val="-13986"/>
              </a:schemeClr>
            </a:solidFill>
            <a:headEnd type="stealth"/>
            <a:tailEnd type="stealth"/>
          </a:ln>
        </p:spPr>
        <p:txBody>
          <a:bodyPr lIns="0" tIns="0" rIns="0" bIns="0"/>
          <a:lstStyle/>
          <a:p>
            <a:pPr/>
          </a:p>
        </p:txBody>
      </p:sp>
      <p:sp>
        <p:nvSpPr>
          <p:cNvPr id="53" name="Shape 53"/>
          <p:cNvSpPr/>
          <p:nvPr/>
        </p:nvSpPr>
        <p:spPr>
          <a:xfrm>
            <a:off x="6642100" y="4686300"/>
            <a:ext cx="6172200" cy="3771900"/>
          </a:xfrm>
          <a:prstGeom prst="line">
            <a:avLst/>
          </a:prstGeom>
          <a:ln w="127000">
            <a:solidFill>
              <a:srgbClr val="FFFFFF"/>
            </a:solidFill>
            <a:headEnd type="stealth"/>
            <a:tailEnd type="stealth"/>
          </a:ln>
        </p:spPr>
        <p:txBody>
          <a:bodyPr lIns="0" tIns="0" rIns="0" bIns="0"/>
          <a:lstStyle/>
          <a:p>
            <a:pPr/>
          </a:p>
        </p:txBody>
      </p:sp>
      <p:sp>
        <p:nvSpPr>
          <p:cNvPr id="54" name="Shape 54"/>
          <p:cNvSpPr/>
          <p:nvPr>
            <p:ph type="title"/>
          </p:nvPr>
        </p:nvSpPr>
        <p:spPr>
          <a:xfrm>
            <a:off x="2867322" y="3895795"/>
            <a:ext cx="7112001" cy="724748"/>
          </a:xfrm>
          <a:prstGeom prst="rect">
            <a:avLst/>
          </a:prstGeom>
        </p:spPr>
        <p:txBody>
          <a:bodyPr anchor="ctr">
            <a:noAutofit/>
          </a:bodyPr>
          <a:lstStyle>
            <a:lvl1pPr marL="57799" marR="57799" defTabSz="1295400">
              <a:spcBef>
                <a:spcPts val="0"/>
              </a:spcBef>
              <a:defRPr cap="none" sz="5400">
                <a:solidFill>
                  <a:srgbClr val="FFFFFF"/>
                </a:solidFill>
                <a:uFill>
                  <a:solidFill>
                    <a:srgbClr val="FFFFFF"/>
                  </a:solidFill>
                </a:uFill>
              </a:defRPr>
            </a:lvl1pPr>
          </a:lstStyle>
          <a:p>
            <a:pPr/>
            <a:r>
              <a:t>Title Text</a:t>
            </a:r>
          </a:p>
        </p:txBody>
      </p:sp>
      <p:sp>
        <p:nvSpPr>
          <p:cNvPr id="55" name="Shape 55"/>
          <p:cNvSpPr/>
          <p:nvPr>
            <p:ph type="body" sz="quarter" idx="1"/>
          </p:nvPr>
        </p:nvSpPr>
        <p:spPr>
          <a:xfrm>
            <a:off x="2867322" y="4528749"/>
            <a:ext cx="7112001" cy="575734"/>
          </a:xfrm>
          <a:prstGeom prst="rect">
            <a:avLst/>
          </a:prstGeom>
        </p:spPr>
        <p:txBody>
          <a:bodyPr anchor="ctr">
            <a:noAutofit/>
          </a:bodyPr>
          <a:lstStyle>
            <a:lvl1pPr marL="57799" marR="57799" indent="0" defTabSz="1295400">
              <a:spcBef>
                <a:spcPts val="400"/>
              </a:spcBef>
              <a:buSzTx/>
              <a:buFontTx/>
              <a:buNone/>
              <a:defRPr sz="4600">
                <a:solidFill>
                  <a:srgbClr val="C6E6E9"/>
                </a:solidFill>
                <a:uFill>
                  <a:solidFill>
                    <a:srgbClr val="F7AD00"/>
                  </a:solidFill>
                </a:uFill>
                <a:latin typeface="DIN Condensed"/>
                <a:ea typeface="DIN Condensed"/>
                <a:cs typeface="DIN Condensed"/>
                <a:sym typeface="DIN Condensed"/>
              </a:defRPr>
            </a:lvl1pPr>
            <a:lvl2pPr marL="70803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2pPr>
            <a:lvl3pPr marL="135827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3pPr>
            <a:lvl4pPr marL="2008518"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4pPr>
            <a:lvl5pPr marL="2658759" marR="57799" indent="0" algn="ctr" defTabSz="1295400">
              <a:spcBef>
                <a:spcPts val="500"/>
              </a:spcBef>
              <a:buSzTx/>
              <a:buFontTx/>
              <a:buNone/>
              <a:defRPr sz="4600">
                <a:solidFill>
                  <a:srgbClr val="C8501E"/>
                </a:solidFill>
                <a:uFill>
                  <a:solidFill>
                    <a:srgbClr val="C8501E"/>
                  </a:solidFill>
                </a:uFill>
                <a:latin typeface="DIN Condensed"/>
                <a:ea typeface="DIN Condensed"/>
                <a:cs typeface="DIN Condensed"/>
                <a:sym typeface="DIN Condensed"/>
              </a:defRPr>
            </a:lvl5pPr>
          </a:lstStyle>
          <a:p>
            <a:pPr/>
            <a:r>
              <a:t>Body Level One</a:t>
            </a:r>
          </a:p>
          <a:p>
            <a:pPr lvl="1"/>
            <a:r>
              <a:t>Body Level Two</a:t>
            </a:r>
          </a:p>
          <a:p>
            <a:pPr lvl="2"/>
            <a:r>
              <a:t>Body Level Three</a:t>
            </a:r>
          </a:p>
          <a:p>
            <a:pPr lvl="3"/>
            <a:r>
              <a:t>Body Level Four</a:t>
            </a:r>
          </a:p>
          <a:p>
            <a:pPr lvl="4"/>
            <a:r>
              <a:t>Body Level Five</a:t>
            </a:r>
          </a:p>
        </p:txBody>
      </p:sp>
      <p:sp>
        <p:nvSpPr>
          <p:cNvPr id="56" name="Shape 56"/>
          <p:cNvSpPr/>
          <p:nvPr>
            <p:ph type="sldNum" sz="quarter" idx="2"/>
          </p:nvPr>
        </p:nvSpPr>
        <p:spPr>
          <a:xfrm>
            <a:off x="6275734" y="9207500"/>
            <a:ext cx="453332" cy="447229"/>
          </a:xfrm>
          <a:prstGeom prst="rect">
            <a:avLst/>
          </a:prstGeom>
        </p:spPr>
        <p:txBody>
          <a:bodyPr/>
          <a:lstStyle>
            <a:lvl1pPr algn="ctr" defTabSz="647700">
              <a:defRPr sz="2400">
                <a:solidFill>
                  <a:srgbClr val="000000"/>
                </a:solidFill>
                <a:uFill>
                  <a:solidFill>
                    <a:srgbClr val="000000"/>
                  </a:solidFill>
                </a:uFill>
                <a:latin typeface="+mn-lt"/>
                <a:ea typeface="+mn-ea"/>
                <a:cs typeface="+mn-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63" name="Shape 63"/>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4" name="Shape 64"/>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65" name="Shape 65"/>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66" name="Shape 66"/>
          <p:cNvSpPr/>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73" name="Shape 73"/>
          <p:cNvSpPr/>
          <p:nvPr>
            <p:ph type="pic" idx="13"/>
          </p:nvPr>
        </p:nvSpPr>
        <p:spPr>
          <a:xfrm>
            <a:off x="0" y="0"/>
            <a:ext cx="13004800" cy="9753600"/>
          </a:xfrm>
          <a:prstGeom prst="rect">
            <a:avLst/>
          </a:prstGeom>
        </p:spPr>
        <p:txBody>
          <a:bodyPr lIns="91439" tIns="45719" rIns="91439" bIns="45719">
            <a:noAutofit/>
          </a:bodyPr>
          <a:lstStyle/>
          <a:p>
            <a:pPr/>
          </a:p>
        </p:txBody>
      </p:sp>
      <p:sp>
        <p:nvSpPr>
          <p:cNvPr id="74" name="Shape 74"/>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p>
        </p:txBody>
      </p:sp>
      <p:sp>
        <p:nvSpPr>
          <p:cNvPr id="75" name="Shape 75"/>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6" name="Shape 76"/>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77" name="Shape 77"/>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85" name="Shape 85"/>
          <p:cNvSpPr/>
          <p:nvPr>
            <p:ph type="pic" idx="13"/>
          </p:nvPr>
        </p:nvSpPr>
        <p:spPr>
          <a:xfrm>
            <a:off x="7531100" y="0"/>
            <a:ext cx="5473700" cy="9753600"/>
          </a:xfrm>
          <a:prstGeom prst="rect">
            <a:avLst/>
          </a:prstGeom>
        </p:spPr>
        <p:txBody>
          <a:bodyPr lIns="91439" tIns="45719" rIns="91439" bIns="45719">
            <a:noAutofit/>
          </a:bodyPr>
          <a:lstStyle/>
          <a:p>
            <a:pPr/>
          </a:p>
        </p:txBody>
      </p:sp>
      <p:sp>
        <p:nvSpPr>
          <p:cNvPr id="86" name="Shape 86"/>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87" name="Shape 87"/>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88" name="Shape 88"/>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89" name="Shape 89"/>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96" name="Shape 96"/>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97" name="Shape 97"/>
          <p:cNvSpPr/>
          <p:nvPr>
            <p:ph type="title"/>
          </p:nvPr>
        </p:nvSpPr>
        <p:spPr>
          <a:prstGeom prst="rect">
            <a:avLst/>
          </a:prstGeom>
        </p:spPr>
        <p:txBody>
          <a:bodyPr/>
          <a:lstStyle/>
          <a:p>
            <a:pPr/>
            <a:r>
              <a:t>Title Text</a:t>
            </a:r>
          </a:p>
        </p:txBody>
      </p:sp>
      <p:sp>
        <p:nvSpPr>
          <p:cNvPr id="98" name="Shape 9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9" name="Shape 9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p:spTree>
      <p:nvGrpSpPr>
        <p:cNvPr id="1" name=""/>
        <p:cNvGrpSpPr/>
        <p:nvPr/>
      </p:nvGrpSpPr>
      <p:grpSpPr>
        <a:xfrm>
          <a:off x="0" y="0"/>
          <a:ext cx="0" cy="0"/>
          <a:chOff x="0" y="0"/>
          <a:chExt cx="0" cy="0"/>
        </a:xfrm>
      </p:grpSpPr>
      <p:sp>
        <p:nvSpPr>
          <p:cNvPr id="106" name="Shape 106"/>
          <p:cNvSpPr/>
          <p:nvPr>
            <p:ph type="title"/>
          </p:nvPr>
        </p:nvSpPr>
        <p:spPr>
          <a:prstGeom prst="rect">
            <a:avLst/>
          </a:prstGeom>
        </p:spPr>
        <p:txBody>
          <a:bodyPr/>
          <a:lstStyle/>
          <a:p>
            <a:pPr/>
            <a:r>
              <a:t>Title Text</a:t>
            </a:r>
          </a:p>
        </p:txBody>
      </p:sp>
      <p:sp>
        <p:nvSpPr>
          <p:cNvPr id="107" name="Shape 10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grpSp>
        <p:nvGrpSpPr>
          <p:cNvPr id="110" name="Group 110"/>
          <p:cNvGrpSpPr/>
          <p:nvPr/>
        </p:nvGrpSpPr>
        <p:grpSpPr>
          <a:xfrm>
            <a:off x="8559800" y="889000"/>
            <a:ext cx="3568700" cy="2199640"/>
            <a:chOff x="0" y="0"/>
            <a:chExt cx="3568700" cy="2199639"/>
          </a:xfrm>
        </p:grpSpPr>
        <p:pic>
          <p:nvPicPr>
            <p:cNvPr id="109" name="droppedImage.tiff"/>
            <p:cNvPicPr>
              <a:picLocks noChangeAspect="1"/>
            </p:cNvPicPr>
            <p:nvPr/>
          </p:nvPicPr>
          <p:blipFill>
            <a:blip r:embed="rId2">
              <a:extLst/>
            </a:blip>
            <a:stretch>
              <a:fillRect/>
            </a:stretch>
          </p:blipFill>
          <p:spPr>
            <a:xfrm>
              <a:off x="25400" y="25400"/>
              <a:ext cx="3517900" cy="2110740"/>
            </a:xfrm>
            <a:prstGeom prst="rect">
              <a:avLst/>
            </a:prstGeom>
            <a:ln>
              <a:noFill/>
            </a:ln>
            <a:effectLst/>
          </p:spPr>
        </p:pic>
        <p:pic>
          <p:nvPicPr>
            <p:cNvPr id="108" name=""/>
            <p:cNvPicPr>
              <a:picLocks noChangeAspect="0"/>
            </p:cNvPicPr>
            <p:nvPr/>
          </p:nvPicPr>
          <p:blipFill>
            <a:blip r:embed="rId3">
              <a:extLst/>
            </a:blip>
            <a:stretch>
              <a:fillRect/>
            </a:stretch>
          </p:blipFill>
          <p:spPr>
            <a:xfrm>
              <a:off x="0" y="0"/>
              <a:ext cx="3568700" cy="2199640"/>
            </a:xfrm>
            <a:prstGeom prst="rect">
              <a:avLst/>
            </a:prstGeom>
            <a:effectLst/>
          </p:spPr>
        </p:pic>
      </p:gr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18" name="Shape 118"/>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a:solidFill>
                  <a:srgbClr val="E4E4E4"/>
                </a:solidFill>
                <a:latin typeface="Baskerville SemiBold"/>
                <a:ea typeface="Baskerville SemiBold"/>
                <a:cs typeface="Baskerville SemiBold"/>
                <a:sym typeface="Baskerville SemiBold"/>
              </a:defRPr>
            </a:lvl1pPr>
          </a:lstStyle>
          <a:p>
            <a:pPr/>
            <a:r>
              <a:t>“</a:t>
            </a:r>
          </a:p>
        </p:txBody>
      </p:sp>
      <p:sp>
        <p:nvSpPr>
          <p:cNvPr id="119" name="Shape 119"/>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Type a quote here.</a:t>
            </a:r>
          </a:p>
        </p:txBody>
      </p:sp>
      <p:sp>
        <p:nvSpPr>
          <p:cNvPr id="120" name="Shape 120"/>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pPr/>
            <a:r>
              <a:t>-Johnny Appleseed</a:t>
            </a: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Shape 3"/>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defTabSz="584200">
              <a:defRPr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9pPr>
    </p:titleStyle>
    <p:bodyStyle>
      <a:lvl1pPr marL="4699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10.jpeg"/><Relationship Id="rId4"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8.png"/><Relationship Id="rId4" Type="http://schemas.openxmlformats.org/officeDocument/2006/relationships/image" Target="../media/image1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3.jpeg"/><Relationship Id="rId4"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jpeg"/><Relationship Id="rId3" Type="http://schemas.openxmlformats.org/officeDocument/2006/relationships/image" Target="../media/image1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 Id="rId3" Type="http://schemas.openxmlformats.org/officeDocument/2006/relationships/image" Target="../media/image15.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jpeg"/><Relationship Id="rId3" Type="http://schemas.openxmlformats.org/officeDocument/2006/relationships/image" Target="../media/image1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 Id="rId3" Type="http://schemas.openxmlformats.org/officeDocument/2006/relationships/image" Target="../media/image1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 Id="rId3"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 Id="rId3" Type="http://schemas.openxmlformats.org/officeDocument/2006/relationships/image" Target="../media/image4.png"/><Relationship Id="rId4" Type="http://schemas.openxmlformats.org/officeDocument/2006/relationships/image" Target="../media/image7.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 Id="rId3"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350788" y="-364927"/>
            <a:ext cx="13548222" cy="10573545"/>
          </a:xfrm>
          <a:prstGeom prst="rect">
            <a:avLst/>
          </a:prstGeom>
          <a:solidFill>
            <a:srgbClr val="009051">
              <a:alpha val="34595"/>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lgn="ctr" defTabSz="800100">
              <a:defRPr sz="2400">
                <a:solidFill>
                  <a:srgbClr val="FFFFFF"/>
                </a:solidFill>
                <a:effectLst>
                  <a:outerShdw sx="100000" sy="100000" kx="0" ky="0" algn="b" rotWithShape="0" blurRad="25400" dist="23998" dir="2700000">
                    <a:srgbClr val="000000">
                      <a:alpha val="31034"/>
                    </a:srgbClr>
                  </a:outerShdw>
                </a:effectLst>
                <a:latin typeface="+mj-lt"/>
                <a:ea typeface="+mj-ea"/>
                <a:cs typeface="+mj-cs"/>
                <a:sym typeface="Gill Sans"/>
              </a:defRPr>
            </a:pPr>
          </a:p>
        </p:txBody>
      </p:sp>
      <p:sp>
        <p:nvSpPr>
          <p:cNvPr id="190" name="Shape 190"/>
          <p:cNvSpPr/>
          <p:nvPr/>
        </p:nvSpPr>
        <p:spPr>
          <a:xfrm>
            <a:off x="51527" y="3725928"/>
            <a:ext cx="12953273" cy="1474723"/>
          </a:xfrm>
          <a:prstGeom prst="rect">
            <a:avLst/>
          </a:prstGeom>
          <a:solidFill>
            <a:schemeClr val="accent3">
              <a:hueOff val="-333989"/>
              <a:satOff val="3917"/>
              <a:lumOff val="-6666"/>
            </a:schemeClr>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191" name="Shape 191"/>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192" name="Shape 192"/>
          <p:cNvSpPr/>
          <p:nvPr/>
        </p:nvSpPr>
        <p:spPr>
          <a:xfrm>
            <a:off x="2772551" y="4533900"/>
            <a:ext cx="7421317" cy="0"/>
          </a:xfrm>
          <a:prstGeom prst="line">
            <a:avLst/>
          </a:prstGeom>
          <a:ln w="12700">
            <a:solidFill>
              <a:srgbClr val="FFFFFF"/>
            </a:solidFill>
          </a:ln>
        </p:spPr>
        <p:txBody>
          <a:bodyPr lIns="0" tIns="0" rIns="0" bIns="0"/>
          <a:lstStyle/>
          <a:p>
            <a:pPr/>
          </a:p>
        </p:txBody>
      </p:sp>
      <p:sp>
        <p:nvSpPr>
          <p:cNvPr id="193" name="Shape 193"/>
          <p:cNvSpPr/>
          <p:nvPr/>
        </p:nvSpPr>
        <p:spPr>
          <a:xfrm>
            <a:off x="2772551" y="5120640"/>
            <a:ext cx="7425832" cy="2258"/>
          </a:xfrm>
          <a:prstGeom prst="line">
            <a:avLst/>
          </a:prstGeom>
          <a:ln w="12700">
            <a:solidFill>
              <a:srgbClr val="FFFFFF"/>
            </a:solidFill>
          </a:ln>
        </p:spPr>
        <p:txBody>
          <a:bodyPr lIns="0" tIns="0" rIns="0" bIns="0"/>
          <a:lstStyle/>
          <a:p>
            <a:pPr/>
          </a:p>
        </p:txBody>
      </p:sp>
      <p:pic>
        <p:nvPicPr>
          <p:cNvPr id="194" name="droppedImage.tiff"/>
          <p:cNvPicPr>
            <a:picLocks noChangeAspect="1"/>
          </p:cNvPicPr>
          <p:nvPr/>
        </p:nvPicPr>
        <p:blipFill>
          <a:blip r:embed="rId2">
            <a:alphaModFix amt="40000"/>
            <a:extLst/>
          </a:blip>
          <a:stretch>
            <a:fillRect/>
          </a:stretch>
        </p:blipFill>
        <p:spPr>
          <a:xfrm>
            <a:off x="178364" y="975529"/>
            <a:ext cx="12623236" cy="7573942"/>
          </a:xfrm>
          <a:prstGeom prst="rect">
            <a:avLst/>
          </a:prstGeom>
          <a:ln w="12700"/>
        </p:spPr>
      </p:pic>
      <p:sp>
        <p:nvSpPr>
          <p:cNvPr id="195" name="Shape 195"/>
          <p:cNvSpPr/>
          <p:nvPr/>
        </p:nvSpPr>
        <p:spPr>
          <a:xfrm>
            <a:off x="215900" y="2489200"/>
            <a:ext cx="6134100" cy="3289302"/>
          </a:xfrm>
          <a:prstGeom prst="line">
            <a:avLst/>
          </a:prstGeom>
          <a:ln w="127000">
            <a:solidFill>
              <a:schemeClr val="accent2">
                <a:hueOff val="-902888"/>
                <a:satOff val="-15377"/>
                <a:lumOff val="-12864"/>
              </a:schemeClr>
            </a:solidFill>
            <a:headEnd type="stealth"/>
            <a:tailEnd type="stealth"/>
          </a:ln>
        </p:spPr>
        <p:txBody>
          <a:bodyPr lIns="0" tIns="0" rIns="0" bIns="0"/>
          <a:lstStyle/>
          <a:p>
            <a:pPr/>
          </a:p>
        </p:txBody>
      </p:sp>
      <p:sp>
        <p:nvSpPr>
          <p:cNvPr id="196" name="Shape 196"/>
          <p:cNvSpPr/>
          <p:nvPr/>
        </p:nvSpPr>
        <p:spPr>
          <a:xfrm>
            <a:off x="6642100" y="4686300"/>
            <a:ext cx="6172200" cy="3771900"/>
          </a:xfrm>
          <a:prstGeom prst="line">
            <a:avLst/>
          </a:prstGeom>
          <a:ln w="127000">
            <a:solidFill>
              <a:srgbClr val="FFFFFF"/>
            </a:solidFill>
            <a:headEnd type="stealth"/>
            <a:tailEnd type="stealth"/>
          </a:ln>
        </p:spPr>
        <p:txBody>
          <a:bodyPr lIns="0" tIns="0" rIns="0" bIns="0"/>
          <a:lstStyle/>
          <a:p>
            <a:pPr/>
          </a:p>
        </p:txBody>
      </p:sp>
      <p:sp>
        <p:nvSpPr>
          <p:cNvPr id="197" name="Shape 197"/>
          <p:cNvSpPr/>
          <p:nvPr>
            <p:ph type="title"/>
          </p:nvPr>
        </p:nvSpPr>
        <p:spPr>
          <a:prstGeom prst="rect">
            <a:avLst/>
          </a:prstGeom>
        </p:spPr>
        <p:txBody>
          <a:bodyPr/>
          <a:lstStyle/>
          <a:p>
            <a:pPr/>
            <a:r>
              <a:t>Rock’n’roll erupts</a:t>
            </a:r>
          </a:p>
        </p:txBody>
      </p:sp>
      <p:sp>
        <p:nvSpPr>
          <p:cNvPr id="198" name="Shape 198"/>
          <p:cNvSpPr/>
          <p:nvPr>
            <p:ph type="body" sz="quarter" idx="1"/>
          </p:nvPr>
        </p:nvSpPr>
        <p:spPr>
          <a:prstGeom prst="rect">
            <a:avLst/>
          </a:prstGeom>
        </p:spPr>
        <p:txBody>
          <a:bodyPr/>
          <a:lstStyle/>
          <a:p>
            <a:pPr/>
            <a:r>
              <a:t>Society and the Music Business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257" name="Shape 257"/>
          <p:cNvSpPr/>
          <p:nvPr>
            <p:ph type="title"/>
          </p:nvPr>
        </p:nvSpPr>
        <p:spPr>
          <a:prstGeom prst="rect">
            <a:avLst/>
          </a:prstGeom>
        </p:spPr>
        <p:txBody>
          <a:bodyPr lIns="66559" tIns="66559" rIns="66559" bIns="66559"/>
          <a:lstStyle>
            <a:lvl1pPr defTabSz="356362">
              <a:spcBef>
                <a:spcPts val="1400"/>
              </a:spcBef>
              <a:buClr>
                <a:srgbClr val="0099FF"/>
              </a:buClr>
              <a:buFont typeface="Wingdings"/>
              <a:tabLst>
                <a:tab pos="393700" algn="l"/>
                <a:tab pos="787400" algn="l"/>
                <a:tab pos="1181100" algn="l"/>
                <a:tab pos="1574800" algn="l"/>
                <a:tab pos="1981200" algn="l"/>
                <a:tab pos="2374900" algn="l"/>
                <a:tab pos="2768600" algn="l"/>
                <a:tab pos="3162300" algn="l"/>
                <a:tab pos="3568700" algn="l"/>
                <a:tab pos="3962400" algn="l"/>
                <a:tab pos="4356100" algn="l"/>
                <a:tab pos="4749800" algn="l"/>
                <a:tab pos="5156200" algn="l"/>
                <a:tab pos="5549900" algn="l"/>
                <a:tab pos="5943600" algn="l"/>
                <a:tab pos="6337300" algn="l"/>
                <a:tab pos="6731000" algn="l"/>
                <a:tab pos="7137400" algn="l"/>
                <a:tab pos="7531100" algn="l"/>
                <a:tab pos="7924800" algn="l"/>
              </a:tabLst>
              <a:defRPr sz="4636">
                <a:effectLst>
                  <a:outerShdw sx="100000" sy="100000" kx="0" ky="0" algn="b" rotWithShape="0" blurRad="7747" dist="23241" dir="2700000">
                    <a:srgbClr val="FFFFFF"/>
                  </a:outerShdw>
                </a:effectLst>
              </a:defRPr>
            </a:lvl1pPr>
          </a:lstStyle>
          <a:p>
            <a:pPr/>
            <a:r>
              <a:t>Mission: Create Teen Idols</a:t>
            </a:r>
          </a:p>
        </p:txBody>
      </p:sp>
      <p:sp>
        <p:nvSpPr>
          <p:cNvPr id="258" name="Shape 258"/>
          <p:cNvSpPr/>
          <p:nvPr>
            <p:ph type="body" idx="1"/>
          </p:nvPr>
        </p:nvSpPr>
        <p:spPr>
          <a:xfrm>
            <a:off x="571499" y="1803400"/>
            <a:ext cx="8588922" cy="7226300"/>
          </a:xfrm>
          <a:prstGeom prst="rect">
            <a:avLst/>
          </a:prstGeom>
        </p:spPr>
        <p:txBody>
          <a:bodyPr lIns="66559" tIns="66559" rIns="66559" bIns="66559"/>
          <a:lstStyle/>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White, clean-cut, non-threatening teen idols created by record labels and Hollywood to provide safe (and profitable) alternatives to R&amp;B and Rockabilly idols White, good looking, teen idol types</a:t>
            </a:r>
          </a:p>
          <a:p>
            <a:pPr lvl="1">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Fabian (Fabian Forte, 1943-   )</a:t>
            </a:r>
          </a:p>
          <a:p>
            <a:pPr lvl="1">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Frankie Avalon (1940-   )</a:t>
            </a:r>
          </a:p>
          <a:p>
            <a:pPr lvl="1">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Bobby Rydell (1942-   )</a:t>
            </a:r>
          </a:p>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Pop music with rock and roll flavoring</a:t>
            </a:r>
          </a:p>
        </p:txBody>
      </p:sp>
      <p:pic>
        <p:nvPicPr>
          <p:cNvPr id="259" name=""/>
          <p:cNvPicPr>
            <a:picLocks noChangeAspect="0"/>
          </p:cNvPicPr>
          <p:nvPr/>
        </p:nvPicPr>
        <p:blipFill>
          <a:blip r:embed="rId2">
            <a:extLst/>
          </a:blip>
          <a:stretch>
            <a:fillRect/>
          </a:stretch>
        </p:blipFill>
        <p:spPr>
          <a:xfrm>
            <a:off x="9104381" y="610038"/>
            <a:ext cx="3368430" cy="4545681"/>
          </a:xfrm>
          <a:prstGeom prst="rect">
            <a:avLst/>
          </a:prstGeom>
          <a:effectLst>
            <a:outerShdw sx="100000" sy="100000" kx="0" ky="0" algn="b" rotWithShape="0" blurRad="63500" dist="25400" dir="5400000">
              <a:srgbClr val="000000">
                <a:alpha val="50000"/>
              </a:srgbClr>
            </a:outerShdw>
          </a:effectLst>
        </p:spPr>
      </p:pic>
      <p:grpSp>
        <p:nvGrpSpPr>
          <p:cNvPr id="262" name="Group 262"/>
          <p:cNvGrpSpPr/>
          <p:nvPr/>
        </p:nvGrpSpPr>
        <p:grpSpPr>
          <a:xfrm>
            <a:off x="9015481" y="5421855"/>
            <a:ext cx="3546230" cy="4397031"/>
            <a:chOff x="0" y="0"/>
            <a:chExt cx="3546228" cy="4397030"/>
          </a:xfrm>
        </p:grpSpPr>
        <p:pic>
          <p:nvPicPr>
            <p:cNvPr id="261" name="Frankie_Avalon_1960.jpg"/>
            <p:cNvPicPr>
              <a:picLocks noChangeAspect="1"/>
            </p:cNvPicPr>
            <p:nvPr/>
          </p:nvPicPr>
          <p:blipFill>
            <a:blip r:embed="rId3">
              <a:extLst/>
            </a:blip>
            <a:stretch>
              <a:fillRect/>
            </a:stretch>
          </p:blipFill>
          <p:spPr>
            <a:xfrm>
              <a:off x="88900" y="50800"/>
              <a:ext cx="3368429" cy="4168431"/>
            </a:xfrm>
            <a:prstGeom prst="rect">
              <a:avLst/>
            </a:prstGeom>
            <a:ln>
              <a:noFill/>
            </a:ln>
            <a:effectLst/>
          </p:spPr>
        </p:pic>
        <p:pic>
          <p:nvPicPr>
            <p:cNvPr id="260" name=""/>
            <p:cNvPicPr>
              <a:picLocks noChangeAspect="0"/>
            </p:cNvPicPr>
            <p:nvPr/>
          </p:nvPicPr>
          <p:blipFill>
            <a:blip r:embed="rId4">
              <a:extLst/>
            </a:blip>
            <a:stretch>
              <a:fillRect/>
            </a:stretch>
          </p:blipFill>
          <p:spPr>
            <a:xfrm>
              <a:off x="0" y="0"/>
              <a:ext cx="3546229" cy="4397031"/>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fast" advClick="1" p14:dur="500">
        <p:checker dir="horz"/>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8">
                                            <p:bg/>
                                          </p:spTgt>
                                        </p:tgtEl>
                                        <p:attrNameLst>
                                          <p:attrName>style.visibility</p:attrName>
                                        </p:attrNameLst>
                                      </p:cBhvr>
                                      <p:to>
                                        <p:strVal val="visible"/>
                                      </p:to>
                                    </p:set>
                                    <p:animEffect filter="dissolve" transition="in">
                                      <p:cBhvr>
                                        <p:cTn id="7" dur="500"/>
                                        <p:tgtEl>
                                          <p:spTgt spid="25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58">
                                            <p:txEl>
                                              <p:pRg st="0" end="0"/>
                                            </p:txEl>
                                          </p:spTgt>
                                        </p:tgtEl>
                                        <p:attrNameLst>
                                          <p:attrName>style.visibility</p:attrName>
                                        </p:attrNameLst>
                                      </p:cBhvr>
                                      <p:to>
                                        <p:strVal val="visible"/>
                                      </p:to>
                                    </p:set>
                                    <p:animEffect filter="dissolve" transition="in">
                                      <p:cBhvr>
                                        <p:cTn id="10" dur="500"/>
                                        <p:tgtEl>
                                          <p:spTgt spid="258">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258">
                                            <p:txEl>
                                              <p:pRg st="1" end="1"/>
                                            </p:txEl>
                                          </p:spTgt>
                                        </p:tgtEl>
                                        <p:attrNameLst>
                                          <p:attrName>style.visibility</p:attrName>
                                        </p:attrNameLst>
                                      </p:cBhvr>
                                      <p:to>
                                        <p:strVal val="visible"/>
                                      </p:to>
                                    </p:set>
                                    <p:animEffect filter="dissolve" transition="in">
                                      <p:cBhvr>
                                        <p:cTn id="13" dur="500"/>
                                        <p:tgtEl>
                                          <p:spTgt spid="258">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258">
                                            <p:txEl>
                                              <p:pRg st="2" end="2"/>
                                            </p:txEl>
                                          </p:spTgt>
                                        </p:tgtEl>
                                        <p:attrNameLst>
                                          <p:attrName>style.visibility</p:attrName>
                                        </p:attrNameLst>
                                      </p:cBhvr>
                                      <p:to>
                                        <p:strVal val="visible"/>
                                      </p:to>
                                    </p:set>
                                    <p:animEffect filter="dissolve" transition="in">
                                      <p:cBhvr>
                                        <p:cTn id="16" dur="500"/>
                                        <p:tgtEl>
                                          <p:spTgt spid="258">
                                            <p:txEl>
                                              <p:pRg st="2" end="2"/>
                                            </p:txEl>
                                          </p:spTgt>
                                        </p:tgtEl>
                                      </p:cBhvr>
                                    </p:animEffect>
                                  </p:childTnLst>
                                </p:cTn>
                              </p:par>
                              <p:par>
                                <p:cTn id="17" presetClass="entr" nodeType="withEffect" presetSubtype="0" presetID="9" grpId="1" fill="hold">
                                  <p:stCondLst>
                                    <p:cond delay="0"/>
                                  </p:stCondLst>
                                  <p:iterate type="el" backwards="0">
                                    <p:tmAbs val="0"/>
                                  </p:iterate>
                                  <p:childTnLst>
                                    <p:set>
                                      <p:cBhvr>
                                        <p:cTn id="18" fill="hold"/>
                                        <p:tgtEl>
                                          <p:spTgt spid="258">
                                            <p:txEl>
                                              <p:pRg st="3" end="3"/>
                                            </p:txEl>
                                          </p:spTgt>
                                        </p:tgtEl>
                                        <p:attrNameLst>
                                          <p:attrName>style.visibility</p:attrName>
                                        </p:attrNameLst>
                                      </p:cBhvr>
                                      <p:to>
                                        <p:strVal val="visible"/>
                                      </p:to>
                                    </p:set>
                                    <p:animEffect filter="dissolve" transition="in">
                                      <p:cBhvr>
                                        <p:cTn id="19" dur="500"/>
                                        <p:tgtEl>
                                          <p:spTgt spid="25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1" fill="hold">
                                  <p:stCondLst>
                                    <p:cond delay="0"/>
                                  </p:stCondLst>
                                  <p:iterate type="el" backwards="0">
                                    <p:tmAbs val="0"/>
                                  </p:iterate>
                                  <p:childTnLst>
                                    <p:set>
                                      <p:cBhvr>
                                        <p:cTn id="23" fill="hold"/>
                                        <p:tgtEl>
                                          <p:spTgt spid="258">
                                            <p:txEl>
                                              <p:pRg st="4" end="4"/>
                                            </p:txEl>
                                          </p:spTgt>
                                        </p:tgtEl>
                                        <p:attrNameLst>
                                          <p:attrName>style.visibility</p:attrName>
                                        </p:attrNameLst>
                                      </p:cBhvr>
                                      <p:to>
                                        <p:strVal val="visible"/>
                                      </p:to>
                                    </p:set>
                                    <p:animEffect filter="dissolve" transition="in">
                                      <p:cBhvr>
                                        <p:cTn id="24" dur="500"/>
                                        <p:tgtEl>
                                          <p:spTgt spid="25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8"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65" name="Shape 265"/>
          <p:cNvSpPr/>
          <p:nvPr>
            <p:ph type="title"/>
          </p:nvPr>
        </p:nvSpPr>
        <p:spPr>
          <a:prstGeom prst="rect">
            <a:avLst/>
          </a:prstGeom>
        </p:spPr>
        <p:txBody>
          <a:bodyPr/>
          <a:lstStyle>
            <a:lvl1pPr defTabSz="543305">
              <a:spcBef>
                <a:spcPts val="2100"/>
              </a:spcBef>
              <a:defRPr sz="4836"/>
            </a:lvl1pPr>
          </a:lstStyle>
          <a:p>
            <a:pPr/>
            <a:r>
              <a:t>Cover versions redux</a:t>
            </a:r>
          </a:p>
        </p:txBody>
      </p:sp>
      <p:sp>
        <p:nvSpPr>
          <p:cNvPr id="266" name="Shape 266"/>
          <p:cNvSpPr/>
          <p:nvPr>
            <p:ph type="body" idx="1"/>
          </p:nvPr>
        </p:nvSpPr>
        <p:spPr>
          <a:xfrm>
            <a:off x="254000" y="1924050"/>
            <a:ext cx="9304586" cy="7226300"/>
          </a:xfrm>
          <a:prstGeom prst="rect">
            <a:avLst/>
          </a:prstGeom>
        </p:spPr>
        <p:txBody>
          <a:bodyPr/>
          <a:lstStyle/>
          <a:p>
            <a:pPr marL="446404" indent="-446404" defTabSz="554990">
              <a:lnSpc>
                <a:spcPct val="90000"/>
              </a:lnSpc>
              <a:spcBef>
                <a:spcPts val="1700"/>
              </a:spcBef>
              <a:buChar char="•"/>
              <a:defRPr sz="3040"/>
            </a:pPr>
            <a:r>
              <a:t>Original version: </a:t>
            </a:r>
          </a:p>
          <a:p>
            <a:pPr lvl="1" marL="976510" indent="-530105" defTabSz="554990">
              <a:lnSpc>
                <a:spcPct val="90000"/>
              </a:lnSpc>
              <a:spcBef>
                <a:spcPts val="1700"/>
              </a:spcBef>
              <a:buChar char="–"/>
              <a:defRPr sz="3609"/>
            </a:pPr>
            <a:r>
              <a:t>African-American artist</a:t>
            </a:r>
          </a:p>
          <a:p>
            <a:pPr lvl="1" marL="976510" indent="-530105" defTabSz="554990">
              <a:lnSpc>
                <a:spcPct val="90000"/>
              </a:lnSpc>
              <a:spcBef>
                <a:spcPts val="1700"/>
              </a:spcBef>
              <a:buChar char="–"/>
              <a:defRPr sz="3609"/>
            </a:pPr>
            <a:r>
              <a:t>Independent record label</a:t>
            </a:r>
          </a:p>
          <a:p>
            <a:pPr lvl="1" marL="976510" indent="-530105" defTabSz="554990">
              <a:lnSpc>
                <a:spcPct val="90000"/>
              </a:lnSpc>
              <a:spcBef>
                <a:spcPts val="1700"/>
              </a:spcBef>
              <a:buChar char="–"/>
              <a:defRPr sz="3609"/>
            </a:pPr>
            <a:r>
              <a:t>R&amp;B charts only</a:t>
            </a:r>
          </a:p>
          <a:p>
            <a:pPr marL="446404" indent="-446404" defTabSz="554990">
              <a:lnSpc>
                <a:spcPct val="90000"/>
              </a:lnSpc>
              <a:spcBef>
                <a:spcPts val="1700"/>
              </a:spcBef>
              <a:buChar char="•"/>
              <a:defRPr sz="3040"/>
            </a:pPr>
            <a:r>
              <a:t>Cover version:</a:t>
            </a:r>
          </a:p>
          <a:p>
            <a:pPr lvl="1" marL="976510" indent="-530105" defTabSz="554990">
              <a:lnSpc>
                <a:spcPct val="90000"/>
              </a:lnSpc>
              <a:spcBef>
                <a:spcPts val="1700"/>
              </a:spcBef>
              <a:buChar char="–"/>
              <a:defRPr sz="3609"/>
            </a:pPr>
            <a:r>
              <a:t>White artist</a:t>
            </a:r>
          </a:p>
          <a:p>
            <a:pPr lvl="1" marL="976510" indent="-530105" defTabSz="554990">
              <a:lnSpc>
                <a:spcPct val="90000"/>
              </a:lnSpc>
              <a:spcBef>
                <a:spcPts val="1700"/>
              </a:spcBef>
              <a:buChar char="–"/>
              <a:defRPr sz="3609"/>
            </a:pPr>
            <a:r>
              <a:t>Major record label (Decca, Columbia, RCA Victor, Capitol)</a:t>
            </a:r>
          </a:p>
          <a:p>
            <a:pPr lvl="1" marL="976510" indent="-530105" defTabSz="554990">
              <a:lnSpc>
                <a:spcPct val="90000"/>
              </a:lnSpc>
              <a:spcBef>
                <a:spcPts val="1700"/>
              </a:spcBef>
              <a:buChar char="–"/>
              <a:defRPr sz="3609"/>
            </a:pPr>
            <a:r>
              <a:t>Usually more successful than the original</a:t>
            </a:r>
          </a:p>
        </p:txBody>
      </p:sp>
      <p:grpSp>
        <p:nvGrpSpPr>
          <p:cNvPr id="269" name="Group 269"/>
          <p:cNvGrpSpPr/>
          <p:nvPr/>
        </p:nvGrpSpPr>
        <p:grpSpPr>
          <a:xfrm>
            <a:off x="9623538" y="5095777"/>
            <a:ext cx="2943112" cy="4048223"/>
            <a:chOff x="0" y="0"/>
            <a:chExt cx="2943110" cy="4048222"/>
          </a:xfrm>
        </p:grpSpPr>
        <p:pic>
          <p:nvPicPr>
            <p:cNvPr id="268" name="the-crewcuts-shboom-1954.jpg"/>
            <p:cNvPicPr>
              <a:picLocks noChangeAspect="1"/>
            </p:cNvPicPr>
            <p:nvPr/>
          </p:nvPicPr>
          <p:blipFill>
            <a:blip r:embed="rId2">
              <a:extLst/>
            </a:blip>
            <a:stretch>
              <a:fillRect/>
            </a:stretch>
          </p:blipFill>
          <p:spPr>
            <a:xfrm>
              <a:off x="25400" y="25400"/>
              <a:ext cx="2892311" cy="3946623"/>
            </a:xfrm>
            <a:prstGeom prst="rect">
              <a:avLst/>
            </a:prstGeom>
            <a:ln>
              <a:noFill/>
            </a:ln>
            <a:effectLst/>
          </p:spPr>
        </p:pic>
        <p:pic>
          <p:nvPicPr>
            <p:cNvPr id="267" name=""/>
            <p:cNvPicPr>
              <a:picLocks noChangeAspect="0"/>
            </p:cNvPicPr>
            <p:nvPr/>
          </p:nvPicPr>
          <p:blipFill>
            <a:blip r:embed="rId3">
              <a:extLst/>
            </a:blip>
            <a:stretch>
              <a:fillRect/>
            </a:stretch>
          </p:blipFill>
          <p:spPr>
            <a:xfrm>
              <a:off x="0" y="0"/>
              <a:ext cx="2943111" cy="4048223"/>
            </a:xfrm>
            <a:prstGeom prst="rect">
              <a:avLst/>
            </a:prstGeom>
            <a:effectLst/>
          </p:spPr>
        </p:pic>
      </p:grpSp>
      <p:pic>
        <p:nvPicPr>
          <p:cNvPr id="270" name="cat records.jpg"/>
          <p:cNvPicPr>
            <a:picLocks noChangeAspect="1"/>
          </p:cNvPicPr>
          <p:nvPr/>
        </p:nvPicPr>
        <p:blipFill>
          <a:blip r:embed="rId4">
            <a:extLst/>
          </a:blip>
          <a:stretch>
            <a:fillRect/>
          </a:stretch>
        </p:blipFill>
        <p:spPr>
          <a:xfrm>
            <a:off x="7870070" y="1409700"/>
            <a:ext cx="4169530" cy="3127147"/>
          </a:xfrm>
          <a:prstGeom prst="rect">
            <a:avLst/>
          </a:prstGeom>
          <a:ln w="38100" cap="rnd">
            <a:solidFill>
              <a:srgbClr val="747676"/>
            </a:solidFill>
            <a:custDash>
              <a:ds d="100000" sp="200000"/>
            </a:custDash>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273" name="Shape 273"/>
          <p:cNvSpPr/>
          <p:nvPr>
            <p:ph type="body" sz="quarter" idx="1"/>
          </p:nvPr>
        </p:nvSpPr>
        <p:spPr>
          <a:xfrm>
            <a:off x="292100" y="2076450"/>
            <a:ext cx="6600925" cy="3442445"/>
          </a:xfrm>
          <a:prstGeom prst="rect">
            <a:avLst/>
          </a:prstGeom>
        </p:spPr>
        <p:txBody>
          <a:bodyPr/>
          <a:lstStyle/>
          <a:p>
            <a:pPr lvl="2" marL="984164" indent="-260518" defTabSz="449833">
              <a:spcBef>
                <a:spcPts val="1300"/>
              </a:spcBef>
              <a:buClr>
                <a:srgbClr val="009DD9"/>
              </a:buClr>
              <a:defRPr sz="3387"/>
            </a:pPr>
            <a:r>
              <a:t>Often cited as the first rock ’n’ roll record</a:t>
            </a:r>
          </a:p>
          <a:p>
            <a:pPr lvl="2" marL="984164" indent="-260518" defTabSz="449833">
              <a:spcBef>
                <a:spcPts val="1300"/>
              </a:spcBef>
              <a:buClr>
                <a:srgbClr val="009DD9"/>
              </a:buClr>
              <a:defRPr sz="3387"/>
            </a:pPr>
            <a:r>
              <a:t>AABA love ballad</a:t>
            </a:r>
          </a:p>
          <a:p>
            <a:pPr lvl="2" marL="984164" indent="-260518" defTabSz="449833">
              <a:spcBef>
                <a:spcPts val="1300"/>
              </a:spcBef>
              <a:buClr>
                <a:srgbClr val="009DD9"/>
              </a:buClr>
              <a:defRPr sz="3387"/>
            </a:pPr>
            <a:r>
              <a:t>A cappella introduction and scat singing</a:t>
            </a:r>
          </a:p>
        </p:txBody>
      </p:sp>
      <p:sp>
        <p:nvSpPr>
          <p:cNvPr id="274" name="Shape 274"/>
          <p:cNvSpPr/>
          <p:nvPr>
            <p:ph type="title"/>
          </p:nvPr>
        </p:nvSpPr>
        <p:spPr>
          <a:xfrm>
            <a:off x="571500" y="590550"/>
            <a:ext cx="11861800" cy="723900"/>
          </a:xfrm>
          <a:prstGeom prst="rect">
            <a:avLst/>
          </a:prstGeom>
        </p:spPr>
        <p:txBody>
          <a:bodyPr/>
          <a:lstStyle>
            <a:lvl1pPr defTabSz="438150">
              <a:spcBef>
                <a:spcPts val="1700"/>
              </a:spcBef>
              <a:defRPr sz="4800"/>
            </a:lvl1pPr>
          </a:lstStyle>
          <a:p>
            <a:pPr/>
            <a:r>
              <a:t>Case study: the chords  “Sh-Boom” (1954)</a:t>
            </a:r>
          </a:p>
        </p:txBody>
      </p:sp>
      <p:pic>
        <p:nvPicPr>
          <p:cNvPr id="275" name=""/>
          <p:cNvPicPr>
            <a:picLocks noChangeAspect="0"/>
          </p:cNvPicPr>
          <p:nvPr/>
        </p:nvPicPr>
        <p:blipFill>
          <a:blip r:embed="rId2">
            <a:extLst/>
          </a:blip>
          <a:stretch>
            <a:fillRect/>
          </a:stretch>
        </p:blipFill>
        <p:spPr>
          <a:xfrm>
            <a:off x="8013258" y="1402338"/>
            <a:ext cx="4307727" cy="5030674"/>
          </a:xfrm>
          <a:prstGeom prst="rect">
            <a:avLst/>
          </a:prstGeom>
          <a:effectLst>
            <a:outerShdw sx="100000" sy="100000" kx="0" ky="0" algn="b" rotWithShape="0" blurRad="63500" dist="25400" dir="5400000">
              <a:srgbClr val="000000">
                <a:alpha val="50000"/>
              </a:srgbClr>
            </a:outerShdw>
          </a:effectLst>
        </p:spPr>
      </p:pic>
      <p:grpSp>
        <p:nvGrpSpPr>
          <p:cNvPr id="278" name="Group 278" descr=" "/>
          <p:cNvGrpSpPr/>
          <p:nvPr/>
        </p:nvGrpSpPr>
        <p:grpSpPr>
          <a:xfrm>
            <a:off x="1054495" y="6520899"/>
            <a:ext cx="9726811" cy="2686637"/>
            <a:chOff x="0" y="0"/>
            <a:chExt cx="9726809" cy="2686636"/>
          </a:xfrm>
        </p:grpSpPr>
        <p:pic>
          <p:nvPicPr>
            <p:cNvPr id="277" name="WHAT4_LG_INTRO_02.jpeg" descr=" "/>
            <p:cNvPicPr>
              <a:picLocks noChangeAspect="1"/>
            </p:cNvPicPr>
            <p:nvPr/>
          </p:nvPicPr>
          <p:blipFill>
            <a:blip r:embed="rId3">
              <a:extLst/>
            </a:blip>
            <a:srcRect l="284" t="11954" r="284" b="63511"/>
            <a:stretch>
              <a:fillRect/>
            </a:stretch>
          </p:blipFill>
          <p:spPr>
            <a:xfrm>
              <a:off x="25400" y="25400"/>
              <a:ext cx="9676009" cy="2585037"/>
            </a:xfrm>
            <a:prstGeom prst="rect">
              <a:avLst/>
            </a:prstGeom>
            <a:ln>
              <a:noFill/>
            </a:ln>
            <a:effectLst/>
          </p:spPr>
        </p:pic>
        <p:pic>
          <p:nvPicPr>
            <p:cNvPr id="276" name=""/>
            <p:cNvPicPr>
              <a:picLocks noChangeAspect="0"/>
            </p:cNvPicPr>
            <p:nvPr/>
          </p:nvPicPr>
          <p:blipFill>
            <a:blip r:embed="rId4">
              <a:extLst/>
            </a:blip>
            <a:stretch>
              <a:fillRect/>
            </a:stretch>
          </p:blipFill>
          <p:spPr>
            <a:xfrm>
              <a:off x="-1" y="0"/>
              <a:ext cx="9726811" cy="2686637"/>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fast" advClick="1" p14:dur="500">
        <p:checker dir="horz"/>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CDEE0"/>
        </a:solidFill>
      </p:bgPr>
    </p:bg>
    <p:spTree>
      <p:nvGrpSpPr>
        <p:cNvPr id="1" name=""/>
        <p:cNvGrpSpPr/>
        <p:nvPr/>
      </p:nvGrpSpPr>
      <p:grpSpPr>
        <a:xfrm>
          <a:off x="0" y="0"/>
          <a:ext cx="0" cy="0"/>
          <a:chOff x="0" y="0"/>
          <a:chExt cx="0" cy="0"/>
        </a:xfrm>
      </p:grpSpPr>
      <p:pic>
        <p:nvPicPr>
          <p:cNvPr id="280" name="WHAT4_LG_INTRO_02.jpeg" descr=" "/>
          <p:cNvPicPr>
            <a:picLocks noChangeAspect="1"/>
          </p:cNvPicPr>
          <p:nvPr/>
        </p:nvPicPr>
        <p:blipFill>
          <a:blip r:embed="rId2">
            <a:extLst/>
          </a:blip>
          <a:srcRect l="0" t="36821" r="0" b="0"/>
          <a:stretch>
            <a:fillRect/>
          </a:stretch>
        </p:blipFill>
        <p:spPr>
          <a:xfrm>
            <a:off x="727471" y="2026493"/>
            <a:ext cx="9975166" cy="6823347"/>
          </a:xfrm>
          <a:prstGeom prst="rect">
            <a:avLst/>
          </a:prstGeom>
          <a:ln w="12700">
            <a:miter lim="400000"/>
          </a:ln>
        </p:spPr>
      </p:pic>
      <p:pic>
        <p:nvPicPr>
          <p:cNvPr id="281" name="The_Chords_-_Sh-Boom_45_single.png"/>
          <p:cNvPicPr>
            <a:picLocks noChangeAspect="1"/>
          </p:cNvPicPr>
          <p:nvPr/>
        </p:nvPicPr>
        <p:blipFill>
          <a:blip r:embed="rId3">
            <a:extLst/>
          </a:blip>
          <a:stretch>
            <a:fillRect/>
          </a:stretch>
        </p:blipFill>
        <p:spPr>
          <a:xfrm>
            <a:off x="10099847" y="47079"/>
            <a:ext cx="2772767" cy="2672518"/>
          </a:xfrm>
          <a:prstGeom prst="rect">
            <a:avLst/>
          </a:prstGeom>
          <a:ln>
            <a:solidFill>
              <a:schemeClr val="accent6">
                <a:lumOff val="-21524"/>
              </a:schemeClr>
            </a:solidFill>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284" name="Shape 284"/>
          <p:cNvSpPr/>
          <p:nvPr>
            <p:ph type="body" sz="quarter" idx="1"/>
          </p:nvPr>
        </p:nvSpPr>
        <p:spPr>
          <a:xfrm>
            <a:off x="253999" y="1848635"/>
            <a:ext cx="6575740" cy="3383907"/>
          </a:xfrm>
          <a:prstGeom prst="rect">
            <a:avLst/>
          </a:prstGeom>
        </p:spPr>
        <p:txBody>
          <a:bodyPr/>
          <a:lstStyle/>
          <a:p>
            <a:pPr lvl="2" marL="805225" indent="-213151" defTabSz="368045">
              <a:spcBef>
                <a:spcPts val="1100"/>
              </a:spcBef>
              <a:buClr>
                <a:srgbClr val="009DD9"/>
              </a:buClr>
              <a:defRPr sz="2772"/>
            </a:pPr>
            <a:r>
              <a:t>Scat singing intro and group singing in the middle</a:t>
            </a:r>
          </a:p>
          <a:p>
            <a:pPr lvl="2" marL="805225" indent="-213151" defTabSz="368045">
              <a:spcBef>
                <a:spcPts val="1100"/>
              </a:spcBef>
              <a:buClr>
                <a:srgbClr val="009DD9"/>
              </a:buClr>
              <a:defRPr sz="2772"/>
            </a:pPr>
            <a:r>
              <a:t>Two “false” endings</a:t>
            </a:r>
          </a:p>
          <a:p>
            <a:pPr lvl="2" marL="805225" indent="-213151" defTabSz="368045">
              <a:spcBef>
                <a:spcPts val="1100"/>
              </a:spcBef>
              <a:buClr>
                <a:srgbClr val="009DD9"/>
              </a:buClr>
              <a:defRPr sz="2772"/>
            </a:pPr>
            <a:r>
              <a:t>Use of the kettle drum (tympani)</a:t>
            </a:r>
          </a:p>
          <a:p>
            <a:pPr lvl="2" marL="805225" indent="-213151" defTabSz="368045">
              <a:spcBef>
                <a:spcPts val="1100"/>
              </a:spcBef>
              <a:buClr>
                <a:srgbClr val="009DD9"/>
              </a:buClr>
              <a:defRPr sz="2772"/>
            </a:pPr>
            <a:r>
              <a:t>Crooning vocal style</a:t>
            </a:r>
          </a:p>
        </p:txBody>
      </p:sp>
      <p:sp>
        <p:nvSpPr>
          <p:cNvPr id="285" name="Shape 285"/>
          <p:cNvSpPr/>
          <p:nvPr>
            <p:ph type="title"/>
          </p:nvPr>
        </p:nvSpPr>
        <p:spPr>
          <a:prstGeom prst="rect">
            <a:avLst/>
          </a:prstGeom>
        </p:spPr>
        <p:txBody>
          <a:bodyPr/>
          <a:lstStyle>
            <a:lvl1pPr defTabSz="438150">
              <a:spcBef>
                <a:spcPts val="1700"/>
              </a:spcBef>
              <a:defRPr sz="4800"/>
            </a:lvl1pPr>
          </a:lstStyle>
          <a:p>
            <a:pPr/>
            <a:r>
              <a:t>Case study: The Crew Cuts “Sh-Boom” (1954)</a:t>
            </a:r>
          </a:p>
        </p:txBody>
      </p:sp>
      <p:pic>
        <p:nvPicPr>
          <p:cNvPr id="286" name="Crew-Cuts 18.jpg"/>
          <p:cNvPicPr>
            <a:picLocks noChangeAspect="1"/>
          </p:cNvPicPr>
          <p:nvPr/>
        </p:nvPicPr>
        <p:blipFill>
          <a:blip r:embed="rId2">
            <a:extLst/>
          </a:blip>
          <a:stretch>
            <a:fillRect/>
          </a:stretch>
        </p:blipFill>
        <p:spPr>
          <a:xfrm>
            <a:off x="7423703" y="2115336"/>
            <a:ext cx="5255313" cy="3942969"/>
          </a:xfrm>
          <a:prstGeom prst="rect">
            <a:avLst/>
          </a:prstGeom>
          <a:ln w="12700">
            <a:miter lim="400000"/>
          </a:ln>
        </p:spPr>
      </p:pic>
      <p:pic>
        <p:nvPicPr>
          <p:cNvPr id="287" name="the-crewcuts-shboom-mercury.jpg"/>
          <p:cNvPicPr>
            <a:picLocks noChangeAspect="1"/>
          </p:cNvPicPr>
          <p:nvPr/>
        </p:nvPicPr>
        <p:blipFill>
          <a:blip r:embed="rId3">
            <a:extLst/>
          </a:blip>
          <a:stretch>
            <a:fillRect/>
          </a:stretch>
        </p:blipFill>
        <p:spPr>
          <a:xfrm>
            <a:off x="1456084" y="5633377"/>
            <a:ext cx="3942970" cy="3942969"/>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91" name="Group 291"/>
          <p:cNvGrpSpPr/>
          <p:nvPr/>
        </p:nvGrpSpPr>
        <p:grpSpPr>
          <a:xfrm>
            <a:off x="-969799" y="-306692"/>
            <a:ext cx="14868198" cy="11176962"/>
            <a:chOff x="292100" y="812800"/>
            <a:chExt cx="14868197" cy="11176960"/>
          </a:xfrm>
        </p:grpSpPr>
        <p:sp>
          <p:nvSpPr>
            <p:cNvPr id="289" name="Shape 289"/>
            <p:cNvSpPr/>
            <p:nvPr/>
          </p:nvSpPr>
          <p:spPr>
            <a:xfrm>
              <a:off x="292100" y="812800"/>
              <a:ext cx="14868198" cy="11176961"/>
            </a:xfrm>
            <a:prstGeom prst="rect">
              <a:avLst/>
            </a:prstGeom>
            <a:solidFill>
              <a:srgbClr val="F7AD00"/>
            </a:solidFill>
            <a:ln w="12700" cap="flat">
              <a:noFill/>
              <a:miter lim="400000"/>
            </a:ln>
            <a:effectLst/>
          </p:spPr>
          <p:txBody>
            <a:bodyPr wrap="square" lIns="50800" tIns="50800" rIns="50800" bIns="50800" numCol="1" anchor="ctr">
              <a:noAutofit/>
            </a:bodyPr>
            <a:lstStyle/>
            <a:p>
              <a:pPr marL="57799" marR="57799" defTabSz="1295400">
                <a:defRPr sz="2400">
                  <a:uFill>
                    <a:solidFill>
                      <a:srgbClr val="000000"/>
                    </a:solidFill>
                  </a:uFill>
                  <a:latin typeface="+mn-lt"/>
                  <a:ea typeface="+mn-ea"/>
                  <a:cs typeface="+mn-cs"/>
                  <a:sym typeface="Arial"/>
                </a:defRPr>
              </a:pPr>
            </a:p>
          </p:txBody>
        </p:sp>
        <p:sp>
          <p:nvSpPr>
            <p:cNvPr id="290" name="Shape 290"/>
            <p:cNvSpPr/>
            <p:nvPr/>
          </p:nvSpPr>
          <p:spPr>
            <a:xfrm>
              <a:off x="7368758" y="5218227"/>
              <a:ext cx="130679" cy="7405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57799" marR="57799" algn="ctr" defTabSz="1295400">
                <a:buClr>
                  <a:srgbClr val="000000"/>
                </a:buClr>
                <a:buFont typeface="Times"/>
                <a:defRPr sz="3400">
                  <a:uFill>
                    <a:solidFill>
                      <a:srgbClr val="000000"/>
                    </a:solidFill>
                  </a:uFill>
                  <a:latin typeface="Times"/>
                  <a:ea typeface="Times"/>
                  <a:cs typeface="Times"/>
                  <a:sym typeface="Times"/>
                </a:defRPr>
              </a:lvl1pPr>
            </a:lstStyle>
            <a:p>
              <a:pPr/>
              <a:r>
                <a:t> </a:t>
              </a:r>
            </a:p>
          </p:txBody>
        </p:sp>
      </p:grpSp>
      <p:pic>
        <p:nvPicPr>
          <p:cNvPr id="292" name="Freed poster.jpg"/>
          <p:cNvPicPr>
            <a:picLocks noChangeAspect="1"/>
          </p:cNvPicPr>
          <p:nvPr/>
        </p:nvPicPr>
        <p:blipFill>
          <a:blip r:embed="rId2">
            <a:extLst/>
          </a:blip>
          <a:stretch>
            <a:fillRect/>
          </a:stretch>
        </p:blipFill>
        <p:spPr>
          <a:xfrm>
            <a:off x="5627361" y="79773"/>
            <a:ext cx="4213878" cy="9251154"/>
          </a:xfrm>
          <a:prstGeom prst="rect">
            <a:avLst/>
          </a:prstGeom>
          <a:ln w="12700">
            <a:solidFill>
              <a:srgbClr val="000000"/>
            </a:solidFill>
            <a:miter lim="400000"/>
          </a:ln>
        </p:spPr>
      </p:pic>
      <p:sp>
        <p:nvSpPr>
          <p:cNvPr id="293" name="Shape 293"/>
          <p:cNvSpPr/>
          <p:nvPr/>
        </p:nvSpPr>
        <p:spPr>
          <a:xfrm>
            <a:off x="-76200" y="3797300"/>
            <a:ext cx="13081000" cy="1816100"/>
          </a:xfrm>
          <a:prstGeom prst="rect">
            <a:avLst/>
          </a:prstGeom>
          <a:solidFill>
            <a:srgbClr val="D95721"/>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294" name="Shape 294"/>
          <p:cNvSpPr/>
          <p:nvPr/>
        </p:nvSpPr>
        <p:spPr>
          <a:xfrm>
            <a:off x="1247704" y="37465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295" name="Shape 295"/>
          <p:cNvSpPr/>
          <p:nvPr/>
        </p:nvSpPr>
        <p:spPr>
          <a:xfrm>
            <a:off x="1254477" y="4533900"/>
            <a:ext cx="7421317" cy="0"/>
          </a:xfrm>
          <a:prstGeom prst="line">
            <a:avLst/>
          </a:prstGeom>
          <a:ln w="12700">
            <a:solidFill>
              <a:srgbClr val="FFFFFF"/>
            </a:solidFill>
          </a:ln>
        </p:spPr>
        <p:txBody>
          <a:bodyPr lIns="0" tIns="0" rIns="0" bIns="0"/>
          <a:lstStyle/>
          <a:p>
            <a:pPr/>
          </a:p>
        </p:txBody>
      </p:sp>
      <p:sp>
        <p:nvSpPr>
          <p:cNvPr id="296" name="Shape 296"/>
          <p:cNvSpPr/>
          <p:nvPr/>
        </p:nvSpPr>
        <p:spPr>
          <a:xfrm>
            <a:off x="215900" y="2489200"/>
            <a:ext cx="6134100" cy="3289302"/>
          </a:xfrm>
          <a:prstGeom prst="line">
            <a:avLst/>
          </a:prstGeom>
          <a:ln w="127000">
            <a:solidFill>
              <a:srgbClr val="7A4A00"/>
            </a:solidFill>
            <a:headEnd type="stealth"/>
            <a:tailEnd type="stealth"/>
          </a:ln>
        </p:spPr>
        <p:txBody>
          <a:bodyPr lIns="0" tIns="0" rIns="0" bIns="0"/>
          <a:lstStyle/>
          <a:p>
            <a:pPr/>
          </a:p>
        </p:txBody>
      </p:sp>
      <p:sp>
        <p:nvSpPr>
          <p:cNvPr id="297" name="Shape 297"/>
          <p:cNvSpPr/>
          <p:nvPr>
            <p:ph type="ctrTitle"/>
          </p:nvPr>
        </p:nvSpPr>
        <p:spPr>
          <a:xfrm>
            <a:off x="1253687" y="3771477"/>
            <a:ext cx="7973964" cy="724747"/>
          </a:xfrm>
          <a:prstGeom prst="rect">
            <a:avLst/>
          </a:prstGeom>
        </p:spPr>
        <p:txBody>
          <a:bodyPr/>
          <a:lstStyle>
            <a:lvl1pPr>
              <a:defRPr sz="5300"/>
            </a:lvl1pPr>
          </a:lstStyle>
          <a:p>
            <a:pPr/>
            <a:r>
              <a:t>Alan Freed &amp; American Bandstand</a:t>
            </a:r>
          </a:p>
        </p:txBody>
      </p:sp>
      <p:sp>
        <p:nvSpPr>
          <p:cNvPr id="298" name="Shape 298"/>
          <p:cNvSpPr/>
          <p:nvPr>
            <p:ph type="subTitle" sz="quarter" idx="1"/>
          </p:nvPr>
        </p:nvSpPr>
        <p:spPr>
          <a:xfrm>
            <a:off x="1240356" y="4330550"/>
            <a:ext cx="8991227" cy="1633238"/>
          </a:xfrm>
          <a:prstGeom prst="rect">
            <a:avLst/>
          </a:prstGeom>
        </p:spPr>
        <p:txBody>
          <a:bodyPr/>
          <a:lstStyle>
            <a:lvl1pPr>
              <a:defRPr sz="4400"/>
            </a:lvl1pPr>
          </a:lstStyle>
          <a:p>
            <a:pPr/>
            <a:r>
              <a:t>Mr. Rock ’n’ Roll &amp; America’s Oldest Teenager</a:t>
            </a:r>
          </a:p>
        </p:txBody>
      </p:sp>
      <p:sp>
        <p:nvSpPr>
          <p:cNvPr id="299" name="Shape 299"/>
          <p:cNvSpPr/>
          <p:nvPr/>
        </p:nvSpPr>
        <p:spPr>
          <a:xfrm>
            <a:off x="7835899" y="5434657"/>
            <a:ext cx="4978401" cy="3023543"/>
          </a:xfrm>
          <a:prstGeom prst="line">
            <a:avLst/>
          </a:prstGeom>
          <a:ln w="127000">
            <a:solidFill>
              <a:srgbClr val="FFFFFF"/>
            </a:solidFill>
            <a:headEnd type="stealth"/>
            <a:tailEnd type="stealth"/>
          </a:ln>
        </p:spPr>
        <p:txBody>
          <a:bodyPr lIns="0" tIns="0" rIns="0" bIns="0"/>
          <a:lstStyle/>
          <a:p>
            <a:pP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302" name="Shape 302"/>
          <p:cNvSpPr/>
          <p:nvPr>
            <p:ph type="title"/>
          </p:nvPr>
        </p:nvSpPr>
        <p:spPr>
          <a:prstGeom prst="rect">
            <a:avLst/>
          </a:prstGeom>
        </p:spPr>
        <p:txBody>
          <a:bodyPr/>
          <a:lstStyle>
            <a:lvl1pPr defTabSz="560831">
              <a:spcBef>
                <a:spcPts val="2200"/>
              </a:spcBef>
              <a:defRPr sz="4800"/>
            </a:lvl1pPr>
          </a:lstStyle>
          <a:p>
            <a:pPr/>
            <a:r>
              <a:t>Who first called it Rock ’n’Roll?</a:t>
            </a:r>
          </a:p>
        </p:txBody>
      </p:sp>
      <p:sp>
        <p:nvSpPr>
          <p:cNvPr id="303" name="Shape 303"/>
          <p:cNvSpPr/>
          <p:nvPr>
            <p:ph type="body" idx="1"/>
          </p:nvPr>
        </p:nvSpPr>
        <p:spPr>
          <a:xfrm>
            <a:off x="-139701" y="1384300"/>
            <a:ext cx="7868842" cy="7226300"/>
          </a:xfrm>
          <a:prstGeom prst="rect">
            <a:avLst/>
          </a:prstGeom>
        </p:spPr>
        <p:txBody>
          <a:bodyPr/>
          <a:lstStyle/>
          <a:p>
            <a:pPr marL="317193" indent="-317193" defTabSz="479044">
              <a:spcBef>
                <a:spcPts val="1400"/>
              </a:spcBef>
              <a:defRPr sz="2788">
                <a:latin typeface="Times New Roman"/>
                <a:ea typeface="Times New Roman"/>
                <a:cs typeface="Times New Roman"/>
                <a:sym typeface="Times New Roman"/>
              </a:defRPr>
            </a:pPr>
          </a:p>
          <a:p>
            <a:pPr lvl="1" marL="0" indent="385318" defTabSz="479044">
              <a:spcBef>
                <a:spcPts val="1400"/>
              </a:spcBef>
              <a:buClr>
                <a:srgbClr val="0F6FC6"/>
              </a:buClr>
              <a:buSzTx/>
              <a:buNone/>
              <a:defRPr sz="3443"/>
            </a:pPr>
            <a:r>
              <a:t>Alan</a:t>
            </a:r>
            <a:r>
              <a:rPr b="1">
                <a:latin typeface="Constantia"/>
                <a:ea typeface="Constantia"/>
                <a:cs typeface="Constantia"/>
                <a:sym typeface="Constantia"/>
              </a:rPr>
              <a:t> </a:t>
            </a:r>
            <a:r>
              <a:t>Freed</a:t>
            </a:r>
          </a:p>
          <a:p>
            <a:pPr lvl="3" marL="1392962" indent="-237008" defTabSz="479044">
              <a:spcBef>
                <a:spcPts val="1400"/>
              </a:spcBef>
              <a:defRPr sz="3280"/>
            </a:pPr>
            <a:r>
              <a:t>Had a radio program called the </a:t>
            </a:r>
            <a:r>
              <a:rPr i="1">
                <a:latin typeface="Constantia"/>
                <a:ea typeface="Constantia"/>
                <a:cs typeface="Constantia"/>
                <a:sym typeface="Constantia"/>
              </a:rPr>
              <a:t>Moondog’s Rock’n’Roll party</a:t>
            </a:r>
            <a:r>
              <a:rPr>
                <a:latin typeface="Constantia"/>
                <a:ea typeface="Constantia"/>
                <a:cs typeface="Constantia"/>
                <a:sym typeface="Constantia"/>
              </a:rPr>
              <a:t> (1951)</a:t>
            </a:r>
          </a:p>
          <a:p>
            <a:pPr lvl="3" marL="1392962" indent="-237008" defTabSz="479044">
              <a:spcBef>
                <a:spcPts val="1400"/>
              </a:spcBef>
              <a:defRPr sz="3280"/>
            </a:pPr>
            <a:r>
              <a:t>Noticed that white kids were listening to R&amp;B; gave it a new name to avoid racial stigma</a:t>
            </a:r>
          </a:p>
          <a:p>
            <a:pPr lvl="3" marL="1392962" indent="-237008" defTabSz="479044">
              <a:spcBef>
                <a:spcPts val="1400"/>
              </a:spcBef>
              <a:defRPr sz="3280"/>
            </a:pPr>
            <a:r>
              <a:t>The program a huge hit</a:t>
            </a:r>
          </a:p>
          <a:p>
            <a:pPr lvl="3" marL="1392962" indent="-237008" defTabSz="479044">
              <a:spcBef>
                <a:spcPts val="1400"/>
              </a:spcBef>
              <a:defRPr sz="3280"/>
            </a:pPr>
            <a:r>
              <a:t>Promoted concerts by black artists played to integrated audiences</a:t>
            </a:r>
          </a:p>
        </p:txBody>
      </p:sp>
      <p:pic>
        <p:nvPicPr>
          <p:cNvPr id="304" name="pasted-image.png"/>
          <p:cNvPicPr>
            <a:picLocks noChangeAspect="1"/>
          </p:cNvPicPr>
          <p:nvPr/>
        </p:nvPicPr>
        <p:blipFill>
          <a:blip r:embed="rId2">
            <a:extLst/>
          </a:blip>
          <a:srcRect l="0" t="0" r="1661" b="2201"/>
          <a:stretch>
            <a:fillRect/>
          </a:stretch>
        </p:blipFill>
        <p:spPr>
          <a:xfrm>
            <a:off x="8129932" y="1399691"/>
            <a:ext cx="4369345" cy="5426417"/>
          </a:xfrm>
          <a:prstGeom prst="rect">
            <a:avLst/>
          </a:prstGeom>
          <a:ln w="12700">
            <a:miter lim="400000"/>
          </a:ln>
          <a:effectLst>
            <a:outerShdw sx="100000" sy="100000" kx="0" ky="0" algn="b" rotWithShape="0" blurRad="63500" dist="25400" dir="5400000">
              <a:srgbClr val="000000">
                <a:alpha val="50000"/>
              </a:srgbClr>
            </a:outerShdw>
          </a:effectLst>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307" name="Shape 307"/>
          <p:cNvSpPr/>
          <p:nvPr>
            <p:ph type="title"/>
          </p:nvPr>
        </p:nvSpPr>
        <p:spPr>
          <a:prstGeom prst="rect">
            <a:avLst/>
          </a:prstGeom>
        </p:spPr>
        <p:txBody>
          <a:bodyPr/>
          <a:lstStyle>
            <a:lvl1pPr defTabSz="560831">
              <a:spcBef>
                <a:spcPts val="2200"/>
              </a:spcBef>
              <a:defRPr sz="4800"/>
            </a:lvl1pPr>
          </a:lstStyle>
          <a:p>
            <a:pPr/>
            <a:r>
              <a:t>the rise …</a:t>
            </a:r>
          </a:p>
        </p:txBody>
      </p:sp>
      <p:sp>
        <p:nvSpPr>
          <p:cNvPr id="308" name="Shape 308"/>
          <p:cNvSpPr/>
          <p:nvPr>
            <p:ph type="body" idx="1"/>
          </p:nvPr>
        </p:nvSpPr>
        <p:spPr>
          <a:xfrm>
            <a:off x="228599" y="1473200"/>
            <a:ext cx="7936663" cy="7226300"/>
          </a:xfrm>
          <a:prstGeom prst="rect">
            <a:avLst/>
          </a:prstGeom>
        </p:spPr>
        <p:txBody>
          <a:bodyPr/>
          <a:lstStyle/>
          <a:p>
            <a:pPr marL="239828" indent="-239828" defTabSz="362204">
              <a:spcBef>
                <a:spcPts val="1100"/>
              </a:spcBef>
              <a:defRPr sz="2108">
                <a:latin typeface="Times New Roman"/>
                <a:ea typeface="Times New Roman"/>
                <a:cs typeface="Times New Roman"/>
                <a:sym typeface="Times New Roman"/>
              </a:defRPr>
            </a:pPr>
          </a:p>
          <a:p>
            <a:pPr lvl="1" marL="558315" indent="-266977" defTabSz="362204">
              <a:spcBef>
                <a:spcPts val="1100"/>
              </a:spcBef>
              <a:defRPr sz="2604"/>
            </a:pPr>
            <a:r>
              <a:rPr>
                <a:latin typeface="Constantia"/>
                <a:ea typeface="Constantia"/>
                <a:cs typeface="Constantia"/>
                <a:sym typeface="Constantia"/>
              </a:rPr>
              <a:t>The Moonday Coronation Ball at the Cleveland Arena in 1952 caused the first rock’n’roll riot when 15,000 more people showed up than the hall could hold</a:t>
            </a:r>
            <a:endParaRPr>
              <a:latin typeface="Constantia"/>
              <a:ea typeface="Constantia"/>
              <a:cs typeface="Constantia"/>
              <a:sym typeface="Constantia"/>
            </a:endParaRPr>
          </a:p>
          <a:p>
            <a:pPr lvl="1" marL="558315" indent="-266977" defTabSz="362204">
              <a:spcBef>
                <a:spcPts val="1100"/>
              </a:spcBef>
              <a:defRPr sz="2604"/>
            </a:pPr>
            <a:r>
              <a:rPr>
                <a:latin typeface="Constantia"/>
                <a:ea typeface="Constantia"/>
                <a:cs typeface="Constantia"/>
                <a:sym typeface="Constantia"/>
              </a:rPr>
              <a:t>He moved to New York and continued to promote concerts that broke box office records, taped shows for stations all over the country, attracted 4,000 fan clubs, and even formed his own band!</a:t>
            </a:r>
            <a:endParaRPr>
              <a:latin typeface="Constantia"/>
              <a:ea typeface="Constantia"/>
              <a:cs typeface="Constantia"/>
              <a:sym typeface="Constantia"/>
            </a:endParaRPr>
          </a:p>
          <a:p>
            <a:pPr lvl="1" marL="558315" indent="-266977" defTabSz="362204">
              <a:spcBef>
                <a:spcPts val="1100"/>
              </a:spcBef>
              <a:defRPr sz="2604"/>
            </a:pPr>
            <a:r>
              <a:rPr>
                <a:latin typeface="Constantia"/>
                <a:ea typeface="Constantia"/>
                <a:cs typeface="Constantia"/>
                <a:sym typeface="Constantia"/>
              </a:rPr>
              <a:t>Freed promoted certain records that went on to sell thousands of copies, and often received song-writing credit.</a:t>
            </a:r>
            <a:endParaRPr>
              <a:latin typeface="Constantia"/>
              <a:ea typeface="Constantia"/>
              <a:cs typeface="Constantia"/>
              <a:sym typeface="Constantia"/>
            </a:endParaRPr>
          </a:p>
          <a:p>
            <a:pPr lvl="1" marL="558315" indent="-266977" defTabSz="362204">
              <a:spcBef>
                <a:spcPts val="1100"/>
              </a:spcBef>
              <a:defRPr sz="2604"/>
            </a:pPr>
            <a:r>
              <a:rPr>
                <a:latin typeface="Constantia"/>
                <a:ea typeface="Constantia"/>
                <a:cs typeface="Constantia"/>
                <a:sym typeface="Constantia"/>
              </a:rPr>
              <a:t>After a Boston riot after a concert in May, 1958, rock ’n’ roll was banned in several states. Subsequent legal fees resulting from his arrest left him bankrupt</a:t>
            </a:r>
          </a:p>
        </p:txBody>
      </p:sp>
      <p:pic>
        <p:nvPicPr>
          <p:cNvPr id="309" name="pasted-image.png"/>
          <p:cNvPicPr>
            <a:picLocks noChangeAspect="1"/>
          </p:cNvPicPr>
          <p:nvPr/>
        </p:nvPicPr>
        <p:blipFill>
          <a:blip r:embed="rId2">
            <a:extLst/>
          </a:blip>
          <a:stretch>
            <a:fillRect/>
          </a:stretch>
        </p:blipFill>
        <p:spPr>
          <a:xfrm>
            <a:off x="8242300" y="412750"/>
            <a:ext cx="4292600" cy="5524500"/>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312" name="Shape 312"/>
          <p:cNvSpPr/>
          <p:nvPr>
            <p:ph type="title"/>
          </p:nvPr>
        </p:nvSpPr>
        <p:spPr>
          <a:prstGeom prst="rect">
            <a:avLst/>
          </a:prstGeom>
        </p:spPr>
        <p:txBody>
          <a:bodyPr lIns="66559" tIns="66559" rIns="66559" bIns="66559"/>
          <a:lstStyle>
            <a:lvl1pPr defTabSz="549148">
              <a:spcBef>
                <a:spcPts val="2100"/>
              </a:spcBef>
              <a:buClr>
                <a:srgbClr val="0099FF"/>
              </a:buClr>
              <a:buFont typeface="Wingdings"/>
              <a:tabLst>
                <a:tab pos="609600" algn="l"/>
                <a:tab pos="1219200" algn="l"/>
                <a:tab pos="1828800" algn="l"/>
                <a:tab pos="2438400" algn="l"/>
                <a:tab pos="3048000" algn="l"/>
                <a:tab pos="3657600" algn="l"/>
                <a:tab pos="4267200" algn="l"/>
                <a:tab pos="4889500" algn="l"/>
                <a:tab pos="5499100" algn="l"/>
                <a:tab pos="6108700" algn="l"/>
                <a:tab pos="6718300" algn="l"/>
                <a:tab pos="7327900" algn="l"/>
                <a:tab pos="7937500" algn="l"/>
                <a:tab pos="8547100" algn="l"/>
                <a:tab pos="9156700" algn="l"/>
                <a:tab pos="9779000" algn="l"/>
                <a:tab pos="10388600" algn="l"/>
                <a:tab pos="10998200" algn="l"/>
                <a:tab pos="11607800" algn="l"/>
                <a:tab pos="12217400" algn="l"/>
              </a:tabLst>
              <a:defRPr sz="4700"/>
            </a:lvl1pPr>
          </a:lstStyle>
          <a:p>
            <a:pPr/>
            <a:r>
              <a:t> … and fall of alan freed</a:t>
            </a:r>
          </a:p>
        </p:txBody>
      </p:sp>
      <p:sp>
        <p:nvSpPr>
          <p:cNvPr id="313" name="Shape 313"/>
          <p:cNvSpPr/>
          <p:nvPr>
            <p:ph type="body" sz="half" idx="1"/>
          </p:nvPr>
        </p:nvSpPr>
        <p:spPr>
          <a:xfrm>
            <a:off x="556443" y="1926158"/>
            <a:ext cx="11204030" cy="3865233"/>
          </a:xfrm>
          <a:prstGeom prst="rect">
            <a:avLst/>
          </a:prstGeom>
        </p:spPr>
        <p:txBody>
          <a:bodyPr lIns="66559" tIns="66559" rIns="66559" bIns="66559"/>
          <a:lstStyle/>
          <a:p>
            <a:pPr marL="320851" indent="-320851" defTabSz="397256">
              <a:spcBef>
                <a:spcPts val="1200"/>
              </a:spcBef>
              <a:buChar char="•"/>
              <a:tabLst>
                <a:tab pos="419100" algn="l"/>
                <a:tab pos="863600" algn="l"/>
                <a:tab pos="1308100" algn="l"/>
                <a:tab pos="1752600" algn="l"/>
                <a:tab pos="2197100" algn="l"/>
                <a:tab pos="2628900" algn="l"/>
                <a:tab pos="3073400" algn="l"/>
                <a:tab pos="3517900" algn="l"/>
                <a:tab pos="3962400" algn="l"/>
                <a:tab pos="4406900" algn="l"/>
                <a:tab pos="4851400" algn="l"/>
                <a:tab pos="5283200" algn="l"/>
                <a:tab pos="5727700" algn="l"/>
                <a:tab pos="6172200" algn="l"/>
                <a:tab pos="6616700" algn="l"/>
                <a:tab pos="7061200" algn="l"/>
                <a:tab pos="7493000" algn="l"/>
                <a:tab pos="7937500" algn="l"/>
                <a:tab pos="8382000" algn="l"/>
                <a:tab pos="8826500" algn="l"/>
              </a:tabLst>
              <a:defRPr sz="3400"/>
            </a:pPr>
            <a:r>
              <a:t>A probe into rigged television quiz shows expanded to include payola: the illegal practice of accepting bribes in exchange for heavy airplay</a:t>
            </a:r>
          </a:p>
          <a:p>
            <a:pPr lvl="1" marL="586408" indent="-266876" defTabSz="397256">
              <a:spcBef>
                <a:spcPts val="1200"/>
              </a:spcBef>
              <a:buChar char="–"/>
              <a:tabLst>
                <a:tab pos="419100" algn="l"/>
                <a:tab pos="863600" algn="l"/>
                <a:tab pos="1308100" algn="l"/>
                <a:tab pos="1752600" algn="l"/>
                <a:tab pos="2197100" algn="l"/>
                <a:tab pos="2628900" algn="l"/>
                <a:tab pos="3073400" algn="l"/>
                <a:tab pos="3517900" algn="l"/>
                <a:tab pos="3962400" algn="l"/>
                <a:tab pos="4406900" algn="l"/>
                <a:tab pos="4851400" algn="l"/>
                <a:tab pos="5283200" algn="l"/>
                <a:tab pos="5727700" algn="l"/>
                <a:tab pos="6172200" algn="l"/>
                <a:tab pos="6616700" algn="l"/>
                <a:tab pos="7061200" algn="l"/>
                <a:tab pos="7493000" algn="l"/>
                <a:tab pos="7937500" algn="l"/>
                <a:tab pos="8382000" algn="l"/>
                <a:tab pos="8826500" algn="l"/>
              </a:tabLst>
              <a:defRPr sz="3400"/>
            </a:pPr>
            <a:r>
              <a:t>Freed defiantly tells a </a:t>
            </a:r>
            <a:r>
              <a:t>Congressional committee that Washington calls this “lobbying”; Freed would move West and died at 43</a:t>
            </a:r>
          </a:p>
        </p:txBody>
      </p:sp>
      <p:grpSp>
        <p:nvGrpSpPr>
          <p:cNvPr id="316" name="Group 316"/>
          <p:cNvGrpSpPr/>
          <p:nvPr/>
        </p:nvGrpSpPr>
        <p:grpSpPr>
          <a:xfrm>
            <a:off x="7875671" y="5139067"/>
            <a:ext cx="4532229" cy="3954133"/>
            <a:chOff x="0" y="0"/>
            <a:chExt cx="4532228" cy="3954132"/>
          </a:xfrm>
        </p:grpSpPr>
        <p:pic>
          <p:nvPicPr>
            <p:cNvPr id="315" name="pasted-image.png"/>
            <p:cNvPicPr>
              <a:picLocks noChangeAspect="1"/>
            </p:cNvPicPr>
            <p:nvPr/>
          </p:nvPicPr>
          <p:blipFill>
            <a:blip r:embed="rId2">
              <a:extLst/>
            </a:blip>
            <a:stretch>
              <a:fillRect/>
            </a:stretch>
          </p:blipFill>
          <p:spPr>
            <a:xfrm>
              <a:off x="25400" y="25400"/>
              <a:ext cx="4481429" cy="3865233"/>
            </a:xfrm>
            <a:prstGeom prst="rect">
              <a:avLst/>
            </a:prstGeom>
            <a:ln>
              <a:noFill/>
            </a:ln>
            <a:effectLst/>
          </p:spPr>
        </p:pic>
        <p:pic>
          <p:nvPicPr>
            <p:cNvPr id="314" name=""/>
            <p:cNvPicPr>
              <a:picLocks noChangeAspect="0"/>
            </p:cNvPicPr>
            <p:nvPr/>
          </p:nvPicPr>
          <p:blipFill>
            <a:blip r:embed="rId3">
              <a:extLst/>
            </a:blip>
            <a:stretch>
              <a:fillRect/>
            </a:stretch>
          </p:blipFill>
          <p:spPr>
            <a:xfrm>
              <a:off x="0" y="0"/>
              <a:ext cx="4532229" cy="3954133"/>
            </a:xfrm>
            <a:prstGeom prst="rect">
              <a:avLst/>
            </a:prstGeom>
            <a:effectLst/>
          </p:spPr>
        </p:pic>
      </p:grpSp>
      <p:sp>
        <p:nvSpPr>
          <p:cNvPr id="317" name="Shape 317"/>
          <p:cNvSpPr/>
          <p:nvPr/>
        </p:nvSpPr>
        <p:spPr>
          <a:xfrm>
            <a:off x="457497" y="5922333"/>
            <a:ext cx="7104461"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862365" indent="-392465" defTabSz="584200">
              <a:spcBef>
                <a:spcPts val="1800"/>
              </a:spcBef>
              <a:buSzPct val="75000"/>
              <a:buFont typeface="Zapf Dingbat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300">
                <a:solidFill>
                  <a:srgbClr val="5C5C5C"/>
                </a:solidFill>
                <a:latin typeface="Iowan Old Style Roman"/>
                <a:ea typeface="Iowan Old Style Roman"/>
                <a:cs typeface="Iowan Old Style Roman"/>
                <a:sym typeface="Iowan Old Style Roman"/>
              </a:defRPr>
            </a:pPr>
            <a:r>
              <a:t>Indeed, the “payola scandal” was used to force indie labels out of business, and attack rock as a genre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3">
                                            <p:bg/>
                                          </p:spTgt>
                                        </p:tgtEl>
                                        <p:attrNameLst>
                                          <p:attrName>style.visibility</p:attrName>
                                        </p:attrNameLst>
                                      </p:cBhvr>
                                      <p:to>
                                        <p:strVal val="visible"/>
                                      </p:to>
                                    </p:set>
                                    <p:animEffect filter="dissolve" transition="in">
                                      <p:cBhvr>
                                        <p:cTn id="7" dur="500"/>
                                        <p:tgtEl>
                                          <p:spTgt spid="31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13">
                                            <p:txEl>
                                              <p:pRg st="0" end="0"/>
                                            </p:txEl>
                                          </p:spTgt>
                                        </p:tgtEl>
                                        <p:attrNameLst>
                                          <p:attrName>style.visibility</p:attrName>
                                        </p:attrNameLst>
                                      </p:cBhvr>
                                      <p:to>
                                        <p:strVal val="visible"/>
                                      </p:to>
                                    </p:set>
                                    <p:animEffect filter="dissolve" transition="in">
                                      <p:cBhvr>
                                        <p:cTn id="10" dur="500"/>
                                        <p:tgtEl>
                                          <p:spTgt spid="313">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313">
                                            <p:txEl>
                                              <p:pRg st="1" end="1"/>
                                            </p:txEl>
                                          </p:spTgt>
                                        </p:tgtEl>
                                        <p:attrNameLst>
                                          <p:attrName>style.visibility</p:attrName>
                                        </p:attrNameLst>
                                      </p:cBhvr>
                                      <p:to>
                                        <p:strVal val="visible"/>
                                      </p:to>
                                    </p:set>
                                    <p:animEffect filter="dissolve" transition="in">
                                      <p:cBhvr>
                                        <p:cTn id="13" dur="500"/>
                                        <p:tgtEl>
                                          <p:spTgt spid="31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13"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body" idx="13"/>
          </p:nvPr>
        </p:nvSpPr>
        <p:spPr>
          <a:xfrm>
            <a:off x="1943100" y="2003636"/>
            <a:ext cx="10490200" cy="5384801"/>
          </a:xfrm>
          <a:prstGeom prst="rect">
            <a:avLst/>
          </a:prstGeom>
        </p:spPr>
        <p:txBody>
          <a:bodyPr/>
          <a:lstStyle>
            <a:lvl1pPr>
              <a:defRPr sz="2900"/>
            </a:lvl1pPr>
          </a:lstStyle>
          <a:p>
            <a:pPr/>
            <a:r>
              <a:t>Freed was in many ways an ambivalent figure, for as well as promoting rock ’n' roll he made a small fortune out of it; many artists received a considerable reduction of their due royalties because Freed's name appeared on songwriting credits, but on the other hand, his sponsorship helped the records succeed. … [But] Freed deserves to be remembered for his adventurous – even imprudent – efforts on behalf of the music he loved. … Whatever Freed's personal frailties, he did far more than most whites to popularize black music. </a:t>
            </a:r>
          </a:p>
        </p:txBody>
      </p:sp>
      <p:sp>
        <p:nvSpPr>
          <p:cNvPr id="320" name="Shape 320"/>
          <p:cNvSpPr/>
          <p:nvPr>
            <p:ph type="body" idx="14"/>
          </p:nvPr>
        </p:nvSpPr>
        <p:spPr>
          <a:prstGeom prst="rect">
            <a:avLst/>
          </a:prstGeom>
        </p:spPr>
        <p:txBody>
          <a:bodyPr/>
          <a:lstStyle/>
          <a:p>
            <a:pPr/>
            <a:r>
              <a:t>-Bill Millar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00" name="Shape 200"/>
          <p:cNvSpPr/>
          <p:nvPr>
            <p:ph type="body" idx="4294967295"/>
          </p:nvPr>
        </p:nvSpPr>
        <p:spPr>
          <a:xfrm>
            <a:off x="368300" y="476250"/>
            <a:ext cx="9531747" cy="8572203"/>
          </a:xfrm>
          <a:prstGeom prst="rect">
            <a:avLst/>
          </a:prstGeom>
        </p:spPr>
        <p:txBody>
          <a:bodyPr/>
          <a:lstStyle/>
          <a:p>
            <a:pPr>
              <a:defRPr>
                <a:solidFill>
                  <a:srgbClr val="000000"/>
                </a:solidFill>
              </a:defRPr>
            </a:pPr>
            <a:r>
              <a:t>Civic reaction </a:t>
            </a:r>
          </a:p>
          <a:p>
            <a:pPr lvl="1">
              <a:defRPr sz="3000"/>
            </a:pPr>
            <a:r>
              <a:t>Abel Green and Milton Bracker readings</a:t>
            </a:r>
          </a:p>
          <a:p>
            <a:pPr>
              <a:defRPr>
                <a:solidFill>
                  <a:schemeClr val="accent1"/>
                </a:solidFill>
              </a:defRPr>
            </a:pPr>
            <a:r>
              <a:t>Business reaction and Marketing</a:t>
            </a:r>
          </a:p>
          <a:p>
            <a:pPr lvl="1">
              <a:defRPr sz="3000"/>
            </a:pPr>
            <a:r>
              <a:t>Small labels and two case studies</a:t>
            </a:r>
          </a:p>
          <a:p>
            <a:pPr lvl="1">
              <a:defRPr sz="3000"/>
            </a:pPr>
            <a:r>
              <a:t>How do the big labels cash in?</a:t>
            </a:r>
          </a:p>
          <a:p>
            <a:pPr lvl="1">
              <a:defRPr sz="3000"/>
            </a:pPr>
            <a:r>
              <a:t>White idols singing Black music</a:t>
            </a:r>
          </a:p>
          <a:p>
            <a:pPr>
              <a:defRPr>
                <a:solidFill>
                  <a:schemeClr val="accent2"/>
                </a:solidFill>
              </a:defRPr>
            </a:pPr>
            <a:r>
              <a:t>Alan Freed</a:t>
            </a:r>
          </a:p>
          <a:p>
            <a:pPr lvl="1">
              <a:defRPr sz="3000"/>
            </a:pPr>
            <a:r>
              <a:t>Rise and fall of Mr. Rock ’n’ Roll </a:t>
            </a:r>
          </a:p>
          <a:p>
            <a:pPr>
              <a:defRPr>
                <a:solidFill>
                  <a:schemeClr val="accent5"/>
                </a:solidFill>
              </a:defRPr>
            </a:pPr>
            <a:r>
              <a:t>Scandal!?</a:t>
            </a:r>
          </a:p>
          <a:p>
            <a:pPr lvl="1">
              <a:defRPr sz="3000"/>
            </a:pPr>
            <a:r>
              <a:t>Payola was legal, then illegal, mirroring contemporary relations between large corporations and entrepreneurs</a:t>
            </a:r>
          </a:p>
        </p:txBody>
      </p:sp>
      <p:pic>
        <p:nvPicPr>
          <p:cNvPr id="201" name="Bill_Haley_poster.jpg"/>
          <p:cNvPicPr>
            <a:picLocks noChangeAspect="1"/>
          </p:cNvPicPr>
          <p:nvPr/>
        </p:nvPicPr>
        <p:blipFill>
          <a:blip r:embed="rId2">
            <a:extLst/>
          </a:blip>
          <a:stretch>
            <a:fillRect/>
          </a:stretch>
        </p:blipFill>
        <p:spPr>
          <a:xfrm>
            <a:off x="8309077" y="1107661"/>
            <a:ext cx="4393200" cy="6884364"/>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323" name="Shape 323"/>
          <p:cNvSpPr/>
          <p:nvPr>
            <p:ph type="title"/>
          </p:nvPr>
        </p:nvSpPr>
        <p:spPr>
          <a:prstGeom prst="rect">
            <a:avLst/>
          </a:prstGeom>
        </p:spPr>
        <p:txBody>
          <a:bodyPr lIns="66559" tIns="66559" rIns="66559" bIns="66559"/>
          <a:lstStyle>
            <a:lvl1pPr defTabSz="356362">
              <a:spcBef>
                <a:spcPts val="1400"/>
              </a:spcBef>
              <a:tabLst>
                <a:tab pos="393700" algn="l"/>
                <a:tab pos="787400" algn="l"/>
                <a:tab pos="1181100" algn="l"/>
                <a:tab pos="1574800" algn="l"/>
                <a:tab pos="1981200" algn="l"/>
                <a:tab pos="2374900" algn="l"/>
                <a:tab pos="2768600" algn="l"/>
                <a:tab pos="3162300" algn="l"/>
                <a:tab pos="3568700" algn="l"/>
                <a:tab pos="3962400" algn="l"/>
                <a:tab pos="4356100" algn="l"/>
                <a:tab pos="4749800" algn="l"/>
                <a:tab pos="5156200" algn="l"/>
                <a:tab pos="5549900" algn="l"/>
                <a:tab pos="5943600" algn="l"/>
                <a:tab pos="6337300" algn="l"/>
                <a:tab pos="6731000" algn="l"/>
                <a:tab pos="7137400" algn="l"/>
                <a:tab pos="7531100" algn="l"/>
                <a:tab pos="7924800" algn="l"/>
              </a:tabLst>
              <a:defRPr sz="4636">
                <a:effectLst>
                  <a:outerShdw sx="100000" sy="100000" kx="0" ky="0" algn="b" rotWithShape="0" blurRad="7747" dist="23241" dir="2700000">
                    <a:srgbClr val="FFFFFF"/>
                  </a:outerShdw>
                </a:effectLst>
              </a:defRPr>
            </a:lvl1pPr>
          </a:lstStyle>
          <a:p>
            <a:pPr/>
            <a:r>
              <a:t>American Bandstand</a:t>
            </a:r>
          </a:p>
        </p:txBody>
      </p:sp>
      <p:sp>
        <p:nvSpPr>
          <p:cNvPr id="324" name="Shape 324"/>
          <p:cNvSpPr/>
          <p:nvPr>
            <p:ph type="body" idx="1"/>
          </p:nvPr>
        </p:nvSpPr>
        <p:spPr>
          <a:prstGeom prst="rect">
            <a:avLst/>
          </a:prstGeom>
        </p:spPr>
        <p:txBody>
          <a:bodyPr lIns="66559" tIns="66559" rIns="66559" bIns="66559"/>
          <a:lstStyle/>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Began broadcasting from Philadelphia in 1957</a:t>
            </a:r>
          </a:p>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Projected clean-cut, safe, mostly white image of rock and roll</a:t>
            </a:r>
          </a:p>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Launched careers of teen idols</a:t>
            </a:r>
          </a:p>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Created &amp; promoted dance crazes</a:t>
            </a:r>
          </a:p>
        </p:txBody>
      </p:sp>
      <p:grpSp>
        <p:nvGrpSpPr>
          <p:cNvPr id="327" name="Group 327" descr="A photo shows a group of teenagers dancing on the set of &quot;American Bandstand,&quot; with Dick Clark watching from behind a podium.&#13;&#10;"/>
          <p:cNvGrpSpPr/>
          <p:nvPr/>
        </p:nvGrpSpPr>
        <p:grpSpPr>
          <a:xfrm>
            <a:off x="5028490" y="4844274"/>
            <a:ext cx="5525210" cy="4423551"/>
            <a:chOff x="0" y="0"/>
            <a:chExt cx="5525209" cy="4423550"/>
          </a:xfrm>
        </p:grpSpPr>
        <p:pic>
          <p:nvPicPr>
            <p:cNvPr id="326" name="A photo shows a group of teenagers dancing on the set of &quot;American Bandstand,&quot; with Dick Clark watching from behind a podium.jpeg" descr="A photo shows a group of teenagers dancing on the set of &quot;American Bandstand,&quot; with Dick Clark watching from behind a podium.&#13;&#10;"/>
            <p:cNvPicPr>
              <a:picLocks noChangeAspect="1"/>
            </p:cNvPicPr>
            <p:nvPr/>
          </p:nvPicPr>
          <p:blipFill>
            <a:blip r:embed="rId2">
              <a:extLst/>
            </a:blip>
            <a:stretch>
              <a:fillRect/>
            </a:stretch>
          </p:blipFill>
          <p:spPr>
            <a:xfrm>
              <a:off x="88900" y="50800"/>
              <a:ext cx="5347410" cy="4194951"/>
            </a:xfrm>
            <a:prstGeom prst="rect">
              <a:avLst/>
            </a:prstGeom>
            <a:ln>
              <a:noFill/>
            </a:ln>
            <a:effectLst/>
          </p:spPr>
        </p:pic>
        <p:pic>
          <p:nvPicPr>
            <p:cNvPr id="325" name=""/>
            <p:cNvPicPr>
              <a:picLocks noChangeAspect="0"/>
            </p:cNvPicPr>
            <p:nvPr/>
          </p:nvPicPr>
          <p:blipFill>
            <a:blip r:embed="rId3">
              <a:extLst/>
            </a:blip>
            <a:stretch>
              <a:fillRect/>
            </a:stretch>
          </p:blipFill>
          <p:spPr>
            <a:xfrm>
              <a:off x="0" y="0"/>
              <a:ext cx="5525210" cy="4423551"/>
            </a:xfrm>
            <a:prstGeom prst="rect">
              <a:avLst/>
            </a:prstGeom>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4">
                                            <p:bg/>
                                          </p:spTgt>
                                        </p:tgtEl>
                                        <p:attrNameLst>
                                          <p:attrName>style.visibility</p:attrName>
                                        </p:attrNameLst>
                                      </p:cBhvr>
                                      <p:to>
                                        <p:strVal val="visible"/>
                                      </p:to>
                                    </p:set>
                                    <p:animEffect filter="dissolve" transition="in">
                                      <p:cBhvr>
                                        <p:cTn id="7" dur="500"/>
                                        <p:tgtEl>
                                          <p:spTgt spid="32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24">
                                            <p:txEl>
                                              <p:pRg st="0" end="0"/>
                                            </p:txEl>
                                          </p:spTgt>
                                        </p:tgtEl>
                                        <p:attrNameLst>
                                          <p:attrName>style.visibility</p:attrName>
                                        </p:attrNameLst>
                                      </p:cBhvr>
                                      <p:to>
                                        <p:strVal val="visible"/>
                                      </p:to>
                                    </p:set>
                                    <p:animEffect filter="dissolve" transition="in">
                                      <p:cBhvr>
                                        <p:cTn id="10" dur="500"/>
                                        <p:tgtEl>
                                          <p:spTgt spid="3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324">
                                            <p:txEl>
                                              <p:pRg st="1" end="1"/>
                                            </p:txEl>
                                          </p:spTgt>
                                        </p:tgtEl>
                                        <p:attrNameLst>
                                          <p:attrName>style.visibility</p:attrName>
                                        </p:attrNameLst>
                                      </p:cBhvr>
                                      <p:to>
                                        <p:strVal val="visible"/>
                                      </p:to>
                                    </p:set>
                                    <p:animEffect filter="dissolve" transition="in">
                                      <p:cBhvr>
                                        <p:cTn id="15" dur="500"/>
                                        <p:tgtEl>
                                          <p:spTgt spid="32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324">
                                            <p:txEl>
                                              <p:pRg st="2" end="2"/>
                                            </p:txEl>
                                          </p:spTgt>
                                        </p:tgtEl>
                                        <p:attrNameLst>
                                          <p:attrName>style.visibility</p:attrName>
                                        </p:attrNameLst>
                                      </p:cBhvr>
                                      <p:to>
                                        <p:strVal val="visible"/>
                                      </p:to>
                                    </p:set>
                                    <p:animEffect filter="dissolve" transition="in">
                                      <p:cBhvr>
                                        <p:cTn id="20" dur="500"/>
                                        <p:tgtEl>
                                          <p:spTgt spid="32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324">
                                            <p:txEl>
                                              <p:pRg st="3" end="3"/>
                                            </p:txEl>
                                          </p:spTgt>
                                        </p:tgtEl>
                                        <p:attrNameLst>
                                          <p:attrName>style.visibility</p:attrName>
                                        </p:attrNameLst>
                                      </p:cBhvr>
                                      <p:to>
                                        <p:strVal val="visible"/>
                                      </p:to>
                                    </p:set>
                                    <p:animEffect filter="dissolve" transition="in">
                                      <p:cBhvr>
                                        <p:cTn id="25" dur="500"/>
                                        <p:tgtEl>
                                          <p:spTgt spid="32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4"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330" name="Shape 330"/>
          <p:cNvSpPr/>
          <p:nvPr>
            <p:ph type="title"/>
          </p:nvPr>
        </p:nvSpPr>
        <p:spPr>
          <a:prstGeom prst="rect">
            <a:avLst/>
          </a:prstGeom>
        </p:spPr>
        <p:txBody>
          <a:bodyPr lIns="66559" tIns="66559" rIns="66559" bIns="66559"/>
          <a:lstStyle>
            <a:lvl1pPr defTabSz="549148">
              <a:spcBef>
                <a:spcPts val="2100"/>
              </a:spcBef>
              <a:buClr>
                <a:srgbClr val="0099FF"/>
              </a:buClr>
              <a:buFont typeface="Wingdings"/>
              <a:tabLst>
                <a:tab pos="609600" algn="l"/>
                <a:tab pos="1219200" algn="l"/>
                <a:tab pos="1828800" algn="l"/>
                <a:tab pos="2438400" algn="l"/>
                <a:tab pos="3048000" algn="l"/>
                <a:tab pos="3657600" algn="l"/>
                <a:tab pos="4267200" algn="l"/>
                <a:tab pos="4889500" algn="l"/>
                <a:tab pos="5499100" algn="l"/>
                <a:tab pos="6108700" algn="l"/>
                <a:tab pos="6718300" algn="l"/>
                <a:tab pos="7327900" algn="l"/>
                <a:tab pos="7937500" algn="l"/>
                <a:tab pos="8547100" algn="l"/>
                <a:tab pos="9156700" algn="l"/>
                <a:tab pos="9779000" algn="l"/>
                <a:tab pos="10388600" algn="l"/>
                <a:tab pos="10998200" algn="l"/>
                <a:tab pos="11607800" algn="l"/>
                <a:tab pos="12217400" algn="l"/>
              </a:tabLst>
              <a:defRPr sz="4700"/>
            </a:lvl1pPr>
          </a:lstStyle>
          <a:p>
            <a:pPr/>
            <a:r>
              <a:t>Mission: Create dance crazes</a:t>
            </a:r>
          </a:p>
        </p:txBody>
      </p:sp>
      <p:sp>
        <p:nvSpPr>
          <p:cNvPr id="331" name="Shape 331"/>
          <p:cNvSpPr/>
          <p:nvPr>
            <p:ph type="body" idx="1"/>
          </p:nvPr>
        </p:nvSpPr>
        <p:spPr>
          <a:prstGeom prst="rect">
            <a:avLst/>
          </a:prstGeom>
        </p:spPr>
        <p:txBody>
          <a:bodyPr lIns="66559" tIns="66559" rIns="66559" bIns="66559"/>
          <a:lstStyle/>
          <a:p>
            <a:pPr>
              <a:buChar char="•"/>
              <a:tabLst>
                <a:tab pos="1270000" algn="l"/>
                <a:tab pos="2578100" algn="l"/>
                <a:tab pos="3873500" algn="l"/>
                <a:tab pos="5181600" algn="l"/>
                <a:tab pos="6477000" algn="l"/>
                <a:tab pos="7772400" algn="l"/>
                <a:tab pos="9080500" algn="l"/>
                <a:tab pos="10375900" algn="l"/>
                <a:tab pos="11684000" algn="l"/>
                <a:tab pos="12979400" algn="l"/>
                <a:tab pos="14274800" algn="l"/>
                <a:tab pos="14274800" algn="l"/>
                <a:tab pos="14935200" algn="l"/>
              </a:tabLst>
            </a:pPr>
            <a:r>
              <a:t>Dances created to go with popular songs	</a:t>
            </a:r>
          </a:p>
          <a:p>
            <a:pPr lvl="1">
              <a:buChar char="–"/>
              <a:tabLst>
                <a:tab pos="1270000" algn="l"/>
                <a:tab pos="2578100" algn="l"/>
                <a:tab pos="3873500" algn="l"/>
                <a:tab pos="5181600" algn="l"/>
                <a:tab pos="6477000" algn="l"/>
                <a:tab pos="7772400" algn="l"/>
                <a:tab pos="9080500" algn="l"/>
                <a:tab pos="10375900" algn="l"/>
                <a:tab pos="11684000" algn="l"/>
                <a:tab pos="12979400" algn="l"/>
                <a:tab pos="14274800" algn="l"/>
                <a:tab pos="14274800" algn="l"/>
                <a:tab pos="14935200" algn="l"/>
              </a:tabLst>
            </a:pPr>
            <a:r>
              <a:t>Often include instructions for dance</a:t>
            </a:r>
          </a:p>
          <a:p>
            <a:pPr>
              <a:buChar char="•"/>
              <a:tabLst>
                <a:tab pos="1270000" algn="l"/>
                <a:tab pos="2578100" algn="l"/>
                <a:tab pos="3873500" algn="l"/>
                <a:tab pos="5181600" algn="l"/>
                <a:tab pos="6477000" algn="l"/>
                <a:tab pos="7772400" algn="l"/>
                <a:tab pos="9080500" algn="l"/>
                <a:tab pos="10375900" algn="l"/>
                <a:tab pos="11684000" algn="l"/>
                <a:tab pos="12979400" algn="l"/>
                <a:tab pos="14274800" algn="l"/>
                <a:tab pos="14274800" algn="l"/>
                <a:tab pos="14935200" algn="l"/>
              </a:tabLst>
            </a:pPr>
            <a:r>
              <a:t>Manufactured by Brill Building (or other professional) writers</a:t>
            </a:r>
          </a:p>
          <a:p>
            <a:pPr>
              <a:buChar char="•"/>
              <a:tabLst>
                <a:tab pos="1270000" algn="l"/>
                <a:tab pos="2578100" algn="l"/>
                <a:tab pos="3873500" algn="l"/>
                <a:tab pos="5181600" algn="l"/>
                <a:tab pos="6477000" algn="l"/>
                <a:tab pos="7772400" algn="l"/>
                <a:tab pos="9080500" algn="l"/>
                <a:tab pos="10375900" algn="l"/>
                <a:tab pos="11684000" algn="l"/>
                <a:tab pos="12979400" algn="l"/>
                <a:tab pos="14274800" algn="l"/>
                <a:tab pos="14274800" algn="l"/>
                <a:tab pos="14935200" algn="l"/>
              </a:tabLst>
            </a:pPr>
            <a:r>
              <a:t>Many recorded by Chubby Checker</a:t>
            </a:r>
          </a:p>
        </p:txBody>
      </p:sp>
      <p:grpSp>
        <p:nvGrpSpPr>
          <p:cNvPr id="334" name="Group 334" descr="A poster showing Chubby Checker in a dancing pose. At the right side of the poster are several pictures of people dancing and smiling. The text on the poster, from top to bottom, reads, &quot;Mister Twist Himself, Chubby Checker, singing and dancing in a big new role! Don’t knock the twist. Starring Lang Jefferies, Mari Blanchard, Georgine Darcy. Gene Chandler, the Carroll Brothers, Linda Scott, The Dovells, Vic Dana.   &#13;&#10;"/>
          <p:cNvGrpSpPr/>
          <p:nvPr/>
        </p:nvGrpSpPr>
        <p:grpSpPr>
          <a:xfrm>
            <a:off x="4392302" y="4781324"/>
            <a:ext cx="6478898" cy="5099276"/>
            <a:chOff x="0" y="0"/>
            <a:chExt cx="6478897" cy="5099275"/>
          </a:xfrm>
        </p:grpSpPr>
        <p:pic>
          <p:nvPicPr>
            <p:cNvPr id="333" name="A poster showing Chubby Checker in a dancing pose.jpeg" descr="A poster showing Chubby Checker in a dancing pose. At the right side of the poster are several pictures of people dancing and smiling. The text on the poster, from top to bottom, reads, &quot;Mister Twist Himself, Chubby Checker, singing and dancing in a big new role! Don’t knock the twist. Starring Lang Jefferies, Mari Blanchard, Georgine Darcy. Gene Chandler, the Carroll Brothers, Linda Scott, The Dovells, Vic Dana.   &#13;&#10;"/>
            <p:cNvPicPr>
              <a:picLocks noChangeAspect="1"/>
            </p:cNvPicPr>
            <p:nvPr/>
          </p:nvPicPr>
          <p:blipFill>
            <a:blip r:embed="rId2">
              <a:extLst/>
            </a:blip>
            <a:stretch>
              <a:fillRect/>
            </a:stretch>
          </p:blipFill>
          <p:spPr>
            <a:xfrm>
              <a:off x="88900" y="50800"/>
              <a:ext cx="6301098" cy="4870676"/>
            </a:xfrm>
            <a:prstGeom prst="rect">
              <a:avLst/>
            </a:prstGeom>
            <a:ln>
              <a:noFill/>
            </a:ln>
            <a:effectLst/>
          </p:spPr>
        </p:pic>
        <p:pic>
          <p:nvPicPr>
            <p:cNvPr id="332" name=""/>
            <p:cNvPicPr>
              <a:picLocks noChangeAspect="0"/>
            </p:cNvPicPr>
            <p:nvPr/>
          </p:nvPicPr>
          <p:blipFill>
            <a:blip r:embed="rId3">
              <a:extLst/>
            </a:blip>
            <a:stretch>
              <a:fillRect/>
            </a:stretch>
          </p:blipFill>
          <p:spPr>
            <a:xfrm>
              <a:off x="0" y="0"/>
              <a:ext cx="6478898" cy="5099276"/>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1">
                                            <p:bg/>
                                          </p:spTgt>
                                        </p:tgtEl>
                                        <p:attrNameLst>
                                          <p:attrName>style.visibility</p:attrName>
                                        </p:attrNameLst>
                                      </p:cBhvr>
                                      <p:to>
                                        <p:strVal val="visible"/>
                                      </p:to>
                                    </p:set>
                                    <p:animEffect filter="dissolve" transition="in">
                                      <p:cBhvr>
                                        <p:cTn id="7" dur="500"/>
                                        <p:tgtEl>
                                          <p:spTgt spid="33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31">
                                            <p:txEl>
                                              <p:pRg st="0" end="0"/>
                                            </p:txEl>
                                          </p:spTgt>
                                        </p:tgtEl>
                                        <p:attrNameLst>
                                          <p:attrName>style.visibility</p:attrName>
                                        </p:attrNameLst>
                                      </p:cBhvr>
                                      <p:to>
                                        <p:strVal val="visible"/>
                                      </p:to>
                                    </p:set>
                                    <p:animEffect filter="dissolve" transition="in">
                                      <p:cBhvr>
                                        <p:cTn id="10" dur="500"/>
                                        <p:tgtEl>
                                          <p:spTgt spid="331">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331">
                                            <p:txEl>
                                              <p:pRg st="1" end="1"/>
                                            </p:txEl>
                                          </p:spTgt>
                                        </p:tgtEl>
                                        <p:attrNameLst>
                                          <p:attrName>style.visibility</p:attrName>
                                        </p:attrNameLst>
                                      </p:cBhvr>
                                      <p:to>
                                        <p:strVal val="visible"/>
                                      </p:to>
                                    </p:set>
                                    <p:animEffect filter="dissolve" transition="in">
                                      <p:cBhvr>
                                        <p:cTn id="13" dur="500"/>
                                        <p:tgtEl>
                                          <p:spTgt spid="33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1" fill="hold">
                                  <p:stCondLst>
                                    <p:cond delay="0"/>
                                  </p:stCondLst>
                                  <p:iterate type="el" backwards="0">
                                    <p:tmAbs val="0"/>
                                  </p:iterate>
                                  <p:childTnLst>
                                    <p:set>
                                      <p:cBhvr>
                                        <p:cTn id="17" fill="hold"/>
                                        <p:tgtEl>
                                          <p:spTgt spid="331">
                                            <p:txEl>
                                              <p:pRg st="2" end="2"/>
                                            </p:txEl>
                                          </p:spTgt>
                                        </p:tgtEl>
                                        <p:attrNameLst>
                                          <p:attrName>style.visibility</p:attrName>
                                        </p:attrNameLst>
                                      </p:cBhvr>
                                      <p:to>
                                        <p:strVal val="visible"/>
                                      </p:to>
                                    </p:set>
                                    <p:animEffect filter="dissolve" transition="in">
                                      <p:cBhvr>
                                        <p:cTn id="18" dur="500"/>
                                        <p:tgtEl>
                                          <p:spTgt spid="33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1" fill="hold">
                                  <p:stCondLst>
                                    <p:cond delay="0"/>
                                  </p:stCondLst>
                                  <p:iterate type="el" backwards="0">
                                    <p:tmAbs val="0"/>
                                  </p:iterate>
                                  <p:childTnLst>
                                    <p:set>
                                      <p:cBhvr>
                                        <p:cTn id="22" fill="hold"/>
                                        <p:tgtEl>
                                          <p:spTgt spid="331">
                                            <p:txEl>
                                              <p:pRg st="3" end="3"/>
                                            </p:txEl>
                                          </p:spTgt>
                                        </p:tgtEl>
                                        <p:attrNameLst>
                                          <p:attrName>style.visibility</p:attrName>
                                        </p:attrNameLst>
                                      </p:cBhvr>
                                      <p:to>
                                        <p:strVal val="visible"/>
                                      </p:to>
                                    </p:set>
                                    <p:animEffect filter="dissolve" transition="in">
                                      <p:cBhvr>
                                        <p:cTn id="23" dur="500"/>
                                        <p:tgtEl>
                                          <p:spTgt spid="33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3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337" name="Shape 337"/>
          <p:cNvSpPr/>
          <p:nvPr>
            <p:ph type="title"/>
          </p:nvPr>
        </p:nvSpPr>
        <p:spPr>
          <a:xfrm>
            <a:off x="965199" y="850899"/>
            <a:ext cx="11861801" cy="723901"/>
          </a:xfrm>
          <a:prstGeom prst="rect">
            <a:avLst/>
          </a:prstGeom>
        </p:spPr>
        <p:txBody>
          <a:bodyPr lIns="66559" tIns="66559" rIns="66559" bIns="66559"/>
          <a:lstStyle>
            <a:lvl1pPr defTabSz="549148">
              <a:spcBef>
                <a:spcPts val="2100"/>
              </a:spcBef>
              <a:tabLst>
                <a:tab pos="609600" algn="l"/>
                <a:tab pos="1219200" algn="l"/>
                <a:tab pos="1828800" algn="l"/>
                <a:tab pos="2438400" algn="l"/>
                <a:tab pos="3048000" algn="l"/>
                <a:tab pos="3657600" algn="l"/>
                <a:tab pos="4267200" algn="l"/>
                <a:tab pos="4889500" algn="l"/>
                <a:tab pos="5499100" algn="l"/>
                <a:tab pos="6108700" algn="l"/>
                <a:tab pos="6718300" algn="l"/>
                <a:tab pos="7327900" algn="l"/>
                <a:tab pos="7937500" algn="l"/>
                <a:tab pos="8547100" algn="l"/>
                <a:tab pos="9156700" algn="l"/>
                <a:tab pos="9779000" algn="l"/>
                <a:tab pos="10388600" algn="l"/>
                <a:tab pos="10998200" algn="l"/>
                <a:tab pos="11607800" algn="l"/>
                <a:tab pos="12217400" algn="l"/>
              </a:tabLst>
              <a:defRPr sz="4700"/>
            </a:lvl1pPr>
          </a:lstStyle>
          <a:p>
            <a:pPr/>
            <a:r>
              <a:t>The sound of Dance records</a:t>
            </a:r>
          </a:p>
        </p:txBody>
      </p:sp>
      <p:sp>
        <p:nvSpPr>
          <p:cNvPr id="338" name="Shape 338"/>
          <p:cNvSpPr/>
          <p:nvPr>
            <p:ph type="body" idx="1"/>
          </p:nvPr>
        </p:nvSpPr>
        <p:spPr>
          <a:prstGeom prst="rect">
            <a:avLst/>
          </a:prstGeom>
        </p:spPr>
        <p:txBody>
          <a:bodyPr lIns="66559" tIns="66559" rIns="66559" bIns="66559"/>
          <a:lstStyle/>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All similar in style</a:t>
            </a:r>
          </a:p>
          <a:p>
            <a:pPr lvl="1">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Rely on 12-bar blues as verse or refrain</a:t>
            </a:r>
          </a:p>
          <a:p>
            <a:pPr lvl="1">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Straight rock ensemble, with backing vocals</a:t>
            </a:r>
          </a:p>
          <a:p>
            <a:pPr lvl="1">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Not heavily produced</a:t>
            </a:r>
          </a:p>
          <a:p>
            <a:pPr lvl="1">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Strong beat</a:t>
            </a:r>
          </a:p>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Help to remove stigma of rock</a:t>
            </a:r>
          </a:p>
          <a:p>
            <a:pPr>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Ex. The Twist</a:t>
            </a:r>
          </a:p>
        </p:txBody>
      </p:sp>
      <p:pic>
        <p:nvPicPr>
          <p:cNvPr id="339" name="american-bandstand-bw.jpg"/>
          <p:cNvPicPr>
            <a:picLocks noChangeAspect="1"/>
          </p:cNvPicPr>
          <p:nvPr/>
        </p:nvPicPr>
        <p:blipFill>
          <a:blip r:embed="rId2">
            <a:extLst/>
          </a:blip>
          <a:stretch>
            <a:fillRect/>
          </a:stretch>
        </p:blipFill>
        <p:spPr>
          <a:xfrm>
            <a:off x="7044266" y="5908886"/>
            <a:ext cx="3659859" cy="28177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8">
                                            <p:bg/>
                                          </p:spTgt>
                                        </p:tgtEl>
                                        <p:attrNameLst>
                                          <p:attrName>style.visibility</p:attrName>
                                        </p:attrNameLst>
                                      </p:cBhvr>
                                      <p:to>
                                        <p:strVal val="visible"/>
                                      </p:to>
                                    </p:set>
                                    <p:animEffect filter="dissolve" transition="in">
                                      <p:cBhvr>
                                        <p:cTn id="7" dur="500"/>
                                        <p:tgtEl>
                                          <p:spTgt spid="33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38">
                                            <p:txEl>
                                              <p:pRg st="0" end="0"/>
                                            </p:txEl>
                                          </p:spTgt>
                                        </p:tgtEl>
                                        <p:attrNameLst>
                                          <p:attrName>style.visibility</p:attrName>
                                        </p:attrNameLst>
                                      </p:cBhvr>
                                      <p:to>
                                        <p:strVal val="visible"/>
                                      </p:to>
                                    </p:set>
                                    <p:animEffect filter="dissolve" transition="in">
                                      <p:cBhvr>
                                        <p:cTn id="10" dur="500"/>
                                        <p:tgtEl>
                                          <p:spTgt spid="338">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338">
                                            <p:txEl>
                                              <p:pRg st="1" end="1"/>
                                            </p:txEl>
                                          </p:spTgt>
                                        </p:tgtEl>
                                        <p:attrNameLst>
                                          <p:attrName>style.visibility</p:attrName>
                                        </p:attrNameLst>
                                      </p:cBhvr>
                                      <p:to>
                                        <p:strVal val="visible"/>
                                      </p:to>
                                    </p:set>
                                    <p:animEffect filter="dissolve" transition="in">
                                      <p:cBhvr>
                                        <p:cTn id="13" dur="500"/>
                                        <p:tgtEl>
                                          <p:spTgt spid="338">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338">
                                            <p:txEl>
                                              <p:pRg st="2" end="2"/>
                                            </p:txEl>
                                          </p:spTgt>
                                        </p:tgtEl>
                                        <p:attrNameLst>
                                          <p:attrName>style.visibility</p:attrName>
                                        </p:attrNameLst>
                                      </p:cBhvr>
                                      <p:to>
                                        <p:strVal val="visible"/>
                                      </p:to>
                                    </p:set>
                                    <p:animEffect filter="dissolve" transition="in">
                                      <p:cBhvr>
                                        <p:cTn id="16" dur="500"/>
                                        <p:tgtEl>
                                          <p:spTgt spid="338">
                                            <p:txEl>
                                              <p:pRg st="2" end="2"/>
                                            </p:txEl>
                                          </p:spTgt>
                                        </p:tgtEl>
                                      </p:cBhvr>
                                    </p:animEffect>
                                  </p:childTnLst>
                                </p:cTn>
                              </p:par>
                              <p:par>
                                <p:cTn id="17" presetClass="entr" nodeType="withEffect" presetSubtype="0" presetID="9" grpId="1" fill="hold">
                                  <p:stCondLst>
                                    <p:cond delay="0"/>
                                  </p:stCondLst>
                                  <p:iterate type="el" backwards="0">
                                    <p:tmAbs val="0"/>
                                  </p:iterate>
                                  <p:childTnLst>
                                    <p:set>
                                      <p:cBhvr>
                                        <p:cTn id="18" fill="hold"/>
                                        <p:tgtEl>
                                          <p:spTgt spid="338">
                                            <p:txEl>
                                              <p:pRg st="3" end="3"/>
                                            </p:txEl>
                                          </p:spTgt>
                                        </p:tgtEl>
                                        <p:attrNameLst>
                                          <p:attrName>style.visibility</p:attrName>
                                        </p:attrNameLst>
                                      </p:cBhvr>
                                      <p:to>
                                        <p:strVal val="visible"/>
                                      </p:to>
                                    </p:set>
                                    <p:animEffect filter="dissolve" transition="in">
                                      <p:cBhvr>
                                        <p:cTn id="19" dur="500"/>
                                        <p:tgtEl>
                                          <p:spTgt spid="338">
                                            <p:txEl>
                                              <p:pRg st="3" end="3"/>
                                            </p:txEl>
                                          </p:spTgt>
                                        </p:tgtEl>
                                      </p:cBhvr>
                                    </p:animEffect>
                                  </p:childTnLst>
                                </p:cTn>
                              </p:par>
                              <p:par>
                                <p:cTn id="20" presetClass="entr" nodeType="withEffect" presetSubtype="0" presetID="9" grpId="1" fill="hold">
                                  <p:stCondLst>
                                    <p:cond delay="0"/>
                                  </p:stCondLst>
                                  <p:iterate type="el" backwards="0">
                                    <p:tmAbs val="0"/>
                                  </p:iterate>
                                  <p:childTnLst>
                                    <p:set>
                                      <p:cBhvr>
                                        <p:cTn id="21" fill="hold"/>
                                        <p:tgtEl>
                                          <p:spTgt spid="338">
                                            <p:txEl>
                                              <p:pRg st="4" end="4"/>
                                            </p:txEl>
                                          </p:spTgt>
                                        </p:tgtEl>
                                        <p:attrNameLst>
                                          <p:attrName>style.visibility</p:attrName>
                                        </p:attrNameLst>
                                      </p:cBhvr>
                                      <p:to>
                                        <p:strVal val="visible"/>
                                      </p:to>
                                    </p:set>
                                    <p:animEffect filter="dissolve" transition="in">
                                      <p:cBhvr>
                                        <p:cTn id="22" dur="500"/>
                                        <p:tgtEl>
                                          <p:spTgt spid="33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1" fill="hold">
                                  <p:stCondLst>
                                    <p:cond delay="0"/>
                                  </p:stCondLst>
                                  <p:iterate type="el" backwards="0">
                                    <p:tmAbs val="0"/>
                                  </p:iterate>
                                  <p:childTnLst>
                                    <p:set>
                                      <p:cBhvr>
                                        <p:cTn id="26" fill="hold"/>
                                        <p:tgtEl>
                                          <p:spTgt spid="338">
                                            <p:txEl>
                                              <p:pRg st="5" end="5"/>
                                            </p:txEl>
                                          </p:spTgt>
                                        </p:tgtEl>
                                        <p:attrNameLst>
                                          <p:attrName>style.visibility</p:attrName>
                                        </p:attrNameLst>
                                      </p:cBhvr>
                                      <p:to>
                                        <p:strVal val="visible"/>
                                      </p:to>
                                    </p:set>
                                    <p:animEffect filter="dissolve" transition="in">
                                      <p:cBhvr>
                                        <p:cTn id="27" dur="500"/>
                                        <p:tgtEl>
                                          <p:spTgt spid="33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1" fill="hold">
                                  <p:stCondLst>
                                    <p:cond delay="0"/>
                                  </p:stCondLst>
                                  <p:iterate type="el" backwards="0">
                                    <p:tmAbs val="0"/>
                                  </p:iterate>
                                  <p:childTnLst>
                                    <p:set>
                                      <p:cBhvr>
                                        <p:cTn id="31" fill="hold"/>
                                        <p:tgtEl>
                                          <p:spTgt spid="338">
                                            <p:txEl>
                                              <p:pRg st="6" end="6"/>
                                            </p:txEl>
                                          </p:spTgt>
                                        </p:tgtEl>
                                        <p:attrNameLst>
                                          <p:attrName>style.visibility</p:attrName>
                                        </p:attrNameLst>
                                      </p:cBhvr>
                                      <p:to>
                                        <p:strVal val="visible"/>
                                      </p:to>
                                    </p:set>
                                    <p:animEffect filter="dissolve" transition="in">
                                      <p:cBhvr>
                                        <p:cTn id="32" dur="500"/>
                                        <p:tgtEl>
                                          <p:spTgt spid="33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3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204" name="Shape 204"/>
          <p:cNvSpPr/>
          <p:nvPr>
            <p:ph type="title"/>
          </p:nvPr>
        </p:nvSpPr>
        <p:spPr>
          <a:prstGeom prst="rect">
            <a:avLst/>
          </a:prstGeom>
        </p:spPr>
        <p:txBody>
          <a:bodyPr lIns="66559" tIns="66559" rIns="66559" bIns="66559"/>
          <a:lstStyle>
            <a:lvl1pPr defTabSz="403097">
              <a:spcBef>
                <a:spcPts val="1500"/>
              </a:spcBef>
              <a:tabLst>
                <a:tab pos="444500" algn="l"/>
                <a:tab pos="889000" algn="l"/>
                <a:tab pos="1333500" algn="l"/>
                <a:tab pos="1790700" algn="l"/>
                <a:tab pos="2235200" algn="l"/>
                <a:tab pos="2679700" algn="l"/>
                <a:tab pos="3136900" algn="l"/>
                <a:tab pos="3581400" algn="l"/>
                <a:tab pos="4025900" algn="l"/>
                <a:tab pos="4483100" algn="l"/>
                <a:tab pos="4927600" algn="l"/>
                <a:tab pos="5372100" algn="l"/>
                <a:tab pos="5829300" algn="l"/>
                <a:tab pos="6273800" algn="l"/>
                <a:tab pos="6718300" algn="l"/>
                <a:tab pos="7175500" algn="l"/>
                <a:tab pos="7620000" algn="l"/>
                <a:tab pos="8064500" algn="l"/>
                <a:tab pos="8521700" algn="l"/>
                <a:tab pos="8966200" algn="l"/>
              </a:tabLst>
              <a:defRPr sz="4692"/>
            </a:lvl1pPr>
          </a:lstStyle>
          <a:p>
            <a:pPr/>
            <a:r>
              <a:t>Civic Reaction</a:t>
            </a:r>
          </a:p>
        </p:txBody>
      </p:sp>
      <p:sp>
        <p:nvSpPr>
          <p:cNvPr id="205" name="Shape 205"/>
          <p:cNvSpPr/>
          <p:nvPr>
            <p:ph type="body" idx="1"/>
          </p:nvPr>
        </p:nvSpPr>
        <p:spPr>
          <a:xfrm>
            <a:off x="464665" y="1633298"/>
            <a:ext cx="12075470" cy="4286250"/>
          </a:xfrm>
          <a:prstGeom prst="rect">
            <a:avLst/>
          </a:prstGeom>
        </p:spPr>
        <p:txBody>
          <a:bodyPr lIns="66559" tIns="66559" rIns="66559" bIns="66559"/>
          <a:lstStyle/>
          <a:p>
            <a:pPr marL="353880" indent="-353880" defTabSz="438150">
              <a:spcBef>
                <a:spcPts val="1300"/>
              </a:spcBef>
              <a:buChar char="•"/>
              <a:tabLst>
                <a:tab pos="469900" algn="l"/>
                <a:tab pos="952500" algn="l"/>
                <a:tab pos="1447800" algn="l"/>
                <a:tab pos="1930400" algn="l"/>
                <a:tab pos="2413000" algn="l"/>
                <a:tab pos="2908300" algn="l"/>
                <a:tab pos="3390900" algn="l"/>
                <a:tab pos="3886200" algn="l"/>
                <a:tab pos="4368800" algn="l"/>
                <a:tab pos="4851400" algn="l"/>
                <a:tab pos="5346700" algn="l"/>
                <a:tab pos="5829300" algn="l"/>
                <a:tab pos="6324600" algn="l"/>
                <a:tab pos="6807200" algn="l"/>
                <a:tab pos="7289800" algn="l"/>
                <a:tab pos="7785100" algn="l"/>
                <a:tab pos="8267700" algn="l"/>
                <a:tab pos="8763000" algn="l"/>
                <a:tab pos="9245600" algn="l"/>
                <a:tab pos="9728200" algn="l"/>
              </a:tabLst>
              <a:defRPr sz="3300"/>
            </a:pPr>
            <a:r>
              <a:t>Rock is…</a:t>
            </a:r>
          </a:p>
          <a:p>
            <a:pPr lvl="1" marL="646773" indent="-294348" defTabSz="438150">
              <a:spcBef>
                <a:spcPts val="1300"/>
              </a:spcBef>
              <a:buChar char="–"/>
              <a:tabLst>
                <a:tab pos="469900" algn="l"/>
                <a:tab pos="952500" algn="l"/>
                <a:tab pos="1447800" algn="l"/>
                <a:tab pos="1930400" algn="l"/>
                <a:tab pos="2413000" algn="l"/>
                <a:tab pos="2908300" algn="l"/>
                <a:tab pos="3390900" algn="l"/>
                <a:tab pos="3886200" algn="l"/>
                <a:tab pos="4368800" algn="l"/>
                <a:tab pos="4851400" algn="l"/>
                <a:tab pos="5346700" algn="l"/>
                <a:tab pos="5829300" algn="l"/>
                <a:tab pos="6324600" algn="l"/>
                <a:tab pos="6807200" algn="l"/>
                <a:tab pos="7289800" algn="l"/>
                <a:tab pos="7785100" algn="l"/>
                <a:tab pos="8267700" algn="l"/>
                <a:tab pos="8763000" algn="l"/>
                <a:tab pos="9245600" algn="l"/>
                <a:tab pos="9728200" algn="l"/>
              </a:tabLst>
              <a:defRPr sz="3300"/>
            </a:pPr>
            <a:r>
              <a:t>unwholesome and obscene</a:t>
            </a:r>
          </a:p>
          <a:p>
            <a:pPr lvl="1" marL="646773" indent="-294348" defTabSz="438150">
              <a:spcBef>
                <a:spcPts val="1300"/>
              </a:spcBef>
              <a:buChar char="–"/>
              <a:tabLst>
                <a:tab pos="469900" algn="l"/>
                <a:tab pos="952500" algn="l"/>
                <a:tab pos="1447800" algn="l"/>
                <a:tab pos="1930400" algn="l"/>
                <a:tab pos="2413000" algn="l"/>
                <a:tab pos="2908300" algn="l"/>
                <a:tab pos="3390900" algn="l"/>
                <a:tab pos="3886200" algn="l"/>
                <a:tab pos="4368800" algn="l"/>
                <a:tab pos="4851400" algn="l"/>
                <a:tab pos="5346700" algn="l"/>
                <a:tab pos="5829300" algn="l"/>
                <a:tab pos="6324600" algn="l"/>
                <a:tab pos="6807200" algn="l"/>
                <a:tab pos="7289800" algn="l"/>
                <a:tab pos="7785100" algn="l"/>
                <a:tab pos="8267700" algn="l"/>
                <a:tab pos="8763000" algn="l"/>
                <a:tab pos="9245600" algn="l"/>
                <a:tab pos="9728200" algn="l"/>
              </a:tabLst>
              <a:defRPr sz="3300"/>
            </a:pPr>
            <a:r>
              <a:t>morally corrupting </a:t>
            </a:r>
          </a:p>
          <a:p>
            <a:pPr lvl="1" marL="646773" indent="-294348" defTabSz="438150">
              <a:spcBef>
                <a:spcPts val="1300"/>
              </a:spcBef>
              <a:buChar char="–"/>
              <a:tabLst>
                <a:tab pos="469900" algn="l"/>
                <a:tab pos="952500" algn="l"/>
                <a:tab pos="1447800" algn="l"/>
                <a:tab pos="1930400" algn="l"/>
                <a:tab pos="2413000" algn="l"/>
                <a:tab pos="2908300" algn="l"/>
                <a:tab pos="3390900" algn="l"/>
                <a:tab pos="3886200" algn="l"/>
                <a:tab pos="4368800" algn="l"/>
                <a:tab pos="4851400" algn="l"/>
                <a:tab pos="5346700" algn="l"/>
                <a:tab pos="5829300" algn="l"/>
                <a:tab pos="6324600" algn="l"/>
                <a:tab pos="6807200" algn="l"/>
                <a:tab pos="7289800" algn="l"/>
                <a:tab pos="7785100" algn="l"/>
                <a:tab pos="8267700" algn="l"/>
                <a:tab pos="8763000" algn="l"/>
                <a:tab pos="9245600" algn="l"/>
                <a:tab pos="9728200" algn="l"/>
              </a:tabLst>
              <a:defRPr sz="3300"/>
            </a:pPr>
            <a:r>
              <a:t>encourages racial integration</a:t>
            </a:r>
          </a:p>
          <a:p>
            <a:pPr lvl="1" marL="646773" indent="-294348" defTabSz="438150">
              <a:spcBef>
                <a:spcPts val="1300"/>
              </a:spcBef>
              <a:buChar char="–"/>
              <a:tabLst>
                <a:tab pos="469900" algn="l"/>
                <a:tab pos="952500" algn="l"/>
                <a:tab pos="1447800" algn="l"/>
                <a:tab pos="1930400" algn="l"/>
                <a:tab pos="2413000" algn="l"/>
                <a:tab pos="2908300" algn="l"/>
                <a:tab pos="3390900" algn="l"/>
                <a:tab pos="3886200" algn="l"/>
                <a:tab pos="4368800" algn="l"/>
                <a:tab pos="4851400" algn="l"/>
                <a:tab pos="5346700" algn="l"/>
                <a:tab pos="5829300" algn="l"/>
                <a:tab pos="6324600" algn="l"/>
                <a:tab pos="6807200" algn="l"/>
                <a:tab pos="7289800" algn="l"/>
                <a:tab pos="7785100" algn="l"/>
                <a:tab pos="8267700" algn="l"/>
                <a:tab pos="8763000" algn="l"/>
                <a:tab pos="9245600" algn="l"/>
                <a:tab pos="9728200" algn="l"/>
              </a:tabLst>
              <a:defRPr sz="3300"/>
            </a:pPr>
            <a:r>
              <a:t>“a sign of depersonalization of the individual, of ecstatic veneration of mental decline and passivity.” (Dr. Meerloo)</a:t>
            </a:r>
          </a:p>
        </p:txBody>
      </p:sp>
      <p:pic>
        <p:nvPicPr>
          <p:cNvPr id="206" name="Rebel.jpg"/>
          <p:cNvPicPr>
            <a:picLocks noChangeAspect="1"/>
          </p:cNvPicPr>
          <p:nvPr/>
        </p:nvPicPr>
        <p:blipFill>
          <a:blip r:embed="rId2">
            <a:extLst/>
          </a:blip>
          <a:stretch>
            <a:fillRect/>
          </a:stretch>
        </p:blipFill>
        <p:spPr>
          <a:xfrm>
            <a:off x="2643490" y="6111395"/>
            <a:ext cx="7717820" cy="3119656"/>
          </a:xfrm>
          <a:prstGeom prst="rect">
            <a:avLst/>
          </a:prstGeom>
          <a:ln w="12700">
            <a:solidFill>
              <a:srgbClr val="747676"/>
            </a:solidFill>
            <a:miter lim="400000"/>
          </a:ln>
        </p:spPr>
      </p:pic>
      <p:sp>
        <p:nvSpPr>
          <p:cNvPr id="207" name="Shape 207"/>
          <p:cNvSpPr/>
          <p:nvPr/>
        </p:nvSpPr>
        <p:spPr>
          <a:xfrm>
            <a:off x="4746106" y="9323069"/>
            <a:ext cx="2469593" cy="3022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latin typeface="DIN Condensed"/>
                <a:ea typeface="DIN Condensed"/>
                <a:cs typeface="DIN Condensed"/>
                <a:sym typeface="DIN Condensed"/>
              </a:defRPr>
            </a:pPr>
            <a:r>
              <a:t>James Dean in </a:t>
            </a:r>
            <a:r>
              <a:t>Rebel Without a Cause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animEffect filter="dissolve" transition="in">
                                      <p:cBhvr>
                                        <p:cTn id="7" dur="500"/>
                                        <p:tgtEl>
                                          <p:spTgt spid="20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05">
                                            <p:txEl>
                                              <p:pRg st="0" end="0"/>
                                            </p:txEl>
                                          </p:spTgt>
                                        </p:tgtEl>
                                        <p:attrNameLst>
                                          <p:attrName>style.visibility</p:attrName>
                                        </p:attrNameLst>
                                      </p:cBhvr>
                                      <p:to>
                                        <p:strVal val="visible"/>
                                      </p:to>
                                    </p:set>
                                    <p:animEffect filter="dissolve" transition="in">
                                      <p:cBhvr>
                                        <p:cTn id="10" dur="500"/>
                                        <p:tgtEl>
                                          <p:spTgt spid="205">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205">
                                            <p:txEl>
                                              <p:pRg st="1" end="1"/>
                                            </p:txEl>
                                          </p:spTgt>
                                        </p:tgtEl>
                                        <p:attrNameLst>
                                          <p:attrName>style.visibility</p:attrName>
                                        </p:attrNameLst>
                                      </p:cBhvr>
                                      <p:to>
                                        <p:strVal val="visible"/>
                                      </p:to>
                                    </p:set>
                                    <p:animEffect filter="dissolve" transition="in">
                                      <p:cBhvr>
                                        <p:cTn id="13" dur="500"/>
                                        <p:tgtEl>
                                          <p:spTgt spid="205">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205">
                                            <p:txEl>
                                              <p:pRg st="2" end="2"/>
                                            </p:txEl>
                                          </p:spTgt>
                                        </p:tgtEl>
                                        <p:attrNameLst>
                                          <p:attrName>style.visibility</p:attrName>
                                        </p:attrNameLst>
                                      </p:cBhvr>
                                      <p:to>
                                        <p:strVal val="visible"/>
                                      </p:to>
                                    </p:set>
                                    <p:animEffect filter="dissolve" transition="in">
                                      <p:cBhvr>
                                        <p:cTn id="16" dur="500"/>
                                        <p:tgtEl>
                                          <p:spTgt spid="205">
                                            <p:txEl>
                                              <p:pRg st="2" end="2"/>
                                            </p:txEl>
                                          </p:spTgt>
                                        </p:tgtEl>
                                      </p:cBhvr>
                                    </p:animEffect>
                                  </p:childTnLst>
                                </p:cTn>
                              </p:par>
                              <p:par>
                                <p:cTn id="17" presetClass="entr" nodeType="withEffect" presetSubtype="0" presetID="9" grpId="1" fill="hold">
                                  <p:stCondLst>
                                    <p:cond delay="0"/>
                                  </p:stCondLst>
                                  <p:iterate type="el" backwards="0">
                                    <p:tmAbs val="0"/>
                                  </p:iterate>
                                  <p:childTnLst>
                                    <p:set>
                                      <p:cBhvr>
                                        <p:cTn id="18" fill="hold"/>
                                        <p:tgtEl>
                                          <p:spTgt spid="205">
                                            <p:txEl>
                                              <p:pRg st="3" end="3"/>
                                            </p:txEl>
                                          </p:spTgt>
                                        </p:tgtEl>
                                        <p:attrNameLst>
                                          <p:attrName>style.visibility</p:attrName>
                                        </p:attrNameLst>
                                      </p:cBhvr>
                                      <p:to>
                                        <p:strVal val="visible"/>
                                      </p:to>
                                    </p:set>
                                    <p:animEffect filter="dissolve" transition="in">
                                      <p:cBhvr>
                                        <p:cTn id="19" dur="500"/>
                                        <p:tgtEl>
                                          <p:spTgt spid="205">
                                            <p:txEl>
                                              <p:pRg st="3" end="3"/>
                                            </p:txEl>
                                          </p:spTgt>
                                        </p:tgtEl>
                                      </p:cBhvr>
                                    </p:animEffect>
                                  </p:childTnLst>
                                </p:cTn>
                              </p:par>
                              <p:par>
                                <p:cTn id="20" presetClass="entr" nodeType="withEffect" presetSubtype="0" presetID="9" grpId="1" fill="hold">
                                  <p:stCondLst>
                                    <p:cond delay="0"/>
                                  </p:stCondLst>
                                  <p:iterate type="el" backwards="0">
                                    <p:tmAbs val="0"/>
                                  </p:iterate>
                                  <p:childTnLst>
                                    <p:set>
                                      <p:cBhvr>
                                        <p:cTn id="21" fill="hold"/>
                                        <p:tgtEl>
                                          <p:spTgt spid="205">
                                            <p:txEl>
                                              <p:pRg st="4" end="4"/>
                                            </p:txEl>
                                          </p:spTgt>
                                        </p:tgtEl>
                                        <p:attrNameLst>
                                          <p:attrName>style.visibility</p:attrName>
                                        </p:attrNameLst>
                                      </p:cBhvr>
                                      <p:to>
                                        <p:strVal val="visible"/>
                                      </p:to>
                                    </p:set>
                                    <p:animEffect filter="dissolve" transition="in">
                                      <p:cBhvr>
                                        <p:cTn id="22" dur="500"/>
                                        <p:tgtEl>
                                          <p:spTgt spid="20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210" name="Shape 210"/>
          <p:cNvSpPr/>
          <p:nvPr>
            <p:ph type="title"/>
          </p:nvPr>
        </p:nvSpPr>
        <p:spPr>
          <a:prstGeom prst="rect">
            <a:avLst/>
          </a:prstGeom>
        </p:spPr>
        <p:txBody>
          <a:bodyPr/>
          <a:lstStyle/>
          <a:p>
            <a:pPr defTabSz="560831">
              <a:spcBef>
                <a:spcPts val="2200"/>
              </a:spcBef>
              <a:defRPr sz="4800"/>
            </a:pPr>
            <a:r>
              <a:t>Independent labels: </a:t>
            </a:r>
            <a:r>
              <a:rPr>
                <a:solidFill>
                  <a:srgbClr val="011993"/>
                </a:solidFill>
              </a:rPr>
              <a:t>chess</a:t>
            </a:r>
          </a:p>
        </p:txBody>
      </p:sp>
      <p:sp>
        <p:nvSpPr>
          <p:cNvPr id="211" name="Shape 211"/>
          <p:cNvSpPr/>
          <p:nvPr>
            <p:ph type="body" sz="quarter" idx="1"/>
          </p:nvPr>
        </p:nvSpPr>
        <p:spPr>
          <a:xfrm>
            <a:off x="634999" y="1701799"/>
            <a:ext cx="7579719" cy="2528839"/>
          </a:xfrm>
          <a:prstGeom prst="rect">
            <a:avLst/>
          </a:prstGeom>
        </p:spPr>
        <p:txBody>
          <a:bodyPr/>
          <a:lstStyle/>
          <a:p>
            <a:pPr marL="409694" indent="-409694" defTabSz="543305">
              <a:spcBef>
                <a:spcPts val="1600"/>
              </a:spcBef>
              <a:defRPr sz="2790"/>
            </a:pPr>
            <a:r>
              <a:t>Leonard &amp; Phil Chess emigrated from Poland in 1928. </a:t>
            </a:r>
          </a:p>
          <a:p>
            <a:pPr marL="409694" indent="-409694" defTabSz="543305">
              <a:spcBef>
                <a:spcPts val="1600"/>
              </a:spcBef>
              <a:defRPr sz="2790"/>
            </a:pPr>
            <a:r>
              <a:t>By the early 1940's, they owned several bars and nightclubs in the South Side of Chicago.</a:t>
            </a:r>
          </a:p>
        </p:txBody>
      </p:sp>
      <p:grpSp>
        <p:nvGrpSpPr>
          <p:cNvPr id="214" name="Group 214"/>
          <p:cNvGrpSpPr/>
          <p:nvPr/>
        </p:nvGrpSpPr>
        <p:grpSpPr>
          <a:xfrm>
            <a:off x="8574980" y="382885"/>
            <a:ext cx="4102101" cy="3556001"/>
            <a:chOff x="0" y="0"/>
            <a:chExt cx="4102100" cy="3556000"/>
          </a:xfrm>
        </p:grpSpPr>
        <p:pic>
          <p:nvPicPr>
            <p:cNvPr id="213" name="chess_brothers_1.jpg"/>
            <p:cNvPicPr>
              <a:picLocks noChangeAspect="1"/>
            </p:cNvPicPr>
            <p:nvPr/>
          </p:nvPicPr>
          <p:blipFill>
            <a:blip r:embed="rId2">
              <a:extLst/>
            </a:blip>
            <a:stretch>
              <a:fillRect/>
            </a:stretch>
          </p:blipFill>
          <p:spPr>
            <a:xfrm>
              <a:off x="25400" y="25400"/>
              <a:ext cx="4051300" cy="3454400"/>
            </a:xfrm>
            <a:prstGeom prst="rect">
              <a:avLst/>
            </a:prstGeom>
            <a:ln>
              <a:noFill/>
            </a:ln>
            <a:effectLst/>
          </p:spPr>
        </p:pic>
        <p:pic>
          <p:nvPicPr>
            <p:cNvPr id="212" name=""/>
            <p:cNvPicPr>
              <a:picLocks noChangeAspect="0"/>
            </p:cNvPicPr>
            <p:nvPr/>
          </p:nvPicPr>
          <p:blipFill>
            <a:blip r:embed="rId3">
              <a:extLst/>
            </a:blip>
            <a:stretch>
              <a:fillRect/>
            </a:stretch>
          </p:blipFill>
          <p:spPr>
            <a:xfrm>
              <a:off x="0" y="0"/>
              <a:ext cx="4102100" cy="3556000"/>
            </a:xfrm>
            <a:prstGeom prst="rect">
              <a:avLst/>
            </a:prstGeom>
            <a:effectLst/>
          </p:spPr>
        </p:pic>
      </p:grpSp>
      <p:sp>
        <p:nvSpPr>
          <p:cNvPr id="215" name="Shape 215"/>
          <p:cNvSpPr/>
          <p:nvPr/>
        </p:nvSpPr>
        <p:spPr>
          <a:xfrm>
            <a:off x="648592" y="4129037"/>
            <a:ext cx="11707615" cy="50123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40531" indent="-440531" defTabSz="584200">
              <a:spcBef>
                <a:spcPts val="1800"/>
              </a:spcBef>
              <a:buSzPct val="75000"/>
              <a:buFont typeface="Zapf Dingbats"/>
              <a:buChar char="➤"/>
              <a:defRPr sz="2800">
                <a:solidFill>
                  <a:srgbClr val="5C5C5C"/>
                </a:solidFill>
                <a:latin typeface="Iowan Old Style Roman"/>
                <a:ea typeface="Iowan Old Style Roman"/>
                <a:cs typeface="Iowan Old Style Roman"/>
                <a:sym typeface="Iowan Old Style Roman"/>
              </a:defRPr>
            </a:pPr>
            <a:r>
              <a:t>In 1947 the Chess brothers started signing local artists like Muddy Waters to Aristocrat Records (predecessor to Chess records)</a:t>
            </a:r>
          </a:p>
          <a:p>
            <a:pPr marL="440531" indent="-440531" defTabSz="584200">
              <a:spcBef>
                <a:spcPts val="1800"/>
              </a:spcBef>
              <a:buSzPct val="75000"/>
              <a:buFont typeface="Zapf Dingbats"/>
              <a:buChar char="➤"/>
              <a:defRPr sz="2800">
                <a:solidFill>
                  <a:srgbClr val="5C5C5C"/>
                </a:solidFill>
                <a:latin typeface="Iowan Old Style Roman"/>
                <a:ea typeface="Iowan Old Style Roman"/>
                <a:cs typeface="Iowan Old Style Roman"/>
                <a:sym typeface="Iowan Old Style Roman"/>
              </a:defRPr>
            </a:pPr>
            <a:r>
              <a:t>The great Willie Dixon produced seminal R&amp;B from the late ‘40s through the ‘60s. </a:t>
            </a:r>
          </a:p>
          <a:p>
            <a:pPr marL="440531" indent="-440531" defTabSz="584200">
              <a:spcBef>
                <a:spcPts val="1800"/>
              </a:spcBef>
              <a:buSzPct val="75000"/>
              <a:buFont typeface="Zapf Dingbats"/>
              <a:buChar char="➤"/>
              <a:defRPr sz="2800">
                <a:solidFill>
                  <a:srgbClr val="5C5C5C"/>
                </a:solidFill>
                <a:latin typeface="Iowan Old Style Roman"/>
                <a:ea typeface="Iowan Old Style Roman"/>
                <a:cs typeface="Iowan Old Style Roman"/>
                <a:sym typeface="Iowan Old Style Roman"/>
              </a:defRPr>
            </a:pPr>
            <a:r>
              <a:t>They later tried doo-wop and soul, but sold the company in 1969 to GRT.</a:t>
            </a:r>
          </a:p>
          <a:p>
            <a:pPr marL="440531" indent="-440531" defTabSz="584200">
              <a:spcBef>
                <a:spcPts val="1800"/>
              </a:spcBef>
              <a:buSzPct val="75000"/>
              <a:buFont typeface="Zapf Dingbats"/>
              <a:buChar char="➤"/>
              <a:defRPr sz="2800">
                <a:solidFill>
                  <a:srgbClr val="5C5C5C"/>
                </a:solidFill>
                <a:latin typeface="Iowan Old Style Roman"/>
                <a:ea typeface="Iowan Old Style Roman"/>
                <a:cs typeface="Iowan Old Style Roman"/>
                <a:sym typeface="Iowan Old Style Roman"/>
              </a:defRPr>
            </a:pPr>
            <a:r>
              <a:t>Leonard’s son Marshall went on to manage Rolling Stones Records during a decadent time in their history.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218" name="Shape 218"/>
          <p:cNvSpPr/>
          <p:nvPr>
            <p:ph type="title"/>
          </p:nvPr>
        </p:nvSpPr>
        <p:spPr>
          <a:prstGeom prst="rect">
            <a:avLst/>
          </a:prstGeom>
        </p:spPr>
        <p:txBody>
          <a:bodyPr/>
          <a:lstStyle/>
          <a:p>
            <a:pPr defTabSz="560831">
              <a:spcBef>
                <a:spcPts val="2200"/>
              </a:spcBef>
              <a:defRPr sz="4800"/>
            </a:pPr>
            <a:r>
              <a:t>Independent labels: </a:t>
            </a:r>
            <a:r>
              <a:rPr>
                <a:solidFill>
                  <a:schemeClr val="accent5">
                    <a:hueOff val="-444211"/>
                    <a:satOff val="-14915"/>
                    <a:lumOff val="22857"/>
                  </a:schemeClr>
                </a:solidFill>
              </a:rPr>
              <a:t>Sun</a:t>
            </a:r>
          </a:p>
        </p:txBody>
      </p:sp>
      <p:sp>
        <p:nvSpPr>
          <p:cNvPr id="219" name="Shape 219"/>
          <p:cNvSpPr/>
          <p:nvPr>
            <p:ph type="body" sz="quarter" idx="1"/>
          </p:nvPr>
        </p:nvSpPr>
        <p:spPr>
          <a:xfrm>
            <a:off x="622299" y="1763538"/>
            <a:ext cx="7579719" cy="2528839"/>
          </a:xfrm>
          <a:prstGeom prst="rect">
            <a:avLst/>
          </a:prstGeom>
        </p:spPr>
        <p:txBody>
          <a:bodyPr/>
          <a:lstStyle/>
          <a:p>
            <a:pPr marL="378856" indent="-378856" defTabSz="502412">
              <a:spcBef>
                <a:spcPts val="1500"/>
              </a:spcBef>
              <a:defRPr sz="2580"/>
            </a:pPr>
            <a:r>
              <a:t>Sam Phillips got into music in the late ‘40s when black musicians in the South had nowhere to record.</a:t>
            </a:r>
          </a:p>
          <a:p>
            <a:pPr marL="378856" indent="-378856" defTabSz="502412">
              <a:spcBef>
                <a:spcPts val="1500"/>
              </a:spcBef>
              <a:defRPr sz="2580"/>
            </a:pPr>
            <a:r>
              <a:t>Started as Memphis Recording Service in 1950, and launched Sun Records label in 1952. </a:t>
            </a:r>
          </a:p>
        </p:txBody>
      </p:sp>
      <p:grpSp>
        <p:nvGrpSpPr>
          <p:cNvPr id="222" name="Group 222"/>
          <p:cNvGrpSpPr/>
          <p:nvPr/>
        </p:nvGrpSpPr>
        <p:grpSpPr>
          <a:xfrm>
            <a:off x="9268440" y="190500"/>
            <a:ext cx="3236893" cy="4164013"/>
            <a:chOff x="0" y="0"/>
            <a:chExt cx="3236892" cy="4164012"/>
          </a:xfrm>
        </p:grpSpPr>
        <p:pic>
          <p:nvPicPr>
            <p:cNvPr id="221" name="samphillipsbw.l.jpg"/>
            <p:cNvPicPr>
              <a:picLocks noChangeAspect="1"/>
            </p:cNvPicPr>
            <p:nvPr/>
          </p:nvPicPr>
          <p:blipFill>
            <a:blip r:embed="rId2">
              <a:extLst/>
            </a:blip>
            <a:stretch>
              <a:fillRect/>
            </a:stretch>
          </p:blipFill>
          <p:spPr>
            <a:xfrm>
              <a:off x="25400" y="25400"/>
              <a:ext cx="3186093" cy="4062413"/>
            </a:xfrm>
            <a:prstGeom prst="rect">
              <a:avLst/>
            </a:prstGeom>
            <a:ln>
              <a:noFill/>
            </a:ln>
            <a:effectLst/>
          </p:spPr>
        </p:pic>
        <p:pic>
          <p:nvPicPr>
            <p:cNvPr id="220" name=""/>
            <p:cNvPicPr>
              <a:picLocks noChangeAspect="0"/>
            </p:cNvPicPr>
            <p:nvPr/>
          </p:nvPicPr>
          <p:blipFill>
            <a:blip r:embed="rId3">
              <a:extLst/>
            </a:blip>
            <a:stretch>
              <a:fillRect/>
            </a:stretch>
          </p:blipFill>
          <p:spPr>
            <a:xfrm>
              <a:off x="0" y="0"/>
              <a:ext cx="3236893" cy="4164013"/>
            </a:xfrm>
            <a:prstGeom prst="rect">
              <a:avLst/>
            </a:prstGeom>
            <a:effectLst/>
          </p:spPr>
        </p:pic>
      </p:grpSp>
      <p:sp>
        <p:nvSpPr>
          <p:cNvPr id="223" name="Shape 223"/>
          <p:cNvSpPr/>
          <p:nvPr/>
        </p:nvSpPr>
        <p:spPr>
          <a:xfrm>
            <a:off x="655835" y="4608115"/>
            <a:ext cx="12223355" cy="4164014"/>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ormAutofit fontScale="100000" lnSpcReduction="0"/>
          </a:bodyPr>
          <a:lstStyle/>
          <a:p>
            <a:pPr marL="208026" indent="-208026" defTabSz="373796">
              <a:spcBef>
                <a:spcPts val="1100"/>
              </a:spcBef>
              <a:buClr>
                <a:srgbClr val="5C5C5C"/>
              </a:buClr>
              <a:buSzPct val="75000"/>
              <a:buFont typeface="Zapf Dingbats"/>
              <a:buChar char="➤"/>
              <a:defRPr sz="2548">
                <a:solidFill>
                  <a:srgbClr val="5C5C5C"/>
                </a:solidFill>
                <a:latin typeface="Iowan Old Style Roman"/>
                <a:ea typeface="Iowan Old Style Roman"/>
                <a:cs typeface="Iowan Old Style Roman"/>
                <a:sym typeface="Iowan Old Style Roman"/>
              </a:defRPr>
            </a:pPr>
            <a:r>
              <a:t> Memphis was a hotbed of blues activity. Sun recorded artists such as B. B. King, Ike Turner, Howlin’ Wolf, Bobby Bland, Little Junior Parker, and the Prisionaires</a:t>
            </a:r>
          </a:p>
          <a:p>
            <a:pPr marL="208026" indent="-208026" defTabSz="373796">
              <a:spcBef>
                <a:spcPts val="1100"/>
              </a:spcBef>
              <a:buClr>
                <a:srgbClr val="5C5C5C"/>
              </a:buClr>
              <a:buSzPct val="75000"/>
              <a:buFont typeface="Zapf Dingbats"/>
              <a:buChar char="➤"/>
              <a:defRPr sz="2548">
                <a:solidFill>
                  <a:srgbClr val="5C5C5C"/>
                </a:solidFill>
                <a:latin typeface="Iowan Old Style Roman"/>
                <a:ea typeface="Iowan Old Style Roman"/>
                <a:cs typeface="Iowan Old Style Roman"/>
                <a:sym typeface="Iowan Old Style Roman"/>
              </a:defRPr>
            </a:pPr>
            <a:r>
              <a:t>At the beginning a blues label, but Frustrated by lack of airplay, he wanted to find a white performer who sounded black.</a:t>
            </a:r>
          </a:p>
          <a:p>
            <a:pPr marL="208026" indent="-208026" defTabSz="373796">
              <a:spcBef>
                <a:spcPts val="1100"/>
              </a:spcBef>
              <a:buClr>
                <a:srgbClr val="5C5C5C"/>
              </a:buClr>
              <a:buSzPct val="75000"/>
              <a:buFont typeface="Zapf Dingbats"/>
              <a:buChar char="➤"/>
              <a:defRPr sz="2548">
                <a:solidFill>
                  <a:srgbClr val="5C5C5C"/>
                </a:solidFill>
                <a:latin typeface="Iowan Old Style Roman"/>
                <a:ea typeface="Iowan Old Style Roman"/>
                <a:cs typeface="Iowan Old Style Roman"/>
                <a:sym typeface="Iowan Old Style Roman"/>
              </a:defRPr>
            </a:pPr>
            <a:r>
              <a:t>Phillips discovered Elvis Presley in 1954, who cut 5 blues, and 5 country tunes for Sun, all with the same feel.</a:t>
            </a:r>
          </a:p>
          <a:p>
            <a:pPr marL="208026" indent="-208026" defTabSz="373796">
              <a:spcBef>
                <a:spcPts val="1100"/>
              </a:spcBef>
              <a:buClr>
                <a:srgbClr val="5C5C5C"/>
              </a:buClr>
              <a:buSzPct val="75000"/>
              <a:buFont typeface="Zapf Dingbats"/>
              <a:buChar char="➤"/>
              <a:defRPr sz="2548">
                <a:solidFill>
                  <a:srgbClr val="5C5C5C"/>
                </a:solidFill>
                <a:latin typeface="Iowan Old Style Roman"/>
                <a:ea typeface="Iowan Old Style Roman"/>
                <a:cs typeface="Iowan Old Style Roman"/>
                <a:sym typeface="Iowan Old Style Roman"/>
              </a:defRPr>
            </a:pPr>
            <a:r>
              <a:t>Philips sold Presley’s contract to RCA in order to have enough money to continue the label.</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body" idx="13"/>
          </p:nvPr>
        </p:nvSpPr>
        <p:spPr>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226" name="Shape 226"/>
          <p:cNvSpPr/>
          <p:nvPr>
            <p:ph type="title"/>
          </p:nvPr>
        </p:nvSpPr>
        <p:spPr>
          <a:prstGeom prst="rect">
            <a:avLst/>
          </a:prstGeom>
        </p:spPr>
        <p:txBody>
          <a:bodyPr lIns="66559" tIns="66559" rIns="66559" bIns="66559"/>
          <a:lstStyle>
            <a:lvl1pPr defTabSz="549148">
              <a:spcBef>
                <a:spcPts val="2100"/>
              </a:spcBef>
              <a:tabLst>
                <a:tab pos="609600" algn="l"/>
                <a:tab pos="1219200" algn="l"/>
                <a:tab pos="1828800" algn="l"/>
                <a:tab pos="2438400" algn="l"/>
                <a:tab pos="3048000" algn="l"/>
                <a:tab pos="3657600" algn="l"/>
                <a:tab pos="4267200" algn="l"/>
                <a:tab pos="4889500" algn="l"/>
                <a:tab pos="5499100" algn="l"/>
                <a:tab pos="6108700" algn="l"/>
                <a:tab pos="6718300" algn="l"/>
                <a:tab pos="7327900" algn="l"/>
                <a:tab pos="7937500" algn="l"/>
                <a:tab pos="8547100" algn="l"/>
                <a:tab pos="9156700" algn="l"/>
                <a:tab pos="9779000" algn="l"/>
                <a:tab pos="10388600" algn="l"/>
                <a:tab pos="10998200" algn="l"/>
                <a:tab pos="11607800" algn="l"/>
                <a:tab pos="12217400" algn="l"/>
              </a:tabLst>
              <a:defRPr sz="4700"/>
            </a:lvl1pPr>
          </a:lstStyle>
          <a:p>
            <a:pPr/>
            <a:r>
              <a:t>Reaction from major record labels</a:t>
            </a:r>
          </a:p>
        </p:txBody>
      </p:sp>
      <p:sp>
        <p:nvSpPr>
          <p:cNvPr id="227" name="Shape 227"/>
          <p:cNvSpPr/>
          <p:nvPr>
            <p:ph type="body" idx="1"/>
          </p:nvPr>
        </p:nvSpPr>
        <p:spPr>
          <a:xfrm>
            <a:off x="558800" y="2119932"/>
            <a:ext cx="11198275" cy="6605936"/>
          </a:xfrm>
          <a:prstGeom prst="rect">
            <a:avLst/>
          </a:prstGeom>
        </p:spPr>
        <p:txBody>
          <a:bodyPr lIns="66559" tIns="66559" rIns="66559" bIns="66559"/>
          <a:lstStyle/>
          <a:p>
            <a:pPr marL="0" indent="0">
              <a:buSzTx/>
              <a:buNone/>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defRPr sz="3800"/>
            </a:pPr>
            <a:r>
              <a:t>How do we cash in on this and make it acceptable to white America?</a:t>
            </a:r>
          </a:p>
          <a:p>
            <a:pPr>
              <a:buFont typeface="Wingding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Cover versions of rock and roll hits</a:t>
            </a:r>
          </a:p>
          <a:p>
            <a:pPr>
              <a:buFont typeface="Wingding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Take advantage of weaknesses of small labels</a:t>
            </a:r>
          </a:p>
          <a:p>
            <a:pPr>
              <a:buFont typeface="Wingding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Create teen idols</a:t>
            </a:r>
          </a:p>
          <a:p>
            <a:pPr>
              <a:buFont typeface="Wingding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Hire songwriters to pen “rock n’ roll songs”</a:t>
            </a:r>
          </a:p>
          <a:p>
            <a:pPr>
              <a:buFont typeface="Wingdings"/>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Create dance crazes for the kids</a:t>
            </a:r>
          </a:p>
        </p:txBody>
      </p:sp>
      <p:grpSp>
        <p:nvGrpSpPr>
          <p:cNvPr id="230" name="Group 230"/>
          <p:cNvGrpSpPr/>
          <p:nvPr/>
        </p:nvGrpSpPr>
        <p:grpSpPr>
          <a:xfrm>
            <a:off x="9489134" y="4709864"/>
            <a:ext cx="3298805" cy="4447614"/>
            <a:chOff x="0" y="0"/>
            <a:chExt cx="3298803" cy="4447612"/>
          </a:xfrm>
        </p:grpSpPr>
        <p:pic>
          <p:nvPicPr>
            <p:cNvPr id="229" name="PatBoone1959.jpg"/>
            <p:cNvPicPr>
              <a:picLocks noChangeAspect="1"/>
            </p:cNvPicPr>
            <p:nvPr/>
          </p:nvPicPr>
          <p:blipFill>
            <a:blip r:embed="rId2">
              <a:extLst/>
            </a:blip>
            <a:stretch>
              <a:fillRect/>
            </a:stretch>
          </p:blipFill>
          <p:spPr>
            <a:xfrm>
              <a:off x="25400" y="25400"/>
              <a:ext cx="3248004" cy="4346013"/>
            </a:xfrm>
            <a:prstGeom prst="rect">
              <a:avLst/>
            </a:prstGeom>
            <a:ln>
              <a:noFill/>
            </a:ln>
            <a:effectLst/>
          </p:spPr>
        </p:pic>
        <p:pic>
          <p:nvPicPr>
            <p:cNvPr id="228" name=""/>
            <p:cNvPicPr>
              <a:picLocks noChangeAspect="0"/>
            </p:cNvPicPr>
            <p:nvPr/>
          </p:nvPicPr>
          <p:blipFill>
            <a:blip r:embed="rId3">
              <a:extLst/>
            </a:blip>
            <a:stretch>
              <a:fillRect/>
            </a:stretch>
          </p:blipFill>
          <p:spPr>
            <a:xfrm>
              <a:off x="0" y="0"/>
              <a:ext cx="3298804" cy="4447613"/>
            </a:xfrm>
            <a:prstGeom prst="rect">
              <a:avLst/>
            </a:prstGeom>
            <a:effectLst/>
          </p:spPr>
        </p:pic>
      </p:grpSp>
      <p:pic>
        <p:nvPicPr>
          <p:cNvPr id="231" name="boone4.jpg"/>
          <p:cNvPicPr>
            <a:picLocks noChangeAspect="1"/>
          </p:cNvPicPr>
          <p:nvPr/>
        </p:nvPicPr>
        <p:blipFill>
          <a:blip r:embed="rId4">
            <a:extLst/>
          </a:blip>
          <a:stretch>
            <a:fillRect/>
          </a:stretch>
        </p:blipFill>
        <p:spPr>
          <a:xfrm>
            <a:off x="9616080" y="458469"/>
            <a:ext cx="3044913" cy="348450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27">
                                            <p:bg/>
                                          </p:spTgt>
                                        </p:tgtEl>
                                        <p:attrNameLst>
                                          <p:attrName>style.visibility</p:attrName>
                                        </p:attrNameLst>
                                      </p:cBhvr>
                                      <p:to>
                                        <p:strVal val="visible"/>
                                      </p:to>
                                    </p:set>
                                    <p:animEffect filter="dissolve" transition="in">
                                      <p:cBhvr>
                                        <p:cTn id="7" dur="500"/>
                                        <p:tgtEl>
                                          <p:spTgt spid="22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27">
                                            <p:txEl>
                                              <p:pRg st="0" end="0"/>
                                            </p:txEl>
                                          </p:spTgt>
                                        </p:tgtEl>
                                        <p:attrNameLst>
                                          <p:attrName>style.visibility</p:attrName>
                                        </p:attrNameLst>
                                      </p:cBhvr>
                                      <p:to>
                                        <p:strVal val="visible"/>
                                      </p:to>
                                    </p:set>
                                    <p:animEffect filter="dissolve" transition="in">
                                      <p:cBhvr>
                                        <p:cTn id="10" dur="500"/>
                                        <p:tgtEl>
                                          <p:spTgt spid="2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227">
                                            <p:txEl>
                                              <p:pRg st="1" end="1"/>
                                            </p:txEl>
                                          </p:spTgt>
                                        </p:tgtEl>
                                        <p:attrNameLst>
                                          <p:attrName>style.visibility</p:attrName>
                                        </p:attrNameLst>
                                      </p:cBhvr>
                                      <p:to>
                                        <p:strVal val="visible"/>
                                      </p:to>
                                    </p:set>
                                    <p:animEffect filter="dissolve" transition="in">
                                      <p:cBhvr>
                                        <p:cTn id="15" dur="500"/>
                                        <p:tgtEl>
                                          <p:spTgt spid="2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227">
                                            <p:txEl>
                                              <p:pRg st="2" end="2"/>
                                            </p:txEl>
                                          </p:spTgt>
                                        </p:tgtEl>
                                        <p:attrNameLst>
                                          <p:attrName>style.visibility</p:attrName>
                                        </p:attrNameLst>
                                      </p:cBhvr>
                                      <p:to>
                                        <p:strVal val="visible"/>
                                      </p:to>
                                    </p:set>
                                    <p:animEffect filter="dissolve" transition="in">
                                      <p:cBhvr>
                                        <p:cTn id="20" dur="500"/>
                                        <p:tgtEl>
                                          <p:spTgt spid="2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227">
                                            <p:txEl>
                                              <p:pRg st="3" end="3"/>
                                            </p:txEl>
                                          </p:spTgt>
                                        </p:tgtEl>
                                        <p:attrNameLst>
                                          <p:attrName>style.visibility</p:attrName>
                                        </p:attrNameLst>
                                      </p:cBhvr>
                                      <p:to>
                                        <p:strVal val="visible"/>
                                      </p:to>
                                    </p:set>
                                    <p:animEffect filter="dissolve" transition="in">
                                      <p:cBhvr>
                                        <p:cTn id="25" dur="500"/>
                                        <p:tgtEl>
                                          <p:spTgt spid="22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227">
                                            <p:txEl>
                                              <p:pRg st="4" end="4"/>
                                            </p:txEl>
                                          </p:spTgt>
                                        </p:tgtEl>
                                        <p:attrNameLst>
                                          <p:attrName>style.visibility</p:attrName>
                                        </p:attrNameLst>
                                      </p:cBhvr>
                                      <p:to>
                                        <p:strVal val="visible"/>
                                      </p:to>
                                    </p:set>
                                    <p:animEffect filter="dissolve" transition="in">
                                      <p:cBhvr>
                                        <p:cTn id="30" dur="500"/>
                                        <p:tgtEl>
                                          <p:spTgt spid="2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227">
                                            <p:txEl>
                                              <p:pRg st="5" end="5"/>
                                            </p:txEl>
                                          </p:spTgt>
                                        </p:tgtEl>
                                        <p:attrNameLst>
                                          <p:attrName>style.visibility</p:attrName>
                                        </p:attrNameLst>
                                      </p:cBhvr>
                                      <p:to>
                                        <p:strVal val="visible"/>
                                      </p:to>
                                    </p:set>
                                    <p:animEffect filter="dissolve" transition="in">
                                      <p:cBhvr>
                                        <p:cTn id="35" dur="500"/>
                                        <p:tgtEl>
                                          <p:spTgt spid="22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nvSpPr>
        <p:spPr>
          <a:xfrm>
            <a:off x="-350788" y="-364927"/>
            <a:ext cx="13548222" cy="10573545"/>
          </a:xfrm>
          <a:prstGeom prst="rect">
            <a:avLst/>
          </a:prstGeom>
          <a:solidFill>
            <a:srgbClr val="0096FF"/>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lgn="ctr" defTabSz="800100">
              <a:defRPr sz="2400">
                <a:solidFill>
                  <a:srgbClr val="FFFFFF"/>
                </a:solidFill>
                <a:effectLst>
                  <a:outerShdw sx="100000" sy="100000" kx="0" ky="0" algn="b" rotWithShape="0" blurRad="25400" dist="23998" dir="2700000">
                    <a:srgbClr val="000000">
                      <a:alpha val="31034"/>
                    </a:srgbClr>
                  </a:outerShdw>
                </a:effectLst>
                <a:latin typeface="+mj-lt"/>
                <a:ea typeface="+mj-ea"/>
                <a:cs typeface="+mj-cs"/>
                <a:sym typeface="Gill Sans"/>
              </a:defRPr>
            </a:pPr>
          </a:p>
        </p:txBody>
      </p:sp>
      <p:sp>
        <p:nvSpPr>
          <p:cNvPr id="234" name="Shape 234"/>
          <p:cNvSpPr/>
          <p:nvPr/>
        </p:nvSpPr>
        <p:spPr>
          <a:xfrm>
            <a:off x="51527" y="3725928"/>
            <a:ext cx="12953273" cy="1474723"/>
          </a:xfrm>
          <a:prstGeom prst="rect">
            <a:avLst/>
          </a:prstGeom>
          <a:solidFill>
            <a:schemeClr val="accent5">
              <a:hueOff val="-444211"/>
              <a:satOff val="-14915"/>
              <a:lumOff val="22857"/>
            </a:schemeClr>
          </a:solidFill>
          <a:ln w="12700">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235" name="Shape 235"/>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mn-lt"/>
                <a:ea typeface="+mn-ea"/>
                <a:cs typeface="+mn-cs"/>
                <a:sym typeface="Arial"/>
              </a:defRPr>
            </a:pPr>
          </a:p>
        </p:txBody>
      </p:sp>
      <p:sp>
        <p:nvSpPr>
          <p:cNvPr id="236" name="Shape 236"/>
          <p:cNvSpPr/>
          <p:nvPr/>
        </p:nvSpPr>
        <p:spPr>
          <a:xfrm>
            <a:off x="2772551" y="4533900"/>
            <a:ext cx="7421317" cy="0"/>
          </a:xfrm>
          <a:prstGeom prst="line">
            <a:avLst/>
          </a:prstGeom>
          <a:ln w="12700">
            <a:solidFill>
              <a:srgbClr val="FFFFFF"/>
            </a:solidFill>
          </a:ln>
        </p:spPr>
        <p:txBody>
          <a:bodyPr lIns="0" tIns="0" rIns="0" bIns="0"/>
          <a:lstStyle/>
          <a:p>
            <a:pPr/>
          </a:p>
        </p:txBody>
      </p:sp>
      <p:sp>
        <p:nvSpPr>
          <p:cNvPr id="237" name="Shape 237"/>
          <p:cNvSpPr/>
          <p:nvPr/>
        </p:nvSpPr>
        <p:spPr>
          <a:xfrm>
            <a:off x="2772551" y="5120640"/>
            <a:ext cx="7425832" cy="2258"/>
          </a:xfrm>
          <a:prstGeom prst="line">
            <a:avLst/>
          </a:prstGeom>
          <a:ln w="12700">
            <a:solidFill>
              <a:srgbClr val="FFFFFF"/>
            </a:solidFill>
          </a:ln>
        </p:spPr>
        <p:txBody>
          <a:bodyPr lIns="0" tIns="0" rIns="0" bIns="0"/>
          <a:lstStyle/>
          <a:p>
            <a:pPr/>
          </a:p>
        </p:txBody>
      </p:sp>
      <p:pic>
        <p:nvPicPr>
          <p:cNvPr id="238" name="droppedImage.tiff"/>
          <p:cNvPicPr>
            <a:picLocks noChangeAspect="1"/>
          </p:cNvPicPr>
          <p:nvPr/>
        </p:nvPicPr>
        <p:blipFill>
          <a:blip r:embed="rId2">
            <a:alphaModFix amt="40000"/>
            <a:extLst/>
          </a:blip>
          <a:stretch>
            <a:fillRect/>
          </a:stretch>
        </p:blipFill>
        <p:spPr>
          <a:xfrm>
            <a:off x="178364" y="975529"/>
            <a:ext cx="12623236" cy="7573942"/>
          </a:xfrm>
          <a:prstGeom prst="rect">
            <a:avLst/>
          </a:prstGeom>
          <a:ln w="12700"/>
        </p:spPr>
      </p:pic>
      <p:sp>
        <p:nvSpPr>
          <p:cNvPr id="239" name="Shape 239"/>
          <p:cNvSpPr/>
          <p:nvPr/>
        </p:nvSpPr>
        <p:spPr>
          <a:xfrm>
            <a:off x="215900" y="2489200"/>
            <a:ext cx="6134100" cy="3289302"/>
          </a:xfrm>
          <a:prstGeom prst="line">
            <a:avLst/>
          </a:prstGeom>
          <a:ln w="127000">
            <a:solidFill>
              <a:schemeClr val="accent5">
                <a:hueOff val="-176146"/>
                <a:satOff val="3665"/>
                <a:lumOff val="-13986"/>
              </a:schemeClr>
            </a:solidFill>
            <a:headEnd type="stealth"/>
            <a:tailEnd type="stealth"/>
          </a:ln>
        </p:spPr>
        <p:txBody>
          <a:bodyPr lIns="0" tIns="0" rIns="0" bIns="0"/>
          <a:lstStyle/>
          <a:p>
            <a:pPr/>
          </a:p>
        </p:txBody>
      </p:sp>
      <p:sp>
        <p:nvSpPr>
          <p:cNvPr id="240" name="Shape 240"/>
          <p:cNvSpPr/>
          <p:nvPr/>
        </p:nvSpPr>
        <p:spPr>
          <a:xfrm>
            <a:off x="6642100" y="4686300"/>
            <a:ext cx="6172200" cy="3771900"/>
          </a:xfrm>
          <a:prstGeom prst="line">
            <a:avLst/>
          </a:prstGeom>
          <a:ln w="127000">
            <a:solidFill>
              <a:srgbClr val="FFFFFF"/>
            </a:solidFill>
            <a:headEnd type="stealth"/>
            <a:tailEnd type="stealth"/>
          </a:ln>
        </p:spPr>
        <p:txBody>
          <a:bodyPr lIns="0" tIns="0" rIns="0" bIns="0"/>
          <a:lstStyle/>
          <a:p>
            <a:pPr/>
          </a:p>
        </p:txBody>
      </p:sp>
      <p:sp>
        <p:nvSpPr>
          <p:cNvPr id="241" name="Shape 241"/>
          <p:cNvSpPr/>
          <p:nvPr>
            <p:ph type="title"/>
          </p:nvPr>
        </p:nvSpPr>
        <p:spPr>
          <a:xfrm>
            <a:off x="2867322" y="3771477"/>
            <a:ext cx="7112001" cy="724747"/>
          </a:xfrm>
          <a:prstGeom prst="rect">
            <a:avLst/>
          </a:prstGeom>
        </p:spPr>
        <p:txBody>
          <a:bodyPr/>
          <a:lstStyle/>
          <a:p>
            <a:pPr/>
            <a:r>
              <a:t>White Stars:</a:t>
            </a:r>
          </a:p>
        </p:txBody>
      </p:sp>
      <p:sp>
        <p:nvSpPr>
          <p:cNvPr id="242" name="Shape 242"/>
          <p:cNvSpPr/>
          <p:nvPr>
            <p:ph type="body" sz="quarter" idx="1"/>
          </p:nvPr>
        </p:nvSpPr>
        <p:spPr>
          <a:xfrm>
            <a:off x="2867322" y="4468283"/>
            <a:ext cx="9130805" cy="1306972"/>
          </a:xfrm>
          <a:prstGeom prst="rect">
            <a:avLst/>
          </a:prstGeom>
        </p:spPr>
        <p:txBody>
          <a:bodyPr/>
          <a:lstStyle/>
          <a:p>
            <a:pPr/>
            <a:r>
              <a:t>Bill Haley, Teen Idols &amp; Covers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body" idx="13"/>
          </p:nvPr>
        </p:nvSpPr>
        <p:spPr>
          <a:xfrm>
            <a:off x="571500" y="1625600"/>
            <a:ext cx="11861800" cy="0"/>
          </a:xfrm>
          <a:prstGeom prst="line">
            <a:avLst/>
          </a:prstGeom>
        </p:spPr>
        <p:txBody>
          <a:bodyPr/>
          <a:lstStyle/>
          <a:p>
            <a:pPr marL="0" indent="0" defTabSz="457200">
              <a:spcBef>
                <a:spcPts val="0"/>
              </a:spcBef>
              <a:buSzTx/>
              <a:buFontTx/>
              <a:buNone/>
              <a:defRPr sz="1100">
                <a:solidFill>
                  <a:srgbClr val="000000"/>
                </a:solidFill>
                <a:latin typeface="Helvetica"/>
                <a:ea typeface="Helvetica"/>
                <a:cs typeface="Helvetica"/>
                <a:sym typeface="Helvetica"/>
              </a:defRPr>
            </a:pPr>
          </a:p>
        </p:txBody>
      </p:sp>
      <p:sp>
        <p:nvSpPr>
          <p:cNvPr id="245" name="Shape 245"/>
          <p:cNvSpPr/>
          <p:nvPr>
            <p:ph type="title"/>
          </p:nvPr>
        </p:nvSpPr>
        <p:spPr>
          <a:prstGeom prst="rect">
            <a:avLst/>
          </a:prstGeom>
        </p:spPr>
        <p:txBody>
          <a:bodyPr/>
          <a:lstStyle>
            <a:lvl1pPr defTabSz="560831">
              <a:lnSpc>
                <a:spcPct val="93000"/>
              </a:lnSpc>
              <a:spcBef>
                <a:spcPts val="2200"/>
              </a:spcBef>
              <a:tabLst>
                <a:tab pos="622300" algn="l"/>
                <a:tab pos="1244600" algn="l"/>
                <a:tab pos="1866900" algn="l"/>
                <a:tab pos="2489200" algn="l"/>
                <a:tab pos="3111500" algn="l"/>
                <a:tab pos="3733800" algn="l"/>
                <a:tab pos="4368800" algn="l"/>
                <a:tab pos="4991100" algn="l"/>
                <a:tab pos="5613400" algn="l"/>
                <a:tab pos="6235700" algn="l"/>
                <a:tab pos="6858000" algn="l"/>
                <a:tab pos="7480300" algn="l"/>
                <a:tab pos="8102600" algn="l"/>
                <a:tab pos="8737600" algn="l"/>
                <a:tab pos="9359900" algn="l"/>
                <a:tab pos="9982200" algn="l"/>
                <a:tab pos="10604500" algn="l"/>
                <a:tab pos="11226800" algn="l"/>
                <a:tab pos="11849100" algn="l"/>
                <a:tab pos="12484100" algn="l"/>
              </a:tabLst>
              <a:defRPr sz="4800"/>
            </a:lvl1pPr>
          </a:lstStyle>
          <a:p>
            <a:pPr/>
            <a:r>
              <a:t>Bill Haley and the Comets</a:t>
            </a:r>
          </a:p>
        </p:txBody>
      </p:sp>
      <p:sp>
        <p:nvSpPr>
          <p:cNvPr id="246" name="Shape 246"/>
          <p:cNvSpPr/>
          <p:nvPr>
            <p:ph type="body" idx="1"/>
          </p:nvPr>
        </p:nvSpPr>
        <p:spPr>
          <a:xfrm>
            <a:off x="444499" y="2463800"/>
            <a:ext cx="8571509" cy="7226300"/>
          </a:xfrm>
          <a:prstGeom prst="rect">
            <a:avLst/>
          </a:prstGeom>
        </p:spPr>
        <p:txBody>
          <a:bodyPr/>
          <a:lstStyle/>
          <a:p>
            <a:pPr>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Haley from Western swing tradition</a:t>
            </a:r>
          </a:p>
          <a:p>
            <a:pPr lvl="1">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Stripped down instrumentation:  2-3 horns + percussion section</a:t>
            </a:r>
          </a:p>
          <a:p>
            <a:pPr lvl="1">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Blues shouter</a:t>
            </a:r>
          </a:p>
          <a:p>
            <a:pPr>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Some success with cover of Rocket 88</a:t>
            </a:r>
          </a:p>
          <a:p>
            <a:pPr lvl="1">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Renamed band “the Comets” </a:t>
            </a:r>
          </a:p>
          <a:p>
            <a:pPr lvl="1">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Starts performing R&amp;B covers</a:t>
            </a:r>
          </a:p>
          <a:p>
            <a:pPr>
              <a:lnSpc>
                <a:spcPct val="93000"/>
              </a:lnSpc>
              <a:buChar char="•"/>
              <a:tabLst>
                <a:tab pos="622300" algn="l"/>
                <a:tab pos="1270000" algn="l"/>
                <a:tab pos="1930400" algn="l"/>
                <a:tab pos="2578100" algn="l"/>
                <a:tab pos="3225800" algn="l"/>
                <a:tab pos="3873500" algn="l"/>
                <a:tab pos="4521200" algn="l"/>
                <a:tab pos="5181600" algn="l"/>
                <a:tab pos="5829300" algn="l"/>
                <a:tab pos="6477000" algn="l"/>
                <a:tab pos="7124700" algn="l"/>
                <a:tab pos="7772400" algn="l"/>
                <a:tab pos="8432800" algn="l"/>
                <a:tab pos="9080500" algn="l"/>
                <a:tab pos="9728200" algn="l"/>
                <a:tab pos="10375900" algn="l"/>
                <a:tab pos="11023600" algn="l"/>
                <a:tab pos="11684000" algn="l"/>
                <a:tab pos="12331700" algn="l"/>
                <a:tab pos="12979400" algn="l"/>
              </a:tabLst>
            </a:pPr>
            <a:r>
              <a:t>Hits with “Rock Around the Clock”</a:t>
            </a:r>
          </a:p>
        </p:txBody>
      </p:sp>
      <p:grpSp>
        <p:nvGrpSpPr>
          <p:cNvPr id="249" name="Group 249"/>
          <p:cNvGrpSpPr/>
          <p:nvPr/>
        </p:nvGrpSpPr>
        <p:grpSpPr>
          <a:xfrm>
            <a:off x="8895111" y="468808"/>
            <a:ext cx="3511698" cy="4027005"/>
            <a:chOff x="0" y="0"/>
            <a:chExt cx="3511697" cy="4027003"/>
          </a:xfrm>
        </p:grpSpPr>
        <p:pic>
          <p:nvPicPr>
            <p:cNvPr id="248" name="Bill_Haley_and_Comets_1956.jpg"/>
            <p:cNvPicPr>
              <a:picLocks noChangeAspect="1"/>
            </p:cNvPicPr>
            <p:nvPr/>
          </p:nvPicPr>
          <p:blipFill>
            <a:blip r:embed="rId2">
              <a:extLst/>
            </a:blip>
            <a:stretch>
              <a:fillRect/>
            </a:stretch>
          </p:blipFill>
          <p:spPr>
            <a:xfrm>
              <a:off x="25400" y="25400"/>
              <a:ext cx="3460898" cy="3925404"/>
            </a:xfrm>
            <a:prstGeom prst="rect">
              <a:avLst/>
            </a:prstGeom>
            <a:ln>
              <a:noFill/>
            </a:ln>
            <a:effectLst/>
          </p:spPr>
        </p:pic>
        <p:pic>
          <p:nvPicPr>
            <p:cNvPr id="247" name=""/>
            <p:cNvPicPr>
              <a:picLocks noChangeAspect="0"/>
            </p:cNvPicPr>
            <p:nvPr/>
          </p:nvPicPr>
          <p:blipFill>
            <a:blip r:embed="rId3">
              <a:extLst/>
            </a:blip>
            <a:stretch>
              <a:fillRect/>
            </a:stretch>
          </p:blipFill>
          <p:spPr>
            <a:xfrm>
              <a:off x="0" y="0"/>
              <a:ext cx="3511698" cy="4027004"/>
            </a:xfrm>
            <a:prstGeom prst="rect">
              <a:avLst/>
            </a:prstGeom>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6">
                                            <p:bg/>
                                          </p:spTgt>
                                        </p:tgtEl>
                                        <p:attrNameLst>
                                          <p:attrName>style.visibility</p:attrName>
                                        </p:attrNameLst>
                                      </p:cBhvr>
                                      <p:to>
                                        <p:strVal val="visible"/>
                                      </p:to>
                                    </p:set>
                                    <p:animEffect filter="dissolve" transition="in">
                                      <p:cBhvr>
                                        <p:cTn id="7" dur="500"/>
                                        <p:tgtEl>
                                          <p:spTgt spid="24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46">
                                            <p:txEl>
                                              <p:pRg st="0" end="0"/>
                                            </p:txEl>
                                          </p:spTgt>
                                        </p:tgtEl>
                                        <p:attrNameLst>
                                          <p:attrName>style.visibility</p:attrName>
                                        </p:attrNameLst>
                                      </p:cBhvr>
                                      <p:to>
                                        <p:strVal val="visible"/>
                                      </p:to>
                                    </p:set>
                                    <p:animEffect filter="dissolve" transition="in">
                                      <p:cBhvr>
                                        <p:cTn id="10" dur="500"/>
                                        <p:tgtEl>
                                          <p:spTgt spid="246">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246">
                                            <p:txEl>
                                              <p:pRg st="1" end="1"/>
                                            </p:txEl>
                                          </p:spTgt>
                                        </p:tgtEl>
                                        <p:attrNameLst>
                                          <p:attrName>style.visibility</p:attrName>
                                        </p:attrNameLst>
                                      </p:cBhvr>
                                      <p:to>
                                        <p:strVal val="visible"/>
                                      </p:to>
                                    </p:set>
                                    <p:animEffect filter="dissolve" transition="in">
                                      <p:cBhvr>
                                        <p:cTn id="13" dur="500"/>
                                        <p:tgtEl>
                                          <p:spTgt spid="246">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246">
                                            <p:txEl>
                                              <p:pRg st="2" end="2"/>
                                            </p:txEl>
                                          </p:spTgt>
                                        </p:tgtEl>
                                        <p:attrNameLst>
                                          <p:attrName>style.visibility</p:attrName>
                                        </p:attrNameLst>
                                      </p:cBhvr>
                                      <p:to>
                                        <p:strVal val="visible"/>
                                      </p:to>
                                    </p:set>
                                    <p:animEffect filter="dissolve" transition="in">
                                      <p:cBhvr>
                                        <p:cTn id="16" dur="500"/>
                                        <p:tgtEl>
                                          <p:spTgt spid="24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1" fill="hold">
                                  <p:stCondLst>
                                    <p:cond delay="0"/>
                                  </p:stCondLst>
                                  <p:iterate type="el" backwards="0">
                                    <p:tmAbs val="0"/>
                                  </p:iterate>
                                  <p:childTnLst>
                                    <p:set>
                                      <p:cBhvr>
                                        <p:cTn id="20" fill="hold"/>
                                        <p:tgtEl>
                                          <p:spTgt spid="246">
                                            <p:txEl>
                                              <p:pRg st="3" end="3"/>
                                            </p:txEl>
                                          </p:spTgt>
                                        </p:tgtEl>
                                        <p:attrNameLst>
                                          <p:attrName>style.visibility</p:attrName>
                                        </p:attrNameLst>
                                      </p:cBhvr>
                                      <p:to>
                                        <p:strVal val="visible"/>
                                      </p:to>
                                    </p:set>
                                    <p:animEffect filter="dissolve" transition="in">
                                      <p:cBhvr>
                                        <p:cTn id="21" dur="500"/>
                                        <p:tgtEl>
                                          <p:spTgt spid="246">
                                            <p:txEl>
                                              <p:pRg st="3" end="3"/>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246">
                                            <p:txEl>
                                              <p:pRg st="4" end="4"/>
                                            </p:txEl>
                                          </p:spTgt>
                                        </p:tgtEl>
                                        <p:attrNameLst>
                                          <p:attrName>style.visibility</p:attrName>
                                        </p:attrNameLst>
                                      </p:cBhvr>
                                      <p:to>
                                        <p:strVal val="visible"/>
                                      </p:to>
                                    </p:set>
                                    <p:animEffect filter="dissolve" transition="in">
                                      <p:cBhvr>
                                        <p:cTn id="24" dur="500"/>
                                        <p:tgtEl>
                                          <p:spTgt spid="246">
                                            <p:txEl>
                                              <p:pRg st="4" end="4"/>
                                            </p:txEl>
                                          </p:spTgt>
                                        </p:tgtEl>
                                      </p:cBhvr>
                                    </p:animEffect>
                                  </p:childTnLst>
                                </p:cTn>
                              </p:par>
                              <p:par>
                                <p:cTn id="25" presetClass="entr" nodeType="withEffect" presetSubtype="0" presetID="9" grpId="1" fill="hold">
                                  <p:stCondLst>
                                    <p:cond delay="0"/>
                                  </p:stCondLst>
                                  <p:iterate type="el" backwards="0">
                                    <p:tmAbs val="0"/>
                                  </p:iterate>
                                  <p:childTnLst>
                                    <p:set>
                                      <p:cBhvr>
                                        <p:cTn id="26" fill="hold"/>
                                        <p:tgtEl>
                                          <p:spTgt spid="246">
                                            <p:txEl>
                                              <p:pRg st="5" end="5"/>
                                            </p:txEl>
                                          </p:spTgt>
                                        </p:tgtEl>
                                        <p:attrNameLst>
                                          <p:attrName>style.visibility</p:attrName>
                                        </p:attrNameLst>
                                      </p:cBhvr>
                                      <p:to>
                                        <p:strVal val="visible"/>
                                      </p:to>
                                    </p:set>
                                    <p:animEffect filter="dissolve" transition="in">
                                      <p:cBhvr>
                                        <p:cTn id="27" dur="500"/>
                                        <p:tgtEl>
                                          <p:spTgt spid="24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1" fill="hold">
                                  <p:stCondLst>
                                    <p:cond delay="0"/>
                                  </p:stCondLst>
                                  <p:iterate type="el" backwards="0">
                                    <p:tmAbs val="0"/>
                                  </p:iterate>
                                  <p:childTnLst>
                                    <p:set>
                                      <p:cBhvr>
                                        <p:cTn id="31" fill="hold"/>
                                        <p:tgtEl>
                                          <p:spTgt spid="246">
                                            <p:txEl>
                                              <p:pRg st="6" end="6"/>
                                            </p:txEl>
                                          </p:spTgt>
                                        </p:tgtEl>
                                        <p:attrNameLst>
                                          <p:attrName>style.visibility</p:attrName>
                                        </p:attrNameLst>
                                      </p:cBhvr>
                                      <p:to>
                                        <p:strVal val="visible"/>
                                      </p:to>
                                    </p:set>
                                    <p:animEffect filter="dissolve" transition="in">
                                      <p:cBhvr>
                                        <p:cTn id="32" dur="500"/>
                                        <p:tgtEl>
                                          <p:spTgt spid="246">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52" name="Shape 252"/>
          <p:cNvSpPr/>
          <p:nvPr>
            <p:ph type="title"/>
          </p:nvPr>
        </p:nvSpPr>
        <p:spPr>
          <a:prstGeom prst="rect">
            <a:avLst/>
          </a:prstGeom>
        </p:spPr>
        <p:txBody>
          <a:bodyPr/>
          <a:lstStyle>
            <a:lvl1pPr algn="r" defTabSz="543305">
              <a:spcBef>
                <a:spcPts val="2100"/>
              </a:spcBef>
              <a:defRPr sz="4836"/>
            </a:lvl1pPr>
          </a:lstStyle>
          <a:p>
            <a:pPr/>
            <a:r>
              <a:t>Rock Around the clock</a:t>
            </a:r>
          </a:p>
        </p:txBody>
      </p:sp>
      <p:sp>
        <p:nvSpPr>
          <p:cNvPr id="253" name="Shape 253"/>
          <p:cNvSpPr/>
          <p:nvPr>
            <p:ph type="body" sz="half" idx="1"/>
          </p:nvPr>
        </p:nvSpPr>
        <p:spPr>
          <a:xfrm>
            <a:off x="7341046" y="2254671"/>
            <a:ext cx="5381725" cy="6336458"/>
          </a:xfrm>
          <a:prstGeom prst="rect">
            <a:avLst/>
          </a:prstGeom>
        </p:spPr>
        <p:txBody>
          <a:bodyPr/>
          <a:lstStyle/>
          <a:p>
            <a:pPr/>
            <a:r>
              <a:t>1 rock ’n’ roll hit in 1955</a:t>
            </a:r>
          </a:p>
          <a:p>
            <a:pPr lvl="1"/>
            <a:r>
              <a:t>12-bar blues</a:t>
            </a:r>
          </a:p>
          <a:p>
            <a:pPr lvl="1"/>
            <a:r>
              <a:t>For most of song, fast shuffle rhythm</a:t>
            </a:r>
          </a:p>
          <a:p>
            <a:pPr lvl="1"/>
            <a:r>
              <a:t>Occasionally beat even out, esp. during guitar solos</a:t>
            </a:r>
          </a:p>
          <a:p>
            <a:pPr lvl="1"/>
            <a:r>
              <a:t>Made Haley huge in the U.K.</a:t>
            </a:r>
          </a:p>
        </p:txBody>
      </p:sp>
      <p:pic>
        <p:nvPicPr>
          <p:cNvPr id="254" name="Bill Haley.jpg"/>
          <p:cNvPicPr>
            <a:picLocks noChangeAspect="1"/>
          </p:cNvPicPr>
          <p:nvPr/>
        </p:nvPicPr>
        <p:blipFill>
          <a:blip r:embed="rId2">
            <a:extLst/>
          </a:blip>
          <a:srcRect l="0" t="0" r="0" b="1210"/>
          <a:stretch>
            <a:fillRect/>
          </a:stretch>
        </p:blipFill>
        <p:spPr>
          <a:xfrm>
            <a:off x="637257" y="1035050"/>
            <a:ext cx="6021591" cy="8039296"/>
          </a:xfrm>
          <a:prstGeom prst="rect">
            <a:avLst/>
          </a:prstGeom>
          <a:ln w="12700">
            <a:solidFill>
              <a:srgbClr val="747676"/>
            </a:solidFill>
            <a:miter lim="400000"/>
          </a:ln>
          <a:effectLst>
            <a:outerShdw sx="100000" sy="100000" kx="0" ky="0" algn="b" rotWithShape="0" blurRad="63500" dist="25400" dir="540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