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296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906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4" name="Shape 14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8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Shape 19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6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quarter" idx="13"/>
          </p:nvPr>
        </p:nvSpPr>
        <p:spPr>
          <a:xfrm>
            <a:off x="571499" y="1574799"/>
            <a:ext cx="11861801" cy="1"/>
          </a:xfrm>
          <a:prstGeom prst="line">
            <a:avLst/>
          </a:prstGeom>
          <a:ln w="254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71499" y="723899"/>
            <a:ext cx="11861801" cy="7239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571499" y="1803400"/>
            <a:ext cx="11861801" cy="7226300"/>
          </a:xfrm>
          <a:prstGeom prst="rect">
            <a:avLst/>
          </a:prstGeom>
        </p:spPr>
        <p:txBody>
          <a:bodyPr/>
          <a:lstStyle>
            <a:lvl1pPr marL="440531" indent="-440531">
              <a:defRPr sz="3000"/>
            </a:lvl1pPr>
            <a:lvl2pPr marL="910431" indent="-440531">
              <a:defRPr sz="3000"/>
            </a:lvl2pPr>
            <a:lvl3pPr marL="1380331" indent="-440531">
              <a:defRPr sz="3000"/>
            </a:lvl3pPr>
            <a:lvl4pPr marL="1850231" indent="-440531">
              <a:defRPr sz="3000"/>
            </a:lvl4pPr>
            <a:lvl5pPr marL="2320131" indent="-440531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12105430" y="9194800"/>
            <a:ext cx="284982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36" name="Shape 36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52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3" name="Shape 53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11" name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Picture 109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91" name="Shape 191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98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9" name="Shape 199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 Diddley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Big Beat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Bo Diddley (Elis McDaniel)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half" idx="4294967295"/>
          </p:nvPr>
        </p:nvSpPr>
        <p:spPr>
          <a:xfrm>
            <a:off x="419100" y="2480733"/>
            <a:ext cx="6318911" cy="66040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rPr dirty="0"/>
              <a:t>From Mississippi but grew up in Chicago, where he was influenced by all kinds of music, especially electric blues</a:t>
            </a:r>
          </a:p>
          <a:p>
            <a:pPr>
              <a:lnSpc>
                <a:spcPct val="90000"/>
              </a:lnSpc>
              <a:buChar char="•"/>
            </a:pPr>
            <a:r>
              <a:rPr dirty="0"/>
              <a:t>Recorded over 20 albums for Chess</a:t>
            </a:r>
          </a:p>
          <a:p>
            <a:pPr>
              <a:lnSpc>
                <a:spcPct val="90000"/>
              </a:lnSpc>
              <a:buChar char="•"/>
            </a:pPr>
            <a:r>
              <a:rPr dirty="0"/>
              <a:t>Huge influence on the British scene, and late ‘60s West Coast bands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6808192" y="1121833"/>
            <a:ext cx="5963449" cy="4504703"/>
            <a:chOff x="0" y="0"/>
            <a:chExt cx="5963448" cy="4504702"/>
          </a:xfrm>
        </p:grpSpPr>
        <p:pic>
          <p:nvPicPr>
            <p:cNvPr id="208" name="bodiddley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709449" cy="41491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Picture 20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963449" cy="45047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Bo Diddley BEAT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4294967295"/>
          </p:nvPr>
        </p:nvSpPr>
        <p:spPr>
          <a:xfrm>
            <a:off x="571500" y="2497666"/>
            <a:ext cx="11861800" cy="55217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Trademark ‘Bo Diddley beat’ on tom-toms and maracas</a:t>
            </a:r>
          </a:p>
          <a:p>
            <a:pPr>
              <a:lnSpc>
                <a:spcPct val="90000"/>
              </a:lnSpc>
              <a:buChar char="•"/>
            </a:pPr>
            <a:r>
              <a:t>essentially a 3-2 clave rhythm</a:t>
            </a:r>
          </a:p>
          <a:p>
            <a:pPr>
              <a:lnSpc>
                <a:spcPct val="90000"/>
              </a:lnSpc>
              <a:buChar char="•"/>
            </a:pPr>
            <a:r>
              <a:t>similar to a folk tradition called "hambone," used by street performers who play out the beat by slapping and patting their arms, legs, chest, and cheeks while chanting rhymes</a:t>
            </a:r>
          </a:p>
          <a:p>
            <a:pPr>
              <a:lnSpc>
                <a:spcPct val="90000"/>
              </a:lnSpc>
              <a:buChar char="•"/>
            </a:pPr>
            <a:r>
              <a:t>If each beat has four subdivisions—1 e &amp; a 2 e &amp; a, etc.—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red</a:t>
            </a:r>
            <a:r>
              <a:t> attacks show the rhythm: 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1</a:t>
            </a:r>
            <a:r>
              <a:t> e &amp; 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a</a:t>
            </a:r>
            <a:r>
              <a:t> 2 e 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&amp;</a:t>
            </a:r>
            <a:r>
              <a:t> a 3 e 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&amp;</a:t>
            </a:r>
            <a:r>
              <a:t> a </a:t>
            </a:r>
            <a:r>
              <a:rPr>
                <a:solidFill>
                  <a:srgbClr val="FF26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4</a:t>
            </a:r>
            <a:r>
              <a:t> e &amp; a</a:t>
            </a:r>
          </a:p>
        </p:txBody>
      </p:sp>
      <p:pic>
        <p:nvPicPr>
          <p:cNvPr id="214" name="Bo_Diddley_bea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154" y="266700"/>
            <a:ext cx="6896101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7700" y="1504950"/>
            <a:ext cx="6629400" cy="883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2" animBg="1" advAuto="0"/>
      <p:bldP spid="21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43305">
              <a:spcBef>
                <a:spcPts val="2100"/>
              </a:spcBef>
              <a:defRPr sz="4836"/>
            </a:pPr>
            <a:endParaRPr/>
          </a:p>
        </p:txBody>
      </p:sp>
      <p:pic>
        <p:nvPicPr>
          <p:cNvPr id="222" name="Ned_Sublette_Quote_About_Bo_Diddle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466426"/>
            <a:ext cx="13004800" cy="5075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29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30" name="Shape 230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Little Richard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Wild Man of Rock ’n’ Roll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spcBef>
                <a:spcPts val="1900"/>
              </a:spcBef>
              <a:tabLst>
                <a:tab pos="1117600" algn="l"/>
                <a:tab pos="2235200" algn="l"/>
                <a:tab pos="3352800" algn="l"/>
                <a:tab pos="4470400" algn="l"/>
                <a:tab pos="5588000" algn="l"/>
                <a:tab pos="6705600" algn="l"/>
                <a:tab pos="7823200" algn="l"/>
                <a:tab pos="8940800" algn="l"/>
                <a:tab pos="10058400" algn="l"/>
                <a:tab pos="11176000" algn="l"/>
                <a:tab pos="12293600" algn="l"/>
              </a:tabLst>
              <a:defRPr sz="4816"/>
            </a:lvl1pPr>
          </a:lstStyle>
          <a:p>
            <a:r>
              <a:t>Little Richard (Richard Penniman, 1932-  )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558800" y="1917700"/>
            <a:ext cx="6979345" cy="5557044"/>
          </a:xfrm>
          <a:prstGeom prst="rect">
            <a:avLst/>
          </a:prstGeom>
        </p:spPr>
        <p:txBody>
          <a:bodyPr/>
          <a:lstStyle/>
          <a:p>
            <a:pPr marL="441705" indent="-441705" defTabSz="549148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Char char="•"/>
              <a:tabLst>
                <a:tab pos="1193800" algn="l"/>
                <a:tab pos="2425700" algn="l"/>
                <a:tab pos="3644900" algn="l"/>
                <a:tab pos="4864100" algn="l"/>
                <a:tab pos="6083300" algn="l"/>
                <a:tab pos="7315200" algn="l"/>
                <a:tab pos="8534400" algn="l"/>
                <a:tab pos="9753600" algn="l"/>
                <a:tab pos="10972800" algn="l"/>
                <a:tab pos="12204700" algn="l"/>
                <a:tab pos="13423900" algn="l"/>
              </a:tabLst>
              <a:defRPr sz="2914">
                <a:solidFill>
                  <a:srgbClr val="212121"/>
                </a:solidFill>
              </a:defRPr>
            </a:pPr>
            <a:r>
              <a:t>Born Macon, Georgia</a:t>
            </a:r>
          </a:p>
          <a:p>
            <a:pPr marL="441705" indent="-441705" defTabSz="549148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Char char="•"/>
              <a:tabLst>
                <a:tab pos="1193800" algn="l"/>
                <a:tab pos="2425700" algn="l"/>
                <a:tab pos="3644900" algn="l"/>
                <a:tab pos="4864100" algn="l"/>
                <a:tab pos="6083300" algn="l"/>
                <a:tab pos="7315200" algn="l"/>
                <a:tab pos="8534400" algn="l"/>
                <a:tab pos="9753600" algn="l"/>
                <a:tab pos="10972800" algn="l"/>
                <a:tab pos="12204700" algn="l"/>
                <a:tab pos="13423900" algn="l"/>
              </a:tabLst>
              <a:defRPr sz="2914">
                <a:solidFill>
                  <a:srgbClr val="212121"/>
                </a:solidFill>
              </a:defRPr>
            </a:pPr>
            <a:r>
              <a:t>At age 14 traveled with medicine shows, blues bands, and other traveling musical acts</a:t>
            </a:r>
          </a:p>
          <a:p>
            <a:pPr marL="966231" lvl="1" indent="-524525" defTabSz="549148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Char char="–"/>
              <a:tabLst>
                <a:tab pos="1193800" algn="l"/>
                <a:tab pos="2425700" algn="l"/>
                <a:tab pos="3644900" algn="l"/>
                <a:tab pos="4864100" algn="l"/>
                <a:tab pos="6083300" algn="l"/>
                <a:tab pos="7315200" algn="l"/>
                <a:tab pos="8534400" algn="l"/>
                <a:tab pos="9753600" algn="l"/>
                <a:tab pos="10972800" algn="l"/>
                <a:tab pos="12204700" algn="l"/>
                <a:tab pos="13423900" algn="l"/>
              </a:tabLst>
              <a:defRPr sz="2914">
                <a:solidFill>
                  <a:srgbClr val="212121"/>
                </a:solidFill>
              </a:defRPr>
            </a:pPr>
            <a:r>
              <a:t>Masters pop, blues, R&amp;B, gospel styles</a:t>
            </a:r>
          </a:p>
          <a:p>
            <a:pPr marL="441705" indent="-441705" defTabSz="549148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Char char="•"/>
              <a:tabLst>
                <a:tab pos="1193800" algn="l"/>
                <a:tab pos="2425700" algn="l"/>
                <a:tab pos="3644900" algn="l"/>
                <a:tab pos="4864100" algn="l"/>
                <a:tab pos="6083300" algn="l"/>
                <a:tab pos="7315200" algn="l"/>
                <a:tab pos="8534400" algn="l"/>
                <a:tab pos="9753600" algn="l"/>
                <a:tab pos="10972800" algn="l"/>
                <a:tab pos="12204700" algn="l"/>
                <a:tab pos="13423900" algn="l"/>
              </a:tabLst>
              <a:defRPr sz="2914">
                <a:solidFill>
                  <a:srgbClr val="212121"/>
                </a:solidFill>
              </a:defRPr>
            </a:pPr>
            <a:r>
              <a:t>1952 becomes affiliated with Specialty Records</a:t>
            </a:r>
          </a:p>
          <a:p>
            <a:pPr marL="966231" lvl="1" indent="-524525" defTabSz="549148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Char char="–"/>
              <a:tabLst>
                <a:tab pos="1193800" algn="l"/>
                <a:tab pos="2425700" algn="l"/>
                <a:tab pos="3644900" algn="l"/>
                <a:tab pos="4864100" algn="l"/>
                <a:tab pos="6083300" algn="l"/>
                <a:tab pos="7315200" algn="l"/>
                <a:tab pos="8534400" algn="l"/>
                <a:tab pos="9753600" algn="l"/>
                <a:tab pos="10972800" algn="l"/>
                <a:tab pos="12204700" algn="l"/>
                <a:tab pos="13423900" algn="l"/>
              </a:tabLst>
              <a:defRPr sz="2914">
                <a:solidFill>
                  <a:srgbClr val="212121"/>
                </a:solidFill>
              </a:defRPr>
            </a:pPr>
            <a:r>
              <a:t>Producer Bumps Blackwell looking for gospel singer who could sing the blues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8118766" y="1466552"/>
            <a:ext cx="4448976" cy="6226830"/>
            <a:chOff x="0" y="0"/>
            <a:chExt cx="4448974" cy="6226829"/>
          </a:xfrm>
        </p:grpSpPr>
        <p:pic>
          <p:nvPicPr>
            <p:cNvPr id="239" name="littlerichardprom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200" y="50800"/>
              <a:ext cx="4296575" cy="60236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Picture 23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48975" cy="62268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r" defTabSz="543305">
              <a:spcBef>
                <a:spcPts val="2100"/>
              </a:spcBef>
              <a:tabLst>
                <a:tab pos="1206500" algn="l"/>
                <a:tab pos="2413000" algn="l"/>
                <a:tab pos="3619500" algn="l"/>
                <a:tab pos="4826000" algn="l"/>
                <a:tab pos="6045200" algn="l"/>
                <a:tab pos="7251700" algn="l"/>
                <a:tab pos="8458200" algn="l"/>
                <a:tab pos="9664700" algn="l"/>
                <a:tab pos="10883900" algn="l"/>
                <a:tab pos="12090400" algn="l"/>
                <a:tab pos="13296900" algn="l"/>
              </a:tabLst>
              <a:defRPr sz="4836"/>
            </a:lvl1pPr>
          </a:lstStyle>
          <a:p>
            <a:r>
              <a:t>Little Richard - Elements of Style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546100" y="1809750"/>
            <a:ext cx="7057678" cy="7226300"/>
          </a:xfrm>
          <a:prstGeom prst="rect">
            <a:avLst/>
          </a:prstGeom>
        </p:spPr>
        <p:txBody>
          <a:bodyPr/>
          <a:lstStyle/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Wild, uninhibited vocal style</a:t>
            </a:r>
          </a:p>
          <a:p>
            <a:pPr marL="921004" lvl="1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–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Blues shouter</a:t>
            </a:r>
          </a:p>
          <a:p>
            <a:pPr marL="921004" lvl="1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–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Incorporated high falsetto singing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Outrageous performing style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High energy of gospel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Percussive piano style that combines boogie-woogie and blues 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Speeds up boogie-woogie until shuffle rhythms break down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lr>
                <a:srgbClr val="000000"/>
              </a:buClr>
              <a:buChar char="•"/>
              <a:tabLst>
                <a:tab pos="1244600" algn="l"/>
                <a:tab pos="2527300" algn="l"/>
                <a:tab pos="3797300" algn="l"/>
                <a:tab pos="5080000" algn="l"/>
                <a:tab pos="6350000" algn="l"/>
                <a:tab pos="7620000" algn="l"/>
                <a:tab pos="8902700" algn="l"/>
                <a:tab pos="10172700" algn="l"/>
                <a:tab pos="11442700" algn="l"/>
                <a:tab pos="12725400" algn="l"/>
                <a:tab pos="13995400" algn="l"/>
              </a:tabLst>
              <a:defRPr sz="3136">
                <a:solidFill>
                  <a:srgbClr val="212121"/>
                </a:solidFill>
              </a:defRPr>
            </a:pPr>
            <a:r>
              <a:t>Lucille (1957) foreshadows 1960s rock: baseline, slower, 8-beat feel</a:t>
            </a:r>
          </a:p>
        </p:txBody>
      </p:sp>
      <p:pic>
        <p:nvPicPr>
          <p:cNvPr id="245" name="littlericha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5574" y="3937496"/>
            <a:ext cx="4741028" cy="4767513"/>
          </a:xfrm>
          <a:prstGeom prst="rect">
            <a:avLst/>
          </a:prstGeom>
          <a:ln w="38100">
            <a:solidFill>
              <a:srgbClr val="747676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711200" y="241300"/>
            <a:ext cx="5397500" cy="723900"/>
          </a:xfrm>
          <a:prstGeom prst="rect">
            <a:avLst/>
          </a:prstGeom>
        </p:spPr>
        <p:txBody>
          <a:bodyPr/>
          <a:lstStyle>
            <a:lvl1pPr defTabSz="449833">
              <a:spcBef>
                <a:spcPts val="1700"/>
              </a:spcBef>
              <a:defRPr sz="4004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Tutti Frutti (1956)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482600" y="1403350"/>
            <a:ext cx="3627190" cy="6383933"/>
          </a:xfrm>
          <a:prstGeom prst="rect">
            <a:avLst/>
          </a:prstGeom>
        </p:spPr>
        <p:txBody>
          <a:bodyPr/>
          <a:lstStyle/>
          <a:p>
            <a:pPr marL="350025" lvl="1" indent="-159017" defTabSz="274574">
              <a:spcBef>
                <a:spcPts val="800"/>
              </a:spcBef>
              <a:buClr>
                <a:srgbClr val="0F6FC6"/>
              </a:buClr>
              <a:defRPr sz="2068"/>
            </a:pPr>
            <a:r>
              <a:t>As a way of talking back to his employers without offending them, he came up with the famous nonsense syllables “Wop bop a loo bop ..”</a:t>
            </a:r>
          </a:p>
          <a:p>
            <a:pPr marL="350025" lvl="1" indent="-159017" defTabSz="274574">
              <a:spcBef>
                <a:spcPts val="800"/>
              </a:spcBef>
              <a:buClr>
                <a:srgbClr val="0F6FC6"/>
              </a:buClr>
              <a:defRPr sz="2068"/>
            </a:pPr>
            <a:r>
              <a:t>First major hit, recorded in New Orleans with the same musicians as Fats Domino.</a:t>
            </a:r>
          </a:p>
          <a:p>
            <a:pPr marL="350025" lvl="1" indent="-159017" defTabSz="274574">
              <a:spcBef>
                <a:spcPts val="800"/>
              </a:spcBef>
              <a:buClr>
                <a:srgbClr val="0F6FC6"/>
              </a:buClr>
              <a:defRPr sz="2068"/>
            </a:pPr>
            <a:r>
              <a:t>Covered by Pat Boone</a:t>
            </a:r>
          </a:p>
          <a:p>
            <a:pPr marL="350025" lvl="1" indent="-159017" defTabSz="274574">
              <a:spcBef>
                <a:spcPts val="800"/>
              </a:spcBef>
              <a:buClr>
                <a:srgbClr val="0F6FC6"/>
              </a:buClr>
              <a:defRPr sz="2068"/>
            </a:pPr>
            <a:endParaRPr/>
          </a:p>
          <a:p>
            <a:pPr marL="164479" lvl="1" indent="26528" defTabSz="274574">
              <a:spcBef>
                <a:spcPts val="800"/>
              </a:spcBef>
              <a:buSzTx/>
              <a:buNone/>
              <a:defRPr sz="2068"/>
            </a:pPr>
            <a:endParaRPr/>
          </a:p>
          <a:p>
            <a:pPr marL="350025" lvl="1" indent="-159017" defTabSz="274574">
              <a:spcBef>
                <a:spcPts val="800"/>
              </a:spcBef>
              <a:buClr>
                <a:srgbClr val="0F6FC6"/>
              </a:buClr>
              <a:defRPr sz="2068"/>
            </a:pPr>
            <a:endParaRPr/>
          </a:p>
        </p:txBody>
      </p:sp>
      <p:pic>
        <p:nvPicPr>
          <p:cNvPr id="250" name="Tutti-frutti_chart.jpg"/>
          <p:cNvPicPr>
            <a:picLocks noChangeAspect="1"/>
          </p:cNvPicPr>
          <p:nvPr/>
        </p:nvPicPr>
        <p:blipFill>
          <a:blip r:embed="rId2">
            <a:extLst/>
          </a:blip>
          <a:srcRect t="25383"/>
          <a:stretch>
            <a:fillRect/>
          </a:stretch>
        </p:blipFill>
        <p:spPr>
          <a:xfrm>
            <a:off x="4280594" y="1468338"/>
            <a:ext cx="8767705" cy="6040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8045">
              <a:spcBef>
                <a:spcPts val="1400"/>
              </a:spcBef>
              <a:defRPr sz="4788"/>
            </a:pPr>
            <a:r>
              <a:t>“Long Tall Sally” (1956), </a:t>
            </a:r>
            <a:r>
              <a:rPr sz="2520"/>
              <a:t>Bumps Blackwell, Enotris Johnson, and Little Richard</a:t>
            </a:r>
            <a:r>
              <a:t> 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sz="half" idx="1"/>
          </p:nvPr>
        </p:nvSpPr>
        <p:spPr>
          <a:xfrm>
            <a:off x="571499" y="1809750"/>
            <a:ext cx="9035506" cy="5525294"/>
          </a:xfrm>
          <a:prstGeom prst="rect">
            <a:avLst/>
          </a:prstGeom>
        </p:spPr>
        <p:txBody>
          <a:bodyPr/>
          <a:lstStyle/>
          <a:p>
            <a:pPr marL="808235" lvl="1" indent="-338335">
              <a:buClr>
                <a:srgbClr val="0F6FC6"/>
              </a:buClr>
              <a:defRPr sz="3300"/>
            </a:pPr>
            <a:r>
              <a:t>Specialty’s best-selling record</a:t>
            </a:r>
          </a:p>
          <a:p>
            <a:pPr marL="808235" lvl="1" indent="-338335">
              <a:buClr>
                <a:srgbClr val="0F6FC6"/>
              </a:buClr>
              <a:defRPr sz="3300"/>
            </a:pPr>
            <a:r>
              <a:t>Built on the twelve-bar blues adapted to reflect verse-chorus structure format</a:t>
            </a:r>
          </a:p>
          <a:p>
            <a:pPr marL="808235" lvl="1" indent="-338335">
              <a:buClr>
                <a:srgbClr val="0F6FC6"/>
              </a:buClr>
              <a:defRPr sz="3300"/>
            </a:pPr>
            <a:r>
              <a:t>Drummer Earl Palmer plays fast shuffle, while Richard plays 8th-notes (two per beat)</a:t>
            </a:r>
          </a:p>
          <a:p>
            <a:pPr marL="808235" lvl="1" indent="-338335">
              <a:buClr>
                <a:srgbClr val="0F6FC6"/>
              </a:buClr>
              <a:defRPr sz="3300"/>
            </a:pPr>
            <a:r>
              <a:t>Suggestive lyrics</a:t>
            </a:r>
          </a:p>
        </p:txBody>
      </p:sp>
      <p:pic>
        <p:nvPicPr>
          <p:cNvPr id="255" name="Little_Richard_And_His_Band_-_Long_Tall_Sall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2616" y="1317600"/>
            <a:ext cx="2865314" cy="286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Lucille_Little_Richard_sing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3189" y="5735637"/>
            <a:ext cx="4038601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Macintosh PowerPoint</Application>
  <PresentationFormat>Custom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Bo Diddley</vt:lpstr>
      <vt:lpstr>Bo Diddley (Elis McDaniel)</vt:lpstr>
      <vt:lpstr>Bo Diddley BEAT</vt:lpstr>
      <vt:lpstr>PowerPoint Presentation</vt:lpstr>
      <vt:lpstr>Little Richard</vt:lpstr>
      <vt:lpstr>Little Richard (Richard Penniman, 1932-  )</vt:lpstr>
      <vt:lpstr>Little Richard - Elements of Style</vt:lpstr>
      <vt:lpstr>Tutti Frutti (1956)</vt:lpstr>
      <vt:lpstr>“Long Tall Sally” (1956), Bumps Blackwell, Enotris Johnson, and Little Richard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 Diddley</dc:title>
  <cp:lastModifiedBy>Amy Bauer</cp:lastModifiedBy>
  <cp:revision>2</cp:revision>
  <dcterms:modified xsi:type="dcterms:W3CDTF">2017-04-15T22:42:05Z</dcterms:modified>
</cp:coreProperties>
</file>