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" name="Shape 13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62000" y="1498600"/>
            <a:ext cx="5422900" cy="694532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62329" y="1221598"/>
            <a:ext cx="5222242" cy="14201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1" name="Group 21" descr="A black and white photograph of two men. At the left Robert Johnson is standing with his guitar and another man is posing with him."/>
          <p:cNvGrpSpPr/>
          <p:nvPr/>
        </p:nvGrpSpPr>
        <p:grpSpPr>
          <a:xfrm>
            <a:off x="10558353" y="512617"/>
            <a:ext cx="2117095" cy="2888906"/>
            <a:chOff x="0" y="0"/>
            <a:chExt cx="2117094" cy="2888905"/>
          </a:xfrm>
        </p:grpSpPr>
        <p:pic>
          <p:nvPicPr>
            <p:cNvPr id="20" name="A black and white photograph of two men.jpeg" descr="A black and white photograph of two men. At the left Robert Johnson is standing with his guitar and another man is posing with him.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12700"/>
              <a:ext cx="2066295" cy="28127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17095" cy="28889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1" name="Shape 181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762000" y="1498600"/>
            <a:ext cx="5422900" cy="694532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84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862329" y="1221598"/>
            <a:ext cx="5222242" cy="14201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83FF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spcBef>
                <a:spcPts val="0"/>
              </a:spcBef>
              <a:defRPr sz="620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975359" y="2817706"/>
            <a:ext cx="11054082" cy="5852161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1300480">
              <a:spcBef>
                <a:spcPts val="1000"/>
              </a:spcBef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33500" indent="-419100" defTabSz="1300480">
              <a:spcBef>
                <a:spcPts val="1000"/>
              </a:spcBef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387600" indent="-558800" defTabSz="1300480">
              <a:spcBef>
                <a:spcPts val="1000"/>
              </a:spcBef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11658092" y="8886613"/>
            <a:ext cx="371349" cy="422149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83FF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spcBef>
                <a:spcPts val="0"/>
              </a:spcBef>
              <a:defRPr sz="620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sz="half" idx="1"/>
          </p:nvPr>
        </p:nvSpPr>
        <p:spPr>
          <a:xfrm>
            <a:off x="975359" y="2817706"/>
            <a:ext cx="5424689" cy="5852161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1300480">
              <a:spcBef>
                <a:spcPts val="1000"/>
              </a:spcBef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33500" indent="-419100" defTabSz="1300480">
              <a:spcBef>
                <a:spcPts val="1000"/>
              </a:spcBef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387600" indent="-558800" defTabSz="1300480">
              <a:spcBef>
                <a:spcPts val="1000"/>
              </a:spcBef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6604752" y="2817706"/>
            <a:ext cx="5424689" cy="5852161"/>
          </a:xfrm>
          <a:prstGeom prst="rect">
            <a:avLst/>
          </a:prstGeom>
        </p:spPr>
        <p:txBody>
          <a:bodyPr lIns="65023" tIns="65023" rIns="65023" bIns="65023"/>
          <a:lstStyle/>
          <a:p>
            <a:pPr marL="471487" indent="-471487" defTabSz="1300480">
              <a:spcBef>
                <a:spcPts val="1000"/>
              </a:spcBef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11658092" y="8886613"/>
            <a:ext cx="371349" cy="422149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E9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51271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1625599" y="866986"/>
            <a:ext cx="10726704" cy="1623343"/>
          </a:xfrm>
          <a:prstGeom prst="rect">
            <a:avLst/>
          </a:prstGeom>
        </p:spPr>
        <p:txBody>
          <a:bodyPr lIns="66559" tIns="66559" rIns="66559" bIns="66559" anchor="ctr"/>
          <a:lstStyle>
            <a:lvl1pPr algn="ctr" defTabSz="650240">
              <a:lnSpc>
                <a:spcPct val="93000"/>
              </a:lnSpc>
              <a:spcBef>
                <a:spcPts val="0"/>
              </a:spcBef>
              <a:defRPr sz="6200" cap="none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1517226" y="2817706"/>
            <a:ext cx="11051823" cy="6599486"/>
          </a:xfrm>
          <a:prstGeom prst="rect">
            <a:avLst/>
          </a:prstGeom>
        </p:spPr>
        <p:txBody>
          <a:bodyPr lIns="66559" tIns="66559" rIns="66559" bIns="66559"/>
          <a:lstStyle>
            <a:lvl1pPr marL="463209" indent="-463209" defTabSz="650240">
              <a:lnSpc>
                <a:spcPct val="93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/>
              <a:buChar char="»"/>
              <a:defRPr sz="38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42849" indent="-385649" defTabSz="650240">
              <a:lnSpc>
                <a:spcPct val="93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/>
              <a:buChar char="–"/>
              <a:defRPr sz="38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24642" indent="-310242" defTabSz="650240">
              <a:lnSpc>
                <a:spcPct val="93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38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81842" indent="-310242" defTabSz="650240">
              <a:lnSpc>
                <a:spcPct val="93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/>
              <a:buChar char="–"/>
              <a:defRPr sz="38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39042" indent="-310242" defTabSz="650240">
              <a:lnSpc>
                <a:spcPct val="93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Times New Roman"/>
              <a:buChar char="»"/>
              <a:defRPr sz="380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11652762" y="8886613"/>
            <a:ext cx="374421" cy="390110"/>
          </a:xfrm>
          <a:prstGeom prst="rect">
            <a:avLst/>
          </a:prstGeom>
        </p:spPr>
        <p:txBody>
          <a:bodyPr lIns="66559" tIns="66559" rIns="66559" bIns="66559"/>
          <a:lstStyle>
            <a:lvl1pPr defTabSz="65024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-13547" y="-11290"/>
            <a:ext cx="13031893" cy="1481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231466" y="-11290"/>
            <a:ext cx="6773335" cy="86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227" name="Group 227"/>
          <p:cNvGrpSpPr/>
          <p:nvPr/>
        </p:nvGrpSpPr>
        <p:grpSpPr>
          <a:xfrm>
            <a:off x="-8671" y="-34679"/>
            <a:ext cx="13022141" cy="1491218"/>
            <a:chOff x="0" y="0"/>
            <a:chExt cx="13022140" cy="1491216"/>
          </a:xfrm>
        </p:grpSpPr>
        <p:pic>
          <p:nvPicPr>
            <p:cNvPr id="225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996131" cy="1491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4038"/>
              <a:ext cx="13022141" cy="1291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12168822" y="9318131"/>
            <a:ext cx="185738" cy="241301"/>
          </a:xfrm>
          <a:prstGeom prst="rect">
            <a:avLst/>
          </a:prstGeom>
        </p:spPr>
        <p:txBody>
          <a:bodyPr lIns="0" tIns="0" rIns="0" bIns="0" anchor="b"/>
          <a:lstStyle>
            <a:lvl1pPr defTabSz="1300480"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62000" y="1498600"/>
            <a:ext cx="5422900" cy="781756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005275" y="1268306"/>
            <a:ext cx="5222241" cy="142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7531601" y="9020698"/>
            <a:ext cx="4628790" cy="57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indent="650240" algn="r" defTabSz="1300480">
              <a:spcBef>
                <a:spcPts val="300"/>
              </a:spcBef>
              <a:tabLst>
                <a:tab pos="965200" algn="l"/>
              </a:tabLst>
              <a:defRPr sz="1400" i="1">
                <a:latin typeface="+mn-lt"/>
                <a:ea typeface="+mn-ea"/>
                <a:cs typeface="+mn-cs"/>
                <a:sym typeface="Arial"/>
              </a:defRPr>
            </a:pPr>
            <a:r>
              <a:t>What’s That Sound</a:t>
            </a:r>
            <a:r>
              <a:rPr i="0"/>
              <a:t>, Fourth Edition</a:t>
            </a:r>
          </a:p>
          <a:p>
            <a:pPr indent="650240" algn="r" defTabSz="1300480">
              <a:spcBef>
                <a:spcPts val="300"/>
              </a:spcBef>
              <a:tabLst>
                <a:tab pos="965200" algn="l"/>
              </a:tabLst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Copyright © 2015, W. W. Norton &amp; Company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42" name="Shape 42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5" name="Shape 45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49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50" name="Shape 50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66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67" name="Shape 67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84" name="Shape 84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4"/>
          <p:cNvGrpSpPr/>
          <p:nvPr/>
        </p:nvGrpSpPr>
        <p:grpSpPr>
          <a:xfrm>
            <a:off x="-1232402" y="-1054581"/>
            <a:ext cx="14868198" cy="11176962"/>
            <a:chOff x="0" y="0"/>
            <a:chExt cx="14868197" cy="11176960"/>
          </a:xfrm>
        </p:grpSpPr>
        <p:sp>
          <p:nvSpPr>
            <p:cNvPr id="252" name="Shape 252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934099" indent="-876300">
                <a:buSzPct val="100000"/>
                <a:buAutoNum type="arabicPeriod"/>
              </a:pPr>
              <a:r>
                <a:rPr lang="en-US" dirty="0"/>
                <a:t>Jump Blues</a:t>
              </a:r>
            </a:p>
            <a:p>
              <a:pPr marL="934099" indent="-876300">
                <a:buSzPct val="100000"/>
                <a:buAutoNum type="arabicPeriod"/>
              </a:pPr>
              <a:r>
                <a:rPr lang="en-US" dirty="0"/>
                <a:t>Chicago </a:t>
              </a:r>
              <a:endParaRPr dirty="0"/>
            </a:p>
          </p:txBody>
        </p:sp>
        <p:sp>
          <p:nvSpPr>
            <p:cNvPr id="253" name="Shape 253"/>
            <p:cNvSpPr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255" name="Shape 255"/>
          <p:cNvSpPr/>
          <p:nvPr/>
        </p:nvSpPr>
        <p:spPr>
          <a:xfrm>
            <a:off x="-76765" y="4004592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2772551" y="5852442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59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-377280" y="1019838"/>
            <a:ext cx="12623236" cy="7573942"/>
          </a:xfrm>
          <a:prstGeom prst="rect">
            <a:avLst/>
          </a:prstGeom>
          <a:ln w="12700"/>
        </p:spPr>
      </p:pic>
      <p:sp>
        <p:nvSpPr>
          <p:cNvPr id="260" name="Shape 260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Rhythm and Blues Styles:</a:t>
            </a:r>
            <a:br>
              <a:rPr dirty="0"/>
            </a:br>
            <a:r>
              <a:rPr dirty="0"/>
              <a:t>1946-1954</a:t>
            </a:r>
            <a:r>
              <a:rPr lang="en-US" dirty="0"/>
              <a:t>: Jump Blues</a:t>
            </a:r>
            <a:br>
              <a:rPr lang="en-US" dirty="0"/>
            </a:br>
            <a:endParaRPr dirty="0"/>
          </a:p>
        </p:txBody>
      </p:sp>
      <p:sp>
        <p:nvSpPr>
          <p:cNvPr id="16" name="Shape 263">
            <a:extLst>
              <a:ext uri="{FF2B5EF4-FFF2-40B4-BE49-F238E27FC236}">
                <a16:creationId xmlns:a16="http://schemas.microsoft.com/office/drawing/2014/main" id="{B23D9372-4692-CB48-874A-9CA558A043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642099" y="8277126"/>
            <a:ext cx="3339537" cy="45719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67" name="Shape 267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762000" y="1498600"/>
            <a:ext cx="5422900" cy="694532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1036812" y="1246998"/>
            <a:ext cx="5222242" cy="1420144"/>
          </a:xfrm>
          <a:prstGeom prst="rect">
            <a:avLst/>
          </a:prstGeom>
        </p:spPr>
        <p:txBody>
          <a:bodyPr/>
          <a:lstStyle>
            <a:lvl1pPr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  <a:defRPr>
                <a:solidFill>
                  <a:srgbClr val="941100"/>
                </a:solidFill>
              </a:defRPr>
            </a:lvl1pPr>
          </a:lstStyle>
          <a:p>
            <a:r>
              <a:t>Jump Blues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1212850" y="2984217"/>
            <a:ext cx="10579100" cy="7239001"/>
          </a:xfrm>
          <a:prstGeom prst="rect">
            <a:avLst/>
          </a:prstGeom>
        </p:spPr>
        <p:txBody>
          <a:bodyPr/>
          <a:lstStyle/>
          <a:p>
            <a:pPr marL="514685" indent="-474045"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600">
                <a:latin typeface="Iowan Old Style Bold"/>
                <a:ea typeface="Iowan Old Style Bold"/>
                <a:cs typeface="Iowan Old Style Bold"/>
                <a:sym typeface="Iowan Old Style Bold"/>
              </a:defRPr>
            </a:pPr>
            <a:r>
              <a:t>Descended from swing jazz</a:t>
            </a:r>
          </a:p>
          <a:p>
            <a:pPr marL="892510" lvl="1" indent="-394670"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Stripped down instrumentation:  2-3 horns + percussion section</a:t>
            </a:r>
          </a:p>
          <a:p>
            <a:pPr marL="892510" lvl="1" indent="-394670"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Plus a </a:t>
            </a:r>
            <a:r>
              <a:rPr>
                <a:solidFill>
                  <a:srgbClr val="9452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Iowan Old Style Bold"/>
                <a:ea typeface="Iowan Old Style Bold"/>
                <a:cs typeface="Iowan Old Style Bold"/>
                <a:sym typeface="Iowan Old Style Bold"/>
              </a:rPr>
              <a:t>blues shouter</a:t>
            </a:r>
            <a:r>
              <a:rPr>
                <a:solidFill>
                  <a:srgbClr val="945200"/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– </a:t>
            </a:r>
            <a:r>
              <a:t>male vocalist with strong, supported blues voice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275" name="Group 275" descr="A black and white photograph of two men. At the left Robert Johnson is standing with his guitar and another man is posing with him."/>
          <p:cNvGrpSpPr/>
          <p:nvPr/>
        </p:nvGrpSpPr>
        <p:grpSpPr>
          <a:xfrm>
            <a:off x="10558353" y="512617"/>
            <a:ext cx="2117095" cy="2888906"/>
            <a:chOff x="0" y="0"/>
            <a:chExt cx="2117094" cy="2888905"/>
          </a:xfrm>
        </p:grpSpPr>
        <p:pic>
          <p:nvPicPr>
            <p:cNvPr id="274" name="A black and white photograph of two men.jpeg" descr="A black and white photograph of two men. At the left Robert Johnson is standing with his guitar and another man is posing with him.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12700"/>
              <a:ext cx="2066295" cy="28127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3" name="Picture 27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17095" cy="28889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tabLst>
                <a:tab pos="1206500" algn="l"/>
                <a:tab pos="2413000" algn="l"/>
                <a:tab pos="3619500" algn="l"/>
                <a:tab pos="4826000" algn="l"/>
                <a:tab pos="6045200" algn="l"/>
                <a:tab pos="7251700" algn="l"/>
                <a:tab pos="8458200" algn="l"/>
                <a:tab pos="9664700" algn="l"/>
                <a:tab pos="10883900" algn="l"/>
                <a:tab pos="12090400" algn="l"/>
                <a:tab pos="13296900" algn="l"/>
              </a:tabLst>
              <a:defRPr sz="4836"/>
            </a:lvl1pPr>
          </a:lstStyle>
          <a:p>
            <a:r>
              <a:t>Jump Blues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045" indent="-474045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400"/>
            </a:pPr>
            <a:r>
              <a:t>Up-tempo numbers with boogie-woogie feel</a:t>
            </a:r>
          </a:p>
          <a:p>
            <a:pPr marL="474045" indent="-474045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400"/>
            </a:pPr>
            <a:r>
              <a:t>Riff-based accompaniments</a:t>
            </a:r>
          </a:p>
          <a:p>
            <a:pPr marL="860623" lvl="1" indent="-390723">
              <a:buChar char="–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400"/>
            </a:pPr>
            <a:r>
              <a:t>Rough, “honking” instrumental timbres </a:t>
            </a:r>
          </a:p>
          <a:p>
            <a:pPr marL="474045" indent="-474045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400"/>
            </a:pPr>
            <a:r>
              <a:t>Four- or eight-beat style beat</a:t>
            </a:r>
          </a:p>
          <a:p>
            <a:pPr marL="474045" indent="-474045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400"/>
            </a:pPr>
            <a:r>
              <a:t>“Slice of life” vignettes</a:t>
            </a:r>
          </a:p>
          <a:p>
            <a:pPr marL="474045" indent="-474045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4400"/>
            </a:pPr>
            <a:r>
              <a:t>Showmanship important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tabLst>
                <a:tab pos="1206500" algn="l"/>
                <a:tab pos="2413000" algn="l"/>
                <a:tab pos="3619500" algn="l"/>
                <a:tab pos="4826000" algn="l"/>
                <a:tab pos="6045200" algn="l"/>
                <a:tab pos="7251700" algn="l"/>
                <a:tab pos="8458200" algn="l"/>
                <a:tab pos="9664700" algn="l"/>
                <a:tab pos="10883900" algn="l"/>
                <a:tab pos="12090400" algn="l"/>
                <a:tab pos="13296900" algn="l"/>
              </a:tabLst>
              <a:defRPr sz="4836"/>
            </a:lvl1pPr>
          </a:lstStyle>
          <a:p>
            <a:r>
              <a:t>Louis Jordan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xfrm>
            <a:off x="571500" y="2119937"/>
            <a:ext cx="11861800" cy="7226301"/>
          </a:xfrm>
          <a:prstGeom prst="rect">
            <a:avLst/>
          </a:prstGeom>
        </p:spPr>
        <p:txBody>
          <a:bodyPr/>
          <a:lstStyle/>
          <a:p>
            <a:pPr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“Father of rhythm and blues”</a:t>
            </a:r>
          </a:p>
          <a:p>
            <a:pPr lvl="1">
              <a:buChar char="–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Showman, comic, and bandleader</a:t>
            </a:r>
          </a:p>
          <a:p>
            <a:pPr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“Saturday Night Fish Fry”</a:t>
            </a:r>
          </a:p>
          <a:p>
            <a:pPr lvl="1">
              <a:buChar char="–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Boogie-woogie style</a:t>
            </a:r>
          </a:p>
          <a:p>
            <a:pPr lvl="1">
              <a:buChar char="–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Riff-based</a:t>
            </a:r>
          </a:p>
          <a:p>
            <a:pPr lvl="1">
              <a:buChar char="–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Verse/chorus blues form</a:t>
            </a:r>
          </a:p>
        </p:txBody>
      </p:sp>
      <p:pic>
        <p:nvPicPr>
          <p:cNvPr id="284" name="78_louis-jordan-and-his-tympany-five_louis-jordan-and-his-tympany-five-louis-jordan-mi_gbia0003365_item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9470" y="3545009"/>
            <a:ext cx="5147821" cy="4376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Saturday Night Fish fry (1949)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sz="half" idx="1"/>
          </p:nvPr>
        </p:nvSpPr>
        <p:spPr>
          <a:xfrm>
            <a:off x="571500" y="1803400"/>
            <a:ext cx="6823141" cy="7226300"/>
          </a:xfrm>
          <a:prstGeom prst="rect">
            <a:avLst/>
          </a:prstGeom>
        </p:spPr>
        <p:txBody>
          <a:bodyPr/>
          <a:lstStyle/>
          <a:p>
            <a:pPr marL="465364" indent="-465364">
              <a:lnSpc>
                <a:spcPct val="90000"/>
              </a:lnSpc>
              <a:buChar char="•"/>
              <a:defRPr sz="3800"/>
            </a:pPr>
            <a:r>
              <a:t>Recorded by Louis Jordan and his Tympany Five for Decca Records</a:t>
            </a:r>
          </a:p>
          <a:p>
            <a:pPr marL="465364" indent="-465364">
              <a:lnSpc>
                <a:spcPct val="90000"/>
              </a:lnSpc>
              <a:buChar char="•"/>
              <a:defRPr sz="3800"/>
            </a:pPr>
            <a:r>
              <a:t>Jordan and Ellis Walsh</a:t>
            </a:r>
          </a:p>
          <a:p>
            <a:pPr marL="465364" indent="-465364">
              <a:lnSpc>
                <a:spcPct val="90000"/>
              </a:lnSpc>
              <a:buChar char="•"/>
              <a:defRPr sz="3800"/>
            </a:pPr>
            <a:r>
              <a:t>No. 1 R&amp;B for 12 weeks; 21 on national charts</a:t>
            </a:r>
          </a:p>
        </p:txBody>
      </p:sp>
      <p:grpSp>
        <p:nvGrpSpPr>
          <p:cNvPr id="291" name="Group 291"/>
          <p:cNvGrpSpPr/>
          <p:nvPr/>
        </p:nvGrpSpPr>
        <p:grpSpPr>
          <a:xfrm>
            <a:off x="5255756" y="5305942"/>
            <a:ext cx="5850468" cy="4243494"/>
            <a:chOff x="0" y="0"/>
            <a:chExt cx="5850466" cy="4243493"/>
          </a:xfrm>
        </p:grpSpPr>
        <p:pic>
          <p:nvPicPr>
            <p:cNvPr id="290" name="jordan_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5418667" cy="36846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9" name="Picture 28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50467" cy="4243494"/>
            </a:xfrm>
            <a:prstGeom prst="rect">
              <a:avLst/>
            </a:prstGeom>
            <a:effectLst/>
          </p:spPr>
        </p:pic>
      </p:grpSp>
      <p:pic>
        <p:nvPicPr>
          <p:cNvPr id="29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8133" y="973666"/>
            <a:ext cx="381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“Rocket 88” by Jackie Brenston with Ike Turner,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7645603" cy="7226300"/>
          </a:xfrm>
          <a:prstGeom prst="rect">
            <a:avLst/>
          </a:prstGeom>
        </p:spPr>
        <p:txBody>
          <a:bodyPr/>
          <a:lstStyle/>
          <a:p>
            <a:r>
              <a:t>Recorded in Memphis in 1951 </a:t>
            </a:r>
          </a:p>
          <a:p>
            <a:r>
              <a:t>features a compendium of r&amp;r-style elements in its lyrics, performance, and instrumentation. </a:t>
            </a:r>
          </a:p>
        </p:txBody>
      </p:sp>
      <p:pic>
        <p:nvPicPr>
          <p:cNvPr id="297" name="WHAT4_fig_INTRO_CO-01.jpeg" descr="An image of a 45-RPM vinyl record of Jackie Brenston's &quot;Rocket '88.'&quot;&#13;&#10;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4580" y="5034324"/>
            <a:ext cx="4296701" cy="4278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WHAT4_Photo_INTRO_02.jpeg" descr="A poster advertising a performance by Jackie Brenston. A photo shows Jackie with a saxophone and Ike Turner at the piano.&#13;&#10;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479" y="1933172"/>
            <a:ext cx="4726378" cy="6966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WHAT4_LG_INTRO_01.jpeg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749" y="-1"/>
            <a:ext cx="1144130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A black and white photograph of Joe Turner singing in a studio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8234" r="8234"/>
          <a:stretch>
            <a:fillRect/>
          </a:stretch>
        </p:blipFill>
        <p:spPr>
          <a:xfrm>
            <a:off x="-129382" y="-205780"/>
            <a:ext cx="6710538" cy="10165075"/>
          </a:xfrm>
          <a:prstGeom prst="rect">
            <a:avLst/>
          </a:prstGeom>
        </p:spPr>
      </p:pic>
      <p:sp>
        <p:nvSpPr>
          <p:cNvPr id="303" name="Shape 303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7023100" y="622300"/>
            <a:ext cx="5713678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08940">
              <a:spcBef>
                <a:spcPts val="1600"/>
              </a:spcBef>
              <a:defRPr sz="3639"/>
            </a:lvl1pPr>
          </a:lstStyle>
          <a:p>
            <a:r>
              <a:t>Joe Turner, Shake, Rattle  and Roll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1695" indent="-361695" defTabSz="519937">
              <a:spcBef>
                <a:spcPts val="1600"/>
              </a:spcBef>
              <a:defRPr sz="2492"/>
            </a:pPr>
            <a:r>
              <a:t>Twelve-bar blues form 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Boogie acoustic bass doubled by piano left hand under continuous right-hand piano licks, saxophones and electric guitar, and drums slapping snare on beats 2 and 4. 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Bill Haley converted his western swing group into an r&amp;b cover band, the “Comets” 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His adaptation of “Shake” from 1954, is in a faster tempo, with guitar and saxophones playing short, rockin’ riffs in call-and-response answers to the vocal phrases.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WHAT4_Table01_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2357" y="-92781"/>
            <a:ext cx="8640827" cy="9625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Macintosh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Baskerville SemiBold</vt:lpstr>
      <vt:lpstr>Constantia</vt:lpstr>
      <vt:lpstr>DIN Alternate</vt:lpstr>
      <vt:lpstr>DIN Condensed</vt:lpstr>
      <vt:lpstr>Gill Sans</vt:lpstr>
      <vt:lpstr>Helvetica</vt:lpstr>
      <vt:lpstr>Iowan Old Style Bold</vt:lpstr>
      <vt:lpstr>Iowan Old Style Italic</vt:lpstr>
      <vt:lpstr>Iowan Old Style Roman</vt:lpstr>
      <vt:lpstr>Lucida Grande</vt:lpstr>
      <vt:lpstr>Times</vt:lpstr>
      <vt:lpstr>Times New Roman</vt:lpstr>
      <vt:lpstr>Zapf Dingbats</vt:lpstr>
      <vt:lpstr>White</vt:lpstr>
      <vt:lpstr>Rhythm and Blues Styles: 1946-1954: Jump Blues </vt:lpstr>
      <vt:lpstr>Jump Blues</vt:lpstr>
      <vt:lpstr>Jump Blues</vt:lpstr>
      <vt:lpstr>Louis Jordan</vt:lpstr>
      <vt:lpstr>Saturday Night Fish fry (1949)</vt:lpstr>
      <vt:lpstr>“Rocket 88” by Jackie Brenston with Ike Turner,</vt:lpstr>
      <vt:lpstr>PowerPoint Presentation</vt:lpstr>
      <vt:lpstr>Joe Turner, Shake, Rattle  and Roll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 and Blues Styles: 1946-1954: Jump Blues </dc:title>
  <cp:lastModifiedBy>Amy Bauer</cp:lastModifiedBy>
  <cp:revision>1</cp:revision>
  <dcterms:modified xsi:type="dcterms:W3CDTF">2020-01-18T22:54:38Z</dcterms:modified>
</cp:coreProperties>
</file>