
<file path=[Content_Types].xml><?xml version="1.0" encoding="utf-8"?>
<Types xmlns="http://schemas.openxmlformats.org/package/2006/content-types">
  <Default Extension="png" ContentType="image/png"/>
  <Default Extension="mp3" ContentType="audio/mpeg"/>
  <Default Extension="jpeg" ContentType="image/jpeg"/>
  <Default Extension="m4a" ContentType="audio/mp4"/>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4" r:id="rId18"/>
    <p:sldId id="275" r:id="rId19"/>
    <p:sldId id="277" r:id="rId20"/>
    <p:sldId id="278" r:id="rId21"/>
    <p:sldId id="280" r:id="rId22"/>
    <p:sldId id="283" r:id="rId23"/>
    <p:sldId id="284" r:id="rId24"/>
    <p:sldId id="286" r:id="rId25"/>
    <p:sldId id="287" r:id="rId26"/>
    <p:sldId id="288" r:id="rId2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797A7C">
              <a:alpha val="30000"/>
            </a:srgbClr>
          </a:solidFill>
        </a:fill>
      </a:tcStyle>
    </a:band2H>
    <a:firstCol>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1A610F"/>
          </a:solidFill>
        </a:fill>
      </a:tcStyle>
    </a:firstCol>
    <a:la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lastRow>
    <a:firstRow>
      <a:tcTxStyle b="off" i="off">
        <a:fontRef idx="maj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gradFill>
            <a:gsLst>
              <a:gs pos="0">
                <a:srgbClr val="0066C1"/>
              </a:gs>
              <a:gs pos="100000">
                <a:srgbClr val="094593"/>
              </a:gs>
            </a:gsLst>
            <a:lin ang="5400000"/>
          </a:gradFill>
        </a:fill>
      </a:tcStyle>
    </a:firstRow>
  </a:tblStyle>
  <a:tblStyle styleId="{D51ADE6A-740E-44AE-83CC-AE7238B6C88D}"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4A9BC294-FFE2-49D5-8D69-9E1BD2C41BD5}" styleName="">
    <a:tblBg/>
    <a:wholeTbl>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n" i="off">
        <a:fontRef idx="minor">
          <a:srgbClr val="C8501E"/>
        </a:fontRef>
        <a:srgbClr val="C8501E"/>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n" i="off">
        <a:fontRef idx="minor">
          <a:srgbClr val="C8501E"/>
        </a:fontRef>
        <a:srgbClr val="C8501E"/>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36"/>
  </p:normalViewPr>
  <p:slideViewPr>
    <p:cSldViewPr snapToGrid="0" snapToObjects="1">
      <p:cViewPr varScale="1">
        <p:scale>
          <a:sx n="87" d="100"/>
          <a:sy n="87" d="100"/>
        </p:scale>
        <p:origin x="1856" y="200"/>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9" name="Shape 249"/>
          <p:cNvSpPr>
            <a:spLocks noGrp="1" noRot="1" noChangeAspect="1"/>
          </p:cNvSpPr>
          <p:nvPr>
            <p:ph type="sldImg"/>
          </p:nvPr>
        </p:nvSpPr>
        <p:spPr>
          <a:xfrm>
            <a:off x="1143000" y="685800"/>
            <a:ext cx="4572000" cy="3429000"/>
          </a:xfrm>
          <a:prstGeom prst="rect">
            <a:avLst/>
          </a:prstGeom>
        </p:spPr>
        <p:txBody>
          <a:bodyPr/>
          <a:lstStyle/>
          <a:p>
            <a:endParaRPr/>
          </a:p>
        </p:txBody>
      </p:sp>
      <p:sp>
        <p:nvSpPr>
          <p:cNvPr id="250" name="Shape 25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964255305"/>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a:spLocks noGrp="1" noRot="1" noChangeAspect="1"/>
          </p:cNvSpPr>
          <p:nvPr>
            <p:ph type="sldImg"/>
          </p:nvPr>
        </p:nvSpPr>
        <p:spPr>
          <a:prstGeom prst="rect">
            <a:avLst/>
          </a:prstGeom>
        </p:spPr>
        <p:txBody>
          <a:bodyPr/>
          <a:lstStyle/>
          <a:p>
            <a:endParaRPr/>
          </a:p>
        </p:txBody>
      </p:sp>
      <p:sp>
        <p:nvSpPr>
          <p:cNvPr id="424" name="Shape 424"/>
          <p:cNvSpPr>
            <a:spLocks noGrp="1"/>
          </p:cNvSpPr>
          <p:nvPr>
            <p:ph type="body" sz="quarter" idx="1"/>
          </p:nvPr>
        </p:nvSpPr>
        <p:spPr>
          <a:prstGeom prst="rect">
            <a:avLst/>
          </a:prstGeom>
        </p:spPr>
        <p:txBody>
          <a:bodyPr/>
          <a:lstStyle/>
          <a:p>
            <a:pPr defTabSz="457200">
              <a:spcBef>
                <a:spcPts val="400"/>
              </a:spcBef>
              <a:defRPr sz="1200">
                <a:latin typeface="Calibri"/>
                <a:ea typeface="Calibri"/>
                <a:cs typeface="Calibri"/>
                <a:sym typeface="Calibri"/>
              </a:defRPr>
            </a:pPr>
            <a:r>
              <a:t>Leonard Chess (left) is shown here in the Chess recording studio with three of the most influential artists in electric blues: (from left) Muddy Waters, Little Walter, and Bo Diddley. Chess blues recordings defined the sound of Chicago electric blues. Their style was often rough-edged and direct, with expressive vocals. Early Chess recordings used simple equipment, which produced a raw, unsophisticated sound—contrasting with records released by major labels.</a:t>
            </a:r>
          </a:p>
          <a:p>
            <a:pPr defTabSz="457200">
              <a:spcBef>
                <a:spcPts val="400"/>
              </a:spcBef>
              <a:defRPr sz="1200">
                <a:latin typeface="Calibri"/>
                <a:ea typeface="Calibri"/>
                <a:cs typeface="Calibri"/>
                <a:sym typeface="Calibri"/>
              </a:defRPr>
            </a:pPr>
            <a:endParaRPr/>
          </a:p>
          <a:p>
            <a:pPr defTabSz="457200">
              <a:spcBef>
                <a:spcPts val="400"/>
              </a:spcBef>
              <a:defRPr sz="1200">
                <a:latin typeface="Calibri"/>
                <a:ea typeface="Calibri"/>
                <a:cs typeface="Calibri"/>
                <a:sym typeface="Calibri"/>
              </a:defRPr>
            </a:pPr>
            <a:r>
              <a:t>Photo credit: Michael Ochs Archives/Getty Images</a:t>
            </a:r>
          </a:p>
          <a:p>
            <a:pPr defTabSz="457200">
              <a:spcBef>
                <a:spcPts val="400"/>
              </a:spcBef>
              <a:defRPr sz="1200">
                <a:latin typeface="Calibri"/>
                <a:ea typeface="Calibri"/>
                <a:cs typeface="Calibri"/>
                <a:sym typeface="Calibri"/>
              </a:defRPr>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1" name="Shape 11"/>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2" name="Shape 12"/>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13" name="Shape 13"/>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4" name="Shape 14"/>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5" name="Shape 15"/>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6" name="Shape 16"/>
          <p:cNvSpPr>
            <a:spLocks noGrp="1"/>
          </p:cNvSpPr>
          <p:nvPr>
            <p:ph type="title"/>
          </p:nvPr>
        </p:nvSpPr>
        <p:spPr>
          <a:xfrm>
            <a:off x="862329" y="1221598"/>
            <a:ext cx="5222242" cy="1420144"/>
          </a:xfrm>
          <a:prstGeom prst="rect">
            <a:avLst/>
          </a:prstGeom>
        </p:spPr>
        <p:txBody>
          <a:bodyPr anchor="ctr">
            <a:noAutofit/>
          </a:bodyPr>
          <a:lstStyle>
            <a:lvl1pPr marL="57799" marR="57799" defTabSz="1295400">
              <a:spcBef>
                <a:spcPts val="0"/>
              </a:spcBef>
              <a:defRPr sz="5400" cap="none">
                <a:solidFill>
                  <a:srgbClr val="F7AD00"/>
                </a:solidFill>
                <a:uFill>
                  <a:solidFill>
                    <a:srgbClr val="F7AD00"/>
                  </a:solidFill>
                </a:uFill>
              </a:defRPr>
            </a:lvl1pPr>
          </a:lstStyle>
          <a:p>
            <a:r>
              <a:t>Title Text</a:t>
            </a:r>
          </a:p>
        </p:txBody>
      </p:sp>
      <p:sp>
        <p:nvSpPr>
          <p:cNvPr id="17" name="Shape 17"/>
          <p:cNvSpPr>
            <a:spLocks noGrp="1"/>
          </p:cNvSpPr>
          <p:nvPr>
            <p:ph type="body" idx="1"/>
          </p:nvPr>
        </p:nvSpPr>
        <p:spPr>
          <a:xfrm>
            <a:off x="1193800" y="2514600"/>
            <a:ext cx="10579100" cy="7239000"/>
          </a:xfrm>
          <a:prstGeom prst="rect">
            <a:avLst/>
          </a:prstGeom>
        </p:spPr>
        <p:txBody>
          <a:bodyPr>
            <a:noAutofit/>
          </a:bodyPr>
          <a:lstStyle>
            <a:lvl1pPr marL="383540" marR="57799" indent="-342900" defTabSz="1295400">
              <a:spcBef>
                <a:spcPts val="400"/>
              </a:spcBef>
              <a:buSzPct val="100000"/>
              <a:buFontTx/>
              <a:buChar char="•"/>
              <a:defRPr sz="3600">
                <a:solidFill>
                  <a:srgbClr val="C8501E"/>
                </a:solidFill>
                <a:uFill>
                  <a:solidFill>
                    <a:srgbClr val="C8501E"/>
                  </a:solidFill>
                </a:uFill>
                <a:latin typeface="DIN Condensed"/>
                <a:ea typeface="DIN Condensed"/>
                <a:cs typeface="DIN Condensed"/>
                <a:sym typeface="DIN Condensed"/>
              </a:defRPr>
            </a:lvl1pPr>
            <a:lvl2pPr marL="783590" marR="57799" indent="-285750" defTabSz="1295400">
              <a:spcBef>
                <a:spcPts val="500"/>
              </a:spcBef>
              <a:buSzPct val="100000"/>
              <a:buFontTx/>
              <a:buChar char="–"/>
              <a:defRPr sz="2400">
                <a:solidFill>
                  <a:srgbClr val="C8501E"/>
                </a:solidFill>
                <a:uFill>
                  <a:solidFill>
                    <a:srgbClr val="C8501E"/>
                  </a:solidFill>
                </a:uFill>
                <a:latin typeface="DIN Condensed"/>
                <a:ea typeface="DIN Condensed"/>
                <a:cs typeface="DIN Condensed"/>
                <a:sym typeface="DIN Condensed"/>
              </a:defRPr>
            </a:lvl2pPr>
            <a:lvl3pPr marL="11836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3pPr>
            <a:lvl4pPr marL="16408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4pPr>
            <a:lvl5pPr marL="20980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8" name="Shape 18"/>
          <p:cNvSpPr>
            <a:spLocks noGrp="1"/>
          </p:cNvSpPr>
          <p:nvPr>
            <p:ph type="sldNum" sz="quarter" idx="2"/>
          </p:nvPr>
        </p:nvSpPr>
        <p:spPr>
          <a:xfrm>
            <a:off x="12060771" y="8920480"/>
            <a:ext cx="368574" cy="360822"/>
          </a:xfrm>
          <a:prstGeom prst="rect">
            <a:avLst/>
          </a:prstGeom>
        </p:spPr>
        <p:txBody>
          <a:bodyPr/>
          <a:lstStyle>
            <a:lvl1pPr algn="ctr" defTabSz="647700">
              <a:defRPr sz="1800">
                <a:solidFill>
                  <a:srgbClr val="D95721"/>
                </a:solidFill>
                <a:uFill>
                  <a:solidFill>
                    <a:srgbClr val="D95721"/>
                  </a:solidFill>
                </a:uFill>
                <a:latin typeface="+mn-lt"/>
                <a:ea typeface="+mn-ea"/>
                <a:cs typeface="+mn-cs"/>
                <a:sym typeface="Arial"/>
              </a:defRPr>
            </a:lvl1pPr>
          </a:lstStyle>
          <a:p>
            <a:fld id="{86CB4B4D-7CA3-9044-876B-883B54F8677D}" type="slidenum">
              <a:t>‹#›</a:t>
            </a:fld>
            <a:endParaRPr/>
          </a:p>
        </p:txBody>
      </p:sp>
      <p:grpSp>
        <p:nvGrpSpPr>
          <p:cNvPr id="21" name="Group 21" descr="A black and white photograph of two men. At the left Robert Johnson is standing with his guitar and another man is posing with him."/>
          <p:cNvGrpSpPr/>
          <p:nvPr/>
        </p:nvGrpSpPr>
        <p:grpSpPr>
          <a:xfrm>
            <a:off x="10558353" y="512617"/>
            <a:ext cx="2117095" cy="2888906"/>
            <a:chOff x="0" y="0"/>
            <a:chExt cx="2117094" cy="2888905"/>
          </a:xfrm>
        </p:grpSpPr>
        <p:pic>
          <p:nvPicPr>
            <p:cNvPr id="20" name="A black and white photograph of two men.jpeg" descr="A black and white photograph of two men. At the left Robert Johnson is standing with his guitar and another man is posing with him."/>
            <p:cNvPicPr>
              <a:picLocks noChangeAspect="1"/>
            </p:cNvPicPr>
            <p:nvPr/>
          </p:nvPicPr>
          <p:blipFill>
            <a:blip r:embed="rId2">
              <a:extLst/>
            </a:blip>
            <a:stretch>
              <a:fillRect/>
            </a:stretch>
          </p:blipFill>
          <p:spPr>
            <a:xfrm>
              <a:off x="25400" y="12700"/>
              <a:ext cx="2066295" cy="2812706"/>
            </a:xfrm>
            <a:prstGeom prst="rect">
              <a:avLst/>
            </a:prstGeom>
            <a:ln>
              <a:noFill/>
            </a:ln>
            <a:effectLst/>
          </p:spPr>
        </p:pic>
        <p:pic>
          <p:nvPicPr>
            <p:cNvPr id="19" name="Picture 18"/>
            <p:cNvPicPr>
              <a:picLocks/>
            </p:cNvPicPr>
            <p:nvPr/>
          </p:nvPicPr>
          <p:blipFill>
            <a:blip r:embed="rId3">
              <a:extLst/>
            </a:blip>
            <a:stretch>
              <a:fillRect/>
            </a:stretch>
          </p:blipFill>
          <p:spPr>
            <a:xfrm>
              <a:off x="0" y="0"/>
              <a:ext cx="2117095" cy="2888906"/>
            </a:xfrm>
            <a:prstGeom prst="rect">
              <a:avLst/>
            </a:prstGeom>
            <a:effectLst/>
          </p:spPr>
        </p:pic>
      </p:gr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38" name="Shape 138"/>
          <p:cNvSpPr/>
          <p:nvPr/>
        </p:nvSpPr>
        <p:spPr>
          <a:xfrm>
            <a:off x="508000" y="1771650"/>
            <a:ext cx="1697832" cy="317500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defTabSz="584200">
              <a:lnSpc>
                <a:spcPct val="8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1000">
                <a:solidFill>
                  <a:srgbClr val="E4E4E4"/>
                </a:solidFill>
                <a:latin typeface="Baskerville SemiBold"/>
                <a:ea typeface="Baskerville SemiBold"/>
                <a:cs typeface="Baskerville SemiBold"/>
                <a:sym typeface="Baskerville SemiBold"/>
              </a:defRPr>
            </a:lvl1pPr>
          </a:lstStyle>
          <a:p>
            <a:r>
              <a:t>“</a:t>
            </a:r>
          </a:p>
        </p:txBody>
      </p:sp>
      <p:sp>
        <p:nvSpPr>
          <p:cNvPr id="139" name="Shape 139"/>
          <p:cNvSpPr>
            <a:spLocks noGrp="1"/>
          </p:cNvSpPr>
          <p:nvPr>
            <p:ph type="body" sz="quarter" idx="13"/>
          </p:nvPr>
        </p:nvSpPr>
        <p:spPr>
          <a:xfrm>
            <a:off x="1943100" y="3870536"/>
            <a:ext cx="10490200" cy="939801"/>
          </a:xfrm>
          <a:prstGeom prst="rect">
            <a:avLst/>
          </a:prstGeom>
        </p:spPr>
        <p:txBody>
          <a:bodyPr>
            <a:spAutoFit/>
          </a:bodyPr>
          <a:lstStyle>
            <a:lvl1pPr marL="0" indent="0">
              <a:spcBef>
                <a:spcPts val="1600"/>
              </a:spcBef>
              <a:buSzTx/>
              <a:buFontTx/>
              <a:buNone/>
              <a:defRPr sz="4800">
                <a:solidFill>
                  <a:srgbClr val="747676"/>
                </a:solidFill>
              </a:defRPr>
            </a:lvl1pPr>
          </a:lstStyle>
          <a:p>
            <a:r>
              <a:t>Type a quote here.</a:t>
            </a:r>
          </a:p>
        </p:txBody>
      </p:sp>
      <p:sp>
        <p:nvSpPr>
          <p:cNvPr id="140" name="Shape 140"/>
          <p:cNvSpPr>
            <a:spLocks noGrp="1"/>
          </p:cNvSpPr>
          <p:nvPr>
            <p:ph type="body" sz="quarter" idx="14"/>
          </p:nvPr>
        </p:nvSpPr>
        <p:spPr>
          <a:xfrm>
            <a:off x="1943100" y="7772400"/>
            <a:ext cx="10490200" cy="939800"/>
          </a:xfrm>
          <a:prstGeom prst="rect">
            <a:avLst/>
          </a:prstGeom>
        </p:spPr>
        <p:txBody>
          <a:bodyPr>
            <a:spAutoFit/>
          </a:bodyPr>
          <a:lstStyle>
            <a:lvl1pPr marL="0" indent="0" algn="r">
              <a:lnSpc>
                <a:spcPct val="70000"/>
              </a:lnSpc>
              <a:spcBef>
                <a:spcPts val="1600"/>
              </a:spcBef>
              <a:buSzTx/>
              <a:buFontTx/>
              <a:buNone/>
              <a:defRPr sz="4800">
                <a:solidFill>
                  <a:srgbClr val="6B6D6D"/>
                </a:solidFill>
                <a:latin typeface="Iowan Old Style Italic"/>
                <a:ea typeface="Iowan Old Style Italic"/>
                <a:cs typeface="Iowan Old Style Italic"/>
                <a:sym typeface="Iowan Old Style Italic"/>
              </a:defRPr>
            </a:lvl1pPr>
          </a:lstStyle>
          <a:p>
            <a:r>
              <a:t>-Johnny Appleseed</a:t>
            </a:r>
          </a:p>
        </p:txBody>
      </p:sp>
      <p:sp>
        <p:nvSpPr>
          <p:cNvPr id="141" name="Shape 1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48" name="Shape 148"/>
          <p:cNvSpPr>
            <a:spLocks noGrp="1"/>
          </p:cNvSpPr>
          <p:nvPr>
            <p:ph type="pic" idx="13"/>
          </p:nvPr>
        </p:nvSpPr>
        <p:spPr>
          <a:xfrm>
            <a:off x="0" y="0"/>
            <a:ext cx="6438900" cy="9753600"/>
          </a:xfrm>
          <a:prstGeom prst="rect">
            <a:avLst/>
          </a:prstGeom>
        </p:spPr>
        <p:txBody>
          <a:bodyPr lIns="91439" tIns="45719" rIns="91439" bIns="45719">
            <a:noAutofit/>
          </a:bodyPr>
          <a:lstStyle/>
          <a:p>
            <a:endParaRPr/>
          </a:p>
        </p:txBody>
      </p:sp>
      <p:sp>
        <p:nvSpPr>
          <p:cNvPr id="149" name="Shape 149"/>
          <p:cNvSpPr>
            <a:spLocks noGrp="1"/>
          </p:cNvSpPr>
          <p:nvPr>
            <p:ph type="body" sz="quarter" idx="14"/>
          </p:nvPr>
        </p:nvSpPr>
        <p:spPr>
          <a:xfrm>
            <a:off x="7023100" y="1574800"/>
            <a:ext cx="53975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50" name="Shape 150"/>
          <p:cNvSpPr>
            <a:spLocks noGrp="1"/>
          </p:cNvSpPr>
          <p:nvPr>
            <p:ph type="title"/>
          </p:nvPr>
        </p:nvSpPr>
        <p:spPr>
          <a:xfrm>
            <a:off x="7023100" y="723900"/>
            <a:ext cx="5397500" cy="723900"/>
          </a:xfrm>
          <a:prstGeom prst="rect">
            <a:avLst/>
          </a:prstGeom>
        </p:spPr>
        <p:txBody>
          <a:bodyPr/>
          <a:lstStyle/>
          <a:p>
            <a:r>
              <a:t>Title Text</a:t>
            </a:r>
          </a:p>
        </p:txBody>
      </p:sp>
      <p:sp>
        <p:nvSpPr>
          <p:cNvPr id="151" name="Shape 151"/>
          <p:cNvSpPr>
            <a:spLocks noGrp="1"/>
          </p:cNvSpPr>
          <p:nvPr>
            <p:ph type="body" sz="half" idx="1"/>
          </p:nvPr>
        </p:nvSpPr>
        <p:spPr>
          <a:xfrm>
            <a:off x="7023100" y="1803400"/>
            <a:ext cx="5397500" cy="7226300"/>
          </a:xfrm>
          <a:prstGeom prst="rect">
            <a:avLst/>
          </a:prstGeom>
        </p:spPr>
        <p:txBody>
          <a:bodyPr/>
          <a:lstStyle>
            <a:lvl1pPr marL="406400" indent="-406400">
              <a:defRPr sz="2800"/>
            </a:lvl1pPr>
            <a:lvl2pPr marL="812800" indent="-406400">
              <a:defRPr sz="2800"/>
            </a:lvl2pPr>
            <a:lvl3pPr marL="1219200" indent="-406400">
              <a:defRPr sz="2800"/>
            </a:lvl3pPr>
            <a:lvl4pPr marL="1625600" indent="-406400">
              <a:defRPr sz="2800"/>
            </a:lvl4pPr>
            <a:lvl5pPr marL="2032000" indent="-406400">
              <a:defRPr sz="2800"/>
            </a:lvl5pPr>
          </a:lstStyle>
          <a:p>
            <a:r>
              <a:t>Body Level One</a:t>
            </a:r>
          </a:p>
          <a:p>
            <a:pPr lvl="1"/>
            <a:r>
              <a:t>Body Level Two</a:t>
            </a:r>
          </a:p>
          <a:p>
            <a:pPr lvl="2"/>
            <a:r>
              <a:t>Body Level Three</a:t>
            </a:r>
          </a:p>
          <a:p>
            <a:pPr lvl="3"/>
            <a:r>
              <a:t>Body Level Four</a:t>
            </a:r>
          </a:p>
          <a:p>
            <a:pPr lvl="4"/>
            <a:r>
              <a:t>Body Level Five</a:t>
            </a:r>
          </a:p>
        </p:txBody>
      </p:sp>
      <p:sp>
        <p:nvSpPr>
          <p:cNvPr id="152" name="Shape 15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59" name="Shape 159"/>
          <p:cNvSpPr>
            <a:spLocks noGrp="1"/>
          </p:cNvSpPr>
          <p:nvPr>
            <p:ph type="pic" idx="13"/>
          </p:nvPr>
        </p:nvSpPr>
        <p:spPr>
          <a:xfrm>
            <a:off x="571500" y="571500"/>
            <a:ext cx="7429500" cy="7315200"/>
          </a:xfrm>
          <a:prstGeom prst="rect">
            <a:avLst/>
          </a:prstGeom>
        </p:spPr>
        <p:txBody>
          <a:bodyPr lIns="91439" tIns="45719" rIns="91439" bIns="45719">
            <a:noAutofit/>
          </a:bodyPr>
          <a:lstStyle/>
          <a:p>
            <a:endParaRPr/>
          </a:p>
        </p:txBody>
      </p:sp>
      <p:sp>
        <p:nvSpPr>
          <p:cNvPr id="160" name="Shape 160"/>
          <p:cNvSpPr>
            <a:spLocks noGrp="1"/>
          </p:cNvSpPr>
          <p:nvPr>
            <p:ph type="pic" sz="quarter" idx="14"/>
          </p:nvPr>
        </p:nvSpPr>
        <p:spPr>
          <a:xfrm>
            <a:off x="8128000" y="571500"/>
            <a:ext cx="4305300" cy="3594100"/>
          </a:xfrm>
          <a:prstGeom prst="rect">
            <a:avLst/>
          </a:prstGeom>
        </p:spPr>
        <p:txBody>
          <a:bodyPr lIns="91439" tIns="45719" rIns="91439" bIns="45719">
            <a:noAutofit/>
          </a:bodyPr>
          <a:lstStyle/>
          <a:p>
            <a:endParaRPr/>
          </a:p>
        </p:txBody>
      </p:sp>
      <p:sp>
        <p:nvSpPr>
          <p:cNvPr id="161" name="Shape 161"/>
          <p:cNvSpPr>
            <a:spLocks noGrp="1"/>
          </p:cNvSpPr>
          <p:nvPr>
            <p:ph type="pic" sz="quarter" idx="15"/>
          </p:nvPr>
        </p:nvSpPr>
        <p:spPr>
          <a:xfrm>
            <a:off x="8128000" y="4292600"/>
            <a:ext cx="4305300" cy="3594100"/>
          </a:xfrm>
          <a:prstGeom prst="rect">
            <a:avLst/>
          </a:prstGeom>
        </p:spPr>
        <p:txBody>
          <a:bodyPr lIns="91439" tIns="45719" rIns="91439" bIns="45719">
            <a:noAutofit/>
          </a:bodyPr>
          <a:lstStyle/>
          <a:p>
            <a:endParaRPr/>
          </a:p>
        </p:txBody>
      </p:sp>
      <p:sp>
        <p:nvSpPr>
          <p:cNvPr id="162" name="Shape 162"/>
          <p:cNvSpPr>
            <a:spLocks noGrp="1"/>
          </p:cNvSpPr>
          <p:nvPr>
            <p:ph type="body" sz="quarter" idx="1"/>
          </p:nvPr>
        </p:nvSpPr>
        <p:spPr>
          <a:xfrm>
            <a:off x="571500" y="8051800"/>
            <a:ext cx="11861800" cy="1333500"/>
          </a:xfrm>
          <a:prstGeom prst="rect">
            <a:avLst/>
          </a:prstGeom>
        </p:spPr>
        <p:txBody>
          <a:bodyPr/>
          <a:lstStyle>
            <a:lvl1pPr marL="0" indent="0">
              <a:spcBef>
                <a:spcPts val="1400"/>
              </a:spcBef>
              <a:buSzTx/>
              <a:buFontTx/>
              <a:buNone/>
              <a:defRPr sz="2800" spc="28">
                <a:latin typeface="Iowan Old Style Italic"/>
                <a:ea typeface="Iowan Old Style Italic"/>
                <a:cs typeface="Iowan Old Style Italic"/>
                <a:sym typeface="Iowan Old Style Italic"/>
              </a:defRPr>
            </a:lvl1pPr>
            <a:lvl2pPr marL="0" indent="228600">
              <a:spcBef>
                <a:spcPts val="1400"/>
              </a:spcBef>
              <a:buSzTx/>
              <a:buFontTx/>
              <a:buNone/>
              <a:defRPr sz="2800" spc="28">
                <a:latin typeface="Iowan Old Style Italic"/>
                <a:ea typeface="Iowan Old Style Italic"/>
                <a:cs typeface="Iowan Old Style Italic"/>
                <a:sym typeface="Iowan Old Style Italic"/>
              </a:defRPr>
            </a:lvl2pPr>
            <a:lvl3pPr marL="0" indent="457200">
              <a:spcBef>
                <a:spcPts val="1400"/>
              </a:spcBef>
              <a:buSzTx/>
              <a:buFontTx/>
              <a:buNone/>
              <a:defRPr sz="2800" spc="28">
                <a:latin typeface="Iowan Old Style Italic"/>
                <a:ea typeface="Iowan Old Style Italic"/>
                <a:cs typeface="Iowan Old Style Italic"/>
                <a:sym typeface="Iowan Old Style Italic"/>
              </a:defRPr>
            </a:lvl3pPr>
            <a:lvl4pPr marL="0" indent="685800">
              <a:spcBef>
                <a:spcPts val="1400"/>
              </a:spcBef>
              <a:buSzTx/>
              <a:buFontTx/>
              <a:buNone/>
              <a:defRPr sz="2800" spc="28">
                <a:latin typeface="Iowan Old Style Italic"/>
                <a:ea typeface="Iowan Old Style Italic"/>
                <a:cs typeface="Iowan Old Style Italic"/>
                <a:sym typeface="Iowan Old Style Italic"/>
              </a:defRPr>
            </a:lvl4pPr>
            <a:lvl5pPr marL="0" indent="914400">
              <a:spcBef>
                <a:spcPts val="1400"/>
              </a:spcBef>
              <a:buSzTx/>
              <a:buFontTx/>
              <a:buNone/>
              <a:defRPr sz="2800" spc="28">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63" name="Shape 1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70" name="Shape 170"/>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71" name="Shape 171"/>
          <p:cNvSpPr>
            <a:spLocks noGrp="1"/>
          </p:cNvSpPr>
          <p:nvPr>
            <p:ph type="title"/>
          </p:nvPr>
        </p:nvSpPr>
        <p:spPr>
          <a:prstGeom prst="rect">
            <a:avLst/>
          </a:prstGeom>
        </p:spPr>
        <p:txBody>
          <a:bodyPr/>
          <a:lstStyle/>
          <a:p>
            <a:r>
              <a:t>Title Text</a:t>
            </a:r>
          </a:p>
        </p:txBody>
      </p:sp>
      <p:sp>
        <p:nvSpPr>
          <p:cNvPr id="172" name="Shape 17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79" name="Shape 179"/>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80" name="Shape 180"/>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181" name="Shape 181"/>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82" name="Shape 182"/>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183" name="Shape 183"/>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pic>
        <p:nvPicPr>
          <p:cNvPr id="184" name="droppedImage.tiff"/>
          <p:cNvPicPr>
            <a:picLocks noChangeAspect="1"/>
          </p:cNvPicPr>
          <p:nvPr/>
        </p:nvPicPr>
        <p:blipFill>
          <a:blip r:embed="rId2">
            <a:extLst/>
          </a:blip>
          <a:stretch>
            <a:fillRect/>
          </a:stretch>
        </p:blipFill>
        <p:spPr>
          <a:xfrm>
            <a:off x="8788400" y="876300"/>
            <a:ext cx="3517900" cy="2110740"/>
          </a:xfrm>
          <a:prstGeom prst="rect">
            <a:avLst/>
          </a:prstGeom>
          <a:ln w="12700"/>
        </p:spPr>
      </p:pic>
      <p:sp>
        <p:nvSpPr>
          <p:cNvPr id="185" name="Shape 185"/>
          <p:cNvSpPr>
            <a:spLocks noGrp="1"/>
          </p:cNvSpPr>
          <p:nvPr>
            <p:ph type="title"/>
          </p:nvPr>
        </p:nvSpPr>
        <p:spPr>
          <a:xfrm>
            <a:off x="862329" y="1221598"/>
            <a:ext cx="5222242" cy="1420144"/>
          </a:xfrm>
          <a:prstGeom prst="rect">
            <a:avLst/>
          </a:prstGeom>
        </p:spPr>
        <p:txBody>
          <a:bodyPr anchor="ctr">
            <a:noAutofit/>
          </a:bodyPr>
          <a:lstStyle>
            <a:lvl1pPr marL="57799" marR="57799" defTabSz="1295400">
              <a:spcBef>
                <a:spcPts val="0"/>
              </a:spcBef>
              <a:defRPr sz="5400" cap="none">
                <a:solidFill>
                  <a:srgbClr val="F7AD00"/>
                </a:solidFill>
                <a:uFill>
                  <a:solidFill>
                    <a:srgbClr val="F7AD00"/>
                  </a:solidFill>
                </a:uFill>
              </a:defRPr>
            </a:lvl1pPr>
          </a:lstStyle>
          <a:p>
            <a:r>
              <a:t>Title Text</a:t>
            </a:r>
          </a:p>
        </p:txBody>
      </p:sp>
      <p:sp>
        <p:nvSpPr>
          <p:cNvPr id="186" name="Shape 186"/>
          <p:cNvSpPr>
            <a:spLocks noGrp="1"/>
          </p:cNvSpPr>
          <p:nvPr>
            <p:ph type="body" idx="1"/>
          </p:nvPr>
        </p:nvSpPr>
        <p:spPr>
          <a:xfrm>
            <a:off x="1193800" y="2514600"/>
            <a:ext cx="10579100" cy="7239000"/>
          </a:xfrm>
          <a:prstGeom prst="rect">
            <a:avLst/>
          </a:prstGeom>
        </p:spPr>
        <p:txBody>
          <a:bodyPr>
            <a:noAutofit/>
          </a:bodyPr>
          <a:lstStyle>
            <a:lvl1pPr marL="383540" marR="57799" indent="-342900" defTabSz="1295400">
              <a:spcBef>
                <a:spcPts val="400"/>
              </a:spcBef>
              <a:buSzPct val="100000"/>
              <a:buFontTx/>
              <a:buChar char="•"/>
              <a:defRPr sz="3600">
                <a:solidFill>
                  <a:srgbClr val="C8501E"/>
                </a:solidFill>
                <a:uFill>
                  <a:solidFill>
                    <a:srgbClr val="C8501E"/>
                  </a:solidFill>
                </a:uFill>
                <a:latin typeface="DIN Condensed"/>
                <a:ea typeface="DIN Condensed"/>
                <a:cs typeface="DIN Condensed"/>
                <a:sym typeface="DIN Condensed"/>
              </a:defRPr>
            </a:lvl1pPr>
            <a:lvl2pPr marL="783590" marR="57799" indent="-285750" defTabSz="1295400">
              <a:spcBef>
                <a:spcPts val="500"/>
              </a:spcBef>
              <a:buSzPct val="100000"/>
              <a:buFontTx/>
              <a:buChar char="–"/>
              <a:defRPr sz="2400">
                <a:solidFill>
                  <a:srgbClr val="C8501E"/>
                </a:solidFill>
                <a:uFill>
                  <a:solidFill>
                    <a:srgbClr val="C8501E"/>
                  </a:solidFill>
                </a:uFill>
                <a:latin typeface="DIN Condensed"/>
                <a:ea typeface="DIN Condensed"/>
                <a:cs typeface="DIN Condensed"/>
                <a:sym typeface="DIN Condensed"/>
              </a:defRPr>
            </a:lvl2pPr>
            <a:lvl3pPr marL="11836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3pPr>
            <a:lvl4pPr marL="16408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4pPr>
            <a:lvl5pPr marL="20980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187" name="Shape 187"/>
          <p:cNvSpPr>
            <a:spLocks noGrp="1"/>
          </p:cNvSpPr>
          <p:nvPr>
            <p:ph type="sldNum" sz="quarter" idx="2"/>
          </p:nvPr>
        </p:nvSpPr>
        <p:spPr>
          <a:xfrm>
            <a:off x="12060771" y="8920480"/>
            <a:ext cx="368574" cy="360822"/>
          </a:xfrm>
          <a:prstGeom prst="rect">
            <a:avLst/>
          </a:prstGeom>
        </p:spPr>
        <p:txBody>
          <a:bodyPr/>
          <a:lstStyle>
            <a:lvl1pPr algn="ctr" defTabSz="647700">
              <a:defRPr sz="1800">
                <a:solidFill>
                  <a:srgbClr val="D95721"/>
                </a:solidFill>
                <a:uFill>
                  <a:solidFill>
                    <a:srgbClr val="D95721"/>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p:bg>
      <p:bgPr>
        <a:solidFill>
          <a:srgbClr val="83FF70"/>
        </a:solidFill>
        <a:effectLst/>
      </p:bgPr>
    </p:bg>
    <p:spTree>
      <p:nvGrpSpPr>
        <p:cNvPr id="1" name=""/>
        <p:cNvGrpSpPr/>
        <p:nvPr/>
      </p:nvGrpSpPr>
      <p:grpSpPr>
        <a:xfrm>
          <a:off x="0" y="0"/>
          <a:ext cx="0" cy="0"/>
          <a:chOff x="0" y="0"/>
          <a:chExt cx="0" cy="0"/>
        </a:xfrm>
      </p:grpSpPr>
      <p:sp>
        <p:nvSpPr>
          <p:cNvPr id="194" name="Shape 194"/>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195" name="Shape 195"/>
          <p:cNvSpPr>
            <a:spLocks noGrp="1"/>
          </p:cNvSpPr>
          <p:nvPr>
            <p:ph type="body" idx="1"/>
          </p:nvPr>
        </p:nvSpPr>
        <p:spPr>
          <a:xfrm>
            <a:off x="975359" y="2817706"/>
            <a:ext cx="11054082"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196" name="Shape 196"/>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p:bg>
      <p:bgPr>
        <a:solidFill>
          <a:srgbClr val="83FF70"/>
        </a:solidFill>
        <a:effectLst/>
      </p:bgPr>
    </p:bg>
    <p:spTree>
      <p:nvGrpSpPr>
        <p:cNvPr id="1" name=""/>
        <p:cNvGrpSpPr/>
        <p:nvPr/>
      </p:nvGrpSpPr>
      <p:grpSpPr>
        <a:xfrm>
          <a:off x="0" y="0"/>
          <a:ext cx="0" cy="0"/>
          <a:chOff x="0" y="0"/>
          <a:chExt cx="0" cy="0"/>
        </a:xfrm>
      </p:grpSpPr>
      <p:sp>
        <p:nvSpPr>
          <p:cNvPr id="203" name="Shape 203"/>
          <p:cNvSpPr>
            <a:spLocks noGrp="1"/>
          </p:cNvSpPr>
          <p:nvPr>
            <p:ph type="title"/>
          </p:nvPr>
        </p:nvSpPr>
        <p:spPr>
          <a:xfrm>
            <a:off x="975359" y="866986"/>
            <a:ext cx="11054082" cy="1625601"/>
          </a:xfrm>
          <a:prstGeom prst="rect">
            <a:avLst/>
          </a:prstGeom>
        </p:spPr>
        <p:txBody>
          <a:bodyPr lIns="65023" tIns="65023" rIns="65023" bIns="65023" anchor="ctr"/>
          <a:lstStyle>
            <a:lvl1pPr algn="ctr" defTabSz="1300480">
              <a:spcBef>
                <a:spcPts val="0"/>
              </a:spcBef>
              <a:defRPr sz="6200" cap="none">
                <a:solidFill>
                  <a:srgbClr val="000000"/>
                </a:solidFill>
                <a:latin typeface="Times"/>
                <a:ea typeface="Times"/>
                <a:cs typeface="Times"/>
                <a:sym typeface="Times"/>
              </a:defRPr>
            </a:lvl1pPr>
          </a:lstStyle>
          <a:p>
            <a:r>
              <a:t>Title Text</a:t>
            </a:r>
          </a:p>
        </p:txBody>
      </p:sp>
      <p:sp>
        <p:nvSpPr>
          <p:cNvPr id="204" name="Shape 204"/>
          <p:cNvSpPr>
            <a:spLocks noGrp="1"/>
          </p:cNvSpPr>
          <p:nvPr>
            <p:ph type="body" sz="half" idx="1"/>
          </p:nvPr>
        </p:nvSpPr>
        <p:spPr>
          <a:xfrm>
            <a:off x="975359" y="2817706"/>
            <a:ext cx="5424689" cy="5852161"/>
          </a:xfrm>
          <a:prstGeom prst="rect">
            <a:avLst/>
          </a:prstGeom>
        </p:spPr>
        <p:txBody>
          <a:bodyPr lIns="65023" tIns="65023" rIns="65023" bIns="65023"/>
          <a:lstStyle>
            <a:lvl1pPr marL="471487" indent="-471487" defTabSz="1300480">
              <a:spcBef>
                <a:spcPts val="1000"/>
              </a:spcBef>
              <a:buSzPct val="100000"/>
              <a:buFontTx/>
              <a:buChar char="»"/>
              <a:defRPr sz="4400">
                <a:solidFill>
                  <a:srgbClr val="000000"/>
                </a:solidFill>
                <a:latin typeface="Times"/>
                <a:ea typeface="Times"/>
                <a:cs typeface="Times"/>
                <a:sym typeface="Times"/>
              </a:defRPr>
            </a:lvl1pPr>
            <a:lvl2pPr marL="906235" indent="-449035" defTabSz="1300480">
              <a:spcBef>
                <a:spcPts val="1000"/>
              </a:spcBef>
              <a:buSzPct val="100000"/>
              <a:buFontTx/>
              <a:buChar char="–"/>
              <a:defRPr sz="4400">
                <a:solidFill>
                  <a:srgbClr val="000000"/>
                </a:solidFill>
                <a:latin typeface="Times"/>
                <a:ea typeface="Times"/>
                <a:cs typeface="Times"/>
                <a:sym typeface="Times"/>
              </a:defRPr>
            </a:lvl2pPr>
            <a:lvl3pPr marL="1333500" indent="-419100" defTabSz="1300480">
              <a:spcBef>
                <a:spcPts val="1000"/>
              </a:spcBef>
              <a:buSzPct val="100000"/>
              <a:buFontTx/>
              <a:buChar char="•"/>
              <a:defRPr sz="4400">
                <a:solidFill>
                  <a:srgbClr val="000000"/>
                </a:solidFill>
                <a:latin typeface="Times"/>
                <a:ea typeface="Times"/>
                <a:cs typeface="Times"/>
                <a:sym typeface="Times"/>
              </a:defRPr>
            </a:lvl3pPr>
            <a:lvl4pPr marL="1874520" indent="-502920" defTabSz="1300480">
              <a:spcBef>
                <a:spcPts val="1000"/>
              </a:spcBef>
              <a:buSzPct val="100000"/>
              <a:buFontTx/>
              <a:buChar char="–"/>
              <a:defRPr sz="4400">
                <a:solidFill>
                  <a:srgbClr val="000000"/>
                </a:solidFill>
                <a:latin typeface="Times"/>
                <a:ea typeface="Times"/>
                <a:cs typeface="Times"/>
                <a:sym typeface="Times"/>
              </a:defRPr>
            </a:lvl4pPr>
            <a:lvl5pPr marL="2387600" indent="-558800" defTabSz="1300480">
              <a:spcBef>
                <a:spcPts val="1000"/>
              </a:spcBef>
              <a:buSzPct val="100000"/>
              <a:buFontTx/>
              <a:buChar char="»"/>
              <a:defRPr sz="4400">
                <a:solidFill>
                  <a:srgbClr val="000000"/>
                </a:solidFill>
                <a:latin typeface="Times"/>
                <a:ea typeface="Times"/>
                <a:cs typeface="Times"/>
                <a:sym typeface="Times"/>
              </a:defRPr>
            </a:lvl5pPr>
          </a:lstStyle>
          <a:p>
            <a:r>
              <a:t>Body Level One</a:t>
            </a:r>
          </a:p>
          <a:p>
            <a:pPr lvl="1"/>
            <a:r>
              <a:t>Body Level Two</a:t>
            </a:r>
          </a:p>
          <a:p>
            <a:pPr lvl="2"/>
            <a:r>
              <a:t>Body Level Three</a:t>
            </a:r>
          </a:p>
          <a:p>
            <a:pPr lvl="3"/>
            <a:r>
              <a:t>Body Level Four</a:t>
            </a:r>
          </a:p>
          <a:p>
            <a:pPr lvl="4"/>
            <a:r>
              <a:t>Body Level Five</a:t>
            </a:r>
          </a:p>
        </p:txBody>
      </p:sp>
      <p:sp>
        <p:nvSpPr>
          <p:cNvPr id="205" name="Shape 205"/>
          <p:cNvSpPr>
            <a:spLocks noGrp="1"/>
          </p:cNvSpPr>
          <p:nvPr>
            <p:ph type="body" sz="half" idx="13"/>
          </p:nvPr>
        </p:nvSpPr>
        <p:spPr>
          <a:xfrm>
            <a:off x="6604752" y="2817706"/>
            <a:ext cx="5424689" cy="5852161"/>
          </a:xfrm>
          <a:prstGeom prst="rect">
            <a:avLst/>
          </a:prstGeom>
        </p:spPr>
        <p:txBody>
          <a:bodyPr lIns="65023" tIns="65023" rIns="65023" bIns="65023"/>
          <a:lstStyle/>
          <a:p>
            <a:pPr marL="471487" indent="-471487" defTabSz="1300480">
              <a:spcBef>
                <a:spcPts val="1000"/>
              </a:spcBef>
              <a:buSzPct val="100000"/>
              <a:buFontTx/>
              <a:buChar char="•"/>
              <a:defRPr sz="4400">
                <a:solidFill>
                  <a:srgbClr val="000000"/>
                </a:solidFill>
                <a:latin typeface="Times"/>
                <a:ea typeface="Times"/>
                <a:cs typeface="Times"/>
                <a:sym typeface="Times"/>
              </a:defRPr>
            </a:pPr>
            <a:endParaRPr/>
          </a:p>
        </p:txBody>
      </p:sp>
      <p:sp>
        <p:nvSpPr>
          <p:cNvPr id="206" name="Shape 206"/>
          <p:cNvSpPr>
            <a:spLocks noGrp="1"/>
          </p:cNvSpPr>
          <p:nvPr>
            <p:ph type="sldNum" sz="quarter" idx="2"/>
          </p:nvPr>
        </p:nvSpPr>
        <p:spPr>
          <a:xfrm>
            <a:off x="11658092" y="8886613"/>
            <a:ext cx="371349" cy="422149"/>
          </a:xfrm>
          <a:prstGeom prst="rect">
            <a:avLst/>
          </a:prstGeom>
        </p:spPr>
        <p:txBody>
          <a:bodyPr lIns="65023" tIns="65023" rIns="65023" bIns="65023"/>
          <a:lstStyle>
            <a:lvl1pPr defTabSz="1300480">
              <a:defRPr sz="1800">
                <a:solidFill>
                  <a:srgbClr val="000000"/>
                </a:solidFill>
                <a:latin typeface="Times"/>
                <a:ea typeface="Times"/>
                <a:cs typeface="Times"/>
                <a:sym typeface="Time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p:bg>
      <p:bgPr>
        <a:solidFill>
          <a:srgbClr val="FE9CC7"/>
        </a:solidFill>
        <a:effectLst/>
      </p:bgPr>
    </p:bg>
    <p:spTree>
      <p:nvGrpSpPr>
        <p:cNvPr id="1" name=""/>
        <p:cNvGrpSpPr/>
        <p:nvPr/>
      </p:nvGrpSpPr>
      <p:grpSpPr>
        <a:xfrm>
          <a:off x="0" y="0"/>
          <a:ext cx="0" cy="0"/>
          <a:chOff x="0" y="0"/>
          <a:chExt cx="0" cy="0"/>
        </a:xfrm>
      </p:grpSpPr>
      <p:pic>
        <p:nvPicPr>
          <p:cNvPr id="213" name="image.jpg"/>
          <p:cNvPicPr>
            <a:picLocks noChangeAspect="1"/>
          </p:cNvPicPr>
          <p:nvPr/>
        </p:nvPicPr>
        <p:blipFill>
          <a:blip r:embed="rId2">
            <a:extLst/>
          </a:blip>
          <a:stretch>
            <a:fillRect/>
          </a:stretch>
        </p:blipFill>
        <p:spPr>
          <a:xfrm>
            <a:off x="-1" y="-1"/>
            <a:ext cx="1512712" cy="9753601"/>
          </a:xfrm>
          <a:prstGeom prst="rect">
            <a:avLst/>
          </a:prstGeom>
          <a:ln w="12700">
            <a:miter lim="400000"/>
          </a:ln>
        </p:spPr>
      </p:pic>
      <p:sp>
        <p:nvSpPr>
          <p:cNvPr id="214" name="Shape 214"/>
          <p:cNvSpPr>
            <a:spLocks noGrp="1"/>
          </p:cNvSpPr>
          <p:nvPr>
            <p:ph type="title"/>
          </p:nvPr>
        </p:nvSpPr>
        <p:spPr>
          <a:xfrm>
            <a:off x="1625599" y="866986"/>
            <a:ext cx="10726704" cy="1623343"/>
          </a:xfrm>
          <a:prstGeom prst="rect">
            <a:avLst/>
          </a:prstGeom>
        </p:spPr>
        <p:txBody>
          <a:bodyPr lIns="66559" tIns="66559" rIns="66559" bIns="66559" anchor="ctr"/>
          <a:lstStyle>
            <a:lvl1pPr algn="ctr" defTabSz="650240">
              <a:lnSpc>
                <a:spcPct val="93000"/>
              </a:lnSpc>
              <a:spcBef>
                <a:spcPts val="0"/>
              </a:spcBef>
              <a:defRPr sz="6200" cap="none">
                <a:solidFill>
                  <a:srgbClr val="000000"/>
                </a:solidFill>
                <a:effectLst>
                  <a:outerShdw blurRad="12700" dist="25400" dir="2700000" rotWithShape="0">
                    <a:srgbClr val="FFFFFF"/>
                  </a:outerShdw>
                </a:effectLst>
                <a:latin typeface="Times New Roman"/>
                <a:ea typeface="Times New Roman"/>
                <a:cs typeface="Times New Roman"/>
                <a:sym typeface="Times New Roman"/>
              </a:defRPr>
            </a:lvl1pPr>
          </a:lstStyle>
          <a:p>
            <a:r>
              <a:t>Title Text</a:t>
            </a:r>
          </a:p>
        </p:txBody>
      </p:sp>
      <p:sp>
        <p:nvSpPr>
          <p:cNvPr id="215" name="Shape 215"/>
          <p:cNvSpPr>
            <a:spLocks noGrp="1"/>
          </p:cNvSpPr>
          <p:nvPr>
            <p:ph type="body" idx="1"/>
          </p:nvPr>
        </p:nvSpPr>
        <p:spPr>
          <a:xfrm>
            <a:off x="1517226" y="2817706"/>
            <a:ext cx="11051823" cy="6599486"/>
          </a:xfrm>
          <a:prstGeom prst="rect">
            <a:avLst/>
          </a:prstGeom>
        </p:spPr>
        <p:txBody>
          <a:bodyPr lIns="66559" tIns="66559" rIns="66559" bIns="66559"/>
          <a:lstStyle>
            <a:lvl1pPr marL="463209" indent="-463209" defTabSz="650240">
              <a:lnSpc>
                <a:spcPct val="93000"/>
              </a:lnSpc>
              <a:spcBef>
                <a:spcPts val="900"/>
              </a:spcBef>
              <a:buClr>
                <a:srgbClr val="000000"/>
              </a:buClr>
              <a:buSzPct val="100000"/>
              <a:buFont typeface="Times New Roman"/>
              <a:buChar char="»"/>
              <a:defRPr sz="3800">
                <a:solidFill>
                  <a:srgbClr val="000000"/>
                </a:solidFill>
                <a:effectLst>
                  <a:outerShdw blurRad="12700" dist="25400" dir="2700000" rotWithShape="0">
                    <a:srgbClr val="FFFFFF"/>
                  </a:outerShdw>
                </a:effectLst>
                <a:latin typeface="Times New Roman"/>
                <a:ea typeface="Times New Roman"/>
                <a:cs typeface="Times New Roman"/>
                <a:sym typeface="Times New Roman"/>
              </a:defRPr>
            </a:lvl1pPr>
            <a:lvl2pPr marL="842849" indent="-385649" defTabSz="650240">
              <a:lnSpc>
                <a:spcPct val="93000"/>
              </a:lnSpc>
              <a:spcBef>
                <a:spcPts val="900"/>
              </a:spcBef>
              <a:buClr>
                <a:srgbClr val="000000"/>
              </a:buClr>
              <a:buSzPct val="100000"/>
              <a:buFont typeface="Times New Roman"/>
              <a:buChar char="–"/>
              <a:defRPr sz="3800">
                <a:solidFill>
                  <a:srgbClr val="000000"/>
                </a:solidFill>
                <a:effectLst>
                  <a:outerShdw blurRad="12700" dist="25400" dir="2700000" rotWithShape="0">
                    <a:srgbClr val="FFFFFF"/>
                  </a:outerShdw>
                </a:effectLst>
                <a:latin typeface="Times New Roman"/>
                <a:ea typeface="Times New Roman"/>
                <a:cs typeface="Times New Roman"/>
                <a:sym typeface="Times New Roman"/>
              </a:defRPr>
            </a:lvl2pPr>
            <a:lvl3pPr marL="1224642" indent="-310242" defTabSz="650240">
              <a:lnSpc>
                <a:spcPct val="93000"/>
              </a:lnSpc>
              <a:spcBef>
                <a:spcPts val="900"/>
              </a:spcBef>
              <a:buClr>
                <a:srgbClr val="000000"/>
              </a:buClr>
              <a:buSzPct val="100000"/>
              <a:buFont typeface="Times New Roman"/>
              <a:buChar char="•"/>
              <a:defRPr sz="3800">
                <a:solidFill>
                  <a:srgbClr val="000000"/>
                </a:solidFill>
                <a:effectLst>
                  <a:outerShdw blurRad="12700" dist="25400" dir="2700000" rotWithShape="0">
                    <a:srgbClr val="FFFFFF"/>
                  </a:outerShdw>
                </a:effectLst>
                <a:latin typeface="Times New Roman"/>
                <a:ea typeface="Times New Roman"/>
                <a:cs typeface="Times New Roman"/>
                <a:sym typeface="Times New Roman"/>
              </a:defRPr>
            </a:lvl3pPr>
            <a:lvl4pPr marL="1681842" indent="-310242" defTabSz="650240">
              <a:lnSpc>
                <a:spcPct val="93000"/>
              </a:lnSpc>
              <a:spcBef>
                <a:spcPts val="900"/>
              </a:spcBef>
              <a:buClr>
                <a:srgbClr val="000000"/>
              </a:buClr>
              <a:buSzPct val="100000"/>
              <a:buFont typeface="Times New Roman"/>
              <a:buChar char="–"/>
              <a:defRPr sz="3800">
                <a:solidFill>
                  <a:srgbClr val="000000"/>
                </a:solidFill>
                <a:effectLst>
                  <a:outerShdw blurRad="12700" dist="25400" dir="2700000" rotWithShape="0">
                    <a:srgbClr val="FFFFFF"/>
                  </a:outerShdw>
                </a:effectLst>
                <a:latin typeface="Times New Roman"/>
                <a:ea typeface="Times New Roman"/>
                <a:cs typeface="Times New Roman"/>
                <a:sym typeface="Times New Roman"/>
              </a:defRPr>
            </a:lvl4pPr>
            <a:lvl5pPr marL="2139042" indent="-310242" defTabSz="650240">
              <a:lnSpc>
                <a:spcPct val="93000"/>
              </a:lnSpc>
              <a:spcBef>
                <a:spcPts val="900"/>
              </a:spcBef>
              <a:buClr>
                <a:srgbClr val="000000"/>
              </a:buClr>
              <a:buSzPct val="100000"/>
              <a:buFont typeface="Times New Roman"/>
              <a:buChar char="»"/>
              <a:defRPr sz="3800">
                <a:solidFill>
                  <a:srgbClr val="000000"/>
                </a:solidFill>
                <a:effectLst>
                  <a:outerShdw blurRad="12700" dist="25400" dir="2700000" rotWithShape="0">
                    <a:srgbClr val="FFFFFF"/>
                  </a:outerShdw>
                </a:effectLst>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11652762" y="8886613"/>
            <a:ext cx="374421" cy="390110"/>
          </a:xfrm>
          <a:prstGeom prst="rect">
            <a:avLst/>
          </a:prstGeom>
        </p:spPr>
        <p:txBody>
          <a:bodyPr lIns="66559" tIns="66559" rIns="66559" bIns="66559"/>
          <a:lstStyle>
            <a:lvl1pPr defTabSz="650240">
              <a:tabLst>
                <a:tab pos="1295400" algn="l"/>
                <a:tab pos="2590800" algn="l"/>
                <a:tab pos="3898900" algn="l"/>
                <a:tab pos="5194300" algn="l"/>
                <a:tab pos="6502400" algn="l"/>
                <a:tab pos="7797800" algn="l"/>
                <a:tab pos="9093200" algn="l"/>
                <a:tab pos="10401300" algn="l"/>
                <a:tab pos="11696700" algn="l"/>
                <a:tab pos="13004800" algn="l"/>
                <a:tab pos="14300200" algn="l"/>
              </a:tabLst>
              <a:defRPr sz="1800">
                <a:solidFill>
                  <a:srgbClr val="000000"/>
                </a:solid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3" name="Shape 223"/>
          <p:cNvSpPr/>
          <p:nvPr/>
        </p:nvSpPr>
        <p:spPr>
          <a:xfrm>
            <a:off x="-13547" y="-11290"/>
            <a:ext cx="13031893" cy="1481104"/>
          </a:xfrm>
          <a:custGeom>
            <a:avLst/>
            <a:gdLst/>
            <a:ahLst/>
            <a:cxnLst>
              <a:cxn ang="0">
                <a:pos x="wd2" y="hd2"/>
              </a:cxn>
              <a:cxn ang="5400000">
                <a:pos x="wd2" y="hd2"/>
              </a:cxn>
              <a:cxn ang="10800000">
                <a:pos x="wd2" y="hd2"/>
              </a:cxn>
              <a:cxn ang="16200000">
                <a:pos x="wd2" y="hd2"/>
              </a:cxn>
            </a:cxnLst>
            <a:rect l="0" t="0" r="r" b="b"/>
            <a:pathLst>
              <a:path w="21600" h="21600" extrusionOk="0">
                <a:moveTo>
                  <a:pt x="22" y="66"/>
                </a:moveTo>
                <a:lnTo>
                  <a:pt x="9513" y="0"/>
                </a:lnTo>
                <a:cubicBezTo>
                  <a:pt x="10276" y="3326"/>
                  <a:pt x="14325" y="12084"/>
                  <a:pt x="16368" y="12084"/>
                </a:cubicBezTo>
                <a:cubicBezTo>
                  <a:pt x="18412" y="12084"/>
                  <a:pt x="20679" y="5005"/>
                  <a:pt x="21578" y="1811"/>
                </a:cubicBezTo>
                <a:lnTo>
                  <a:pt x="21600" y="7013"/>
                </a:lnTo>
                <a:cubicBezTo>
                  <a:pt x="21218" y="8462"/>
                  <a:pt x="18771" y="14521"/>
                  <a:pt x="16099" y="14455"/>
                </a:cubicBezTo>
                <a:cubicBezTo>
                  <a:pt x="13427" y="14389"/>
                  <a:pt x="8252" y="5433"/>
                  <a:pt x="5568" y="6618"/>
                </a:cubicBezTo>
                <a:cubicBezTo>
                  <a:pt x="2807" y="6882"/>
                  <a:pt x="1010" y="15871"/>
                  <a:pt x="0" y="21600"/>
                </a:cubicBezTo>
                <a:lnTo>
                  <a:pt x="22" y="66"/>
                </a:lnTo>
                <a:close/>
              </a:path>
            </a:pathLst>
          </a:custGeom>
          <a:gradFill>
            <a:gsLst>
              <a:gs pos="0">
                <a:srgbClr val="00EBF8">
                  <a:alpha val="54998"/>
                </a:srgbClr>
              </a:gs>
              <a:gs pos="100000">
                <a:srgbClr val="0079AF">
                  <a:alpha val="44999"/>
                </a:srgbClr>
              </a:gs>
            </a:gsLst>
            <a:lin ang="16200000"/>
          </a:gradFill>
          <a:ln w="12700">
            <a:miter lim="400000"/>
          </a:ln>
        </p:spPr>
        <p:txBody>
          <a:bodyPr lIns="65023" tIns="65023" rIns="65023" bIns="65023"/>
          <a:lstStyle/>
          <a:p>
            <a:pPr defTabSz="1300480">
              <a:defRPr sz="2400">
                <a:latin typeface="Constantia"/>
                <a:ea typeface="Constantia"/>
                <a:cs typeface="Constantia"/>
                <a:sym typeface="Constantia"/>
              </a:defRPr>
            </a:pPr>
            <a:endParaRPr/>
          </a:p>
        </p:txBody>
      </p:sp>
      <p:sp>
        <p:nvSpPr>
          <p:cNvPr id="224" name="Shape 224"/>
          <p:cNvSpPr/>
          <p:nvPr/>
        </p:nvSpPr>
        <p:spPr>
          <a:xfrm>
            <a:off x="6231466" y="-11290"/>
            <a:ext cx="6773335" cy="863591"/>
          </a:xfrm>
          <a:custGeom>
            <a:avLst/>
            <a:gdLst/>
            <a:ahLst/>
            <a:cxnLst>
              <a:cxn ang="0">
                <a:pos x="wd2" y="hd2"/>
              </a:cxn>
              <a:cxn ang="5400000">
                <a:pos x="wd2" y="hd2"/>
              </a:cxn>
              <a:cxn ang="10800000">
                <a:pos x="wd2" y="hd2"/>
              </a:cxn>
              <a:cxn ang="16200000">
                <a:pos x="wd2" y="hd2"/>
              </a:cxn>
            </a:cxnLst>
            <a:rect l="0" t="0" r="r" b="b"/>
            <a:pathLst>
              <a:path w="21600" h="20552" extrusionOk="0">
                <a:moveTo>
                  <a:pt x="0" y="0"/>
                </a:moveTo>
                <a:cubicBezTo>
                  <a:pt x="1253" y="3703"/>
                  <a:pt x="8410" y="19349"/>
                  <a:pt x="12010" y="20475"/>
                </a:cubicBezTo>
                <a:cubicBezTo>
                  <a:pt x="15610" y="21600"/>
                  <a:pt x="20002" y="10128"/>
                  <a:pt x="21600" y="6752"/>
                </a:cubicBezTo>
                <a:lnTo>
                  <a:pt x="21600" y="218"/>
                </a:lnTo>
                <a:lnTo>
                  <a:pt x="0" y="0"/>
                </a:lnTo>
                <a:close/>
              </a:path>
            </a:pathLst>
          </a:custGeom>
          <a:gradFill>
            <a:gsLst>
              <a:gs pos="0">
                <a:srgbClr val="009BE5">
                  <a:alpha val="29998"/>
                </a:srgbClr>
              </a:gs>
              <a:gs pos="19999">
                <a:srgbClr val="009BE5">
                  <a:alpha val="32998"/>
                </a:srgbClr>
              </a:gs>
              <a:gs pos="100000">
                <a:srgbClr val="00ADB6">
                  <a:alpha val="44999"/>
                </a:srgbClr>
              </a:gs>
            </a:gsLst>
            <a:lin ang="16200000"/>
          </a:gradFill>
          <a:ln w="12700">
            <a:miter lim="400000"/>
          </a:ln>
        </p:spPr>
        <p:txBody>
          <a:bodyPr lIns="65023" tIns="65023" rIns="65023" bIns="65023"/>
          <a:lstStyle/>
          <a:p>
            <a:pPr defTabSz="1300480">
              <a:defRPr sz="2400">
                <a:latin typeface="Constantia"/>
                <a:ea typeface="Constantia"/>
                <a:cs typeface="Constantia"/>
                <a:sym typeface="Constantia"/>
              </a:defRPr>
            </a:pPr>
            <a:endParaRPr/>
          </a:p>
        </p:txBody>
      </p:sp>
      <p:grpSp>
        <p:nvGrpSpPr>
          <p:cNvPr id="227" name="Group 227"/>
          <p:cNvGrpSpPr/>
          <p:nvPr/>
        </p:nvGrpSpPr>
        <p:grpSpPr>
          <a:xfrm>
            <a:off x="-8671" y="-34679"/>
            <a:ext cx="13022141" cy="1491218"/>
            <a:chOff x="0" y="0"/>
            <a:chExt cx="13022140" cy="1491216"/>
          </a:xfrm>
        </p:grpSpPr>
        <p:pic>
          <p:nvPicPr>
            <p:cNvPr id="225" name="image.png"/>
            <p:cNvPicPr>
              <a:picLocks noChangeAspect="1"/>
            </p:cNvPicPr>
            <p:nvPr/>
          </p:nvPicPr>
          <p:blipFill>
            <a:blip r:embed="rId3">
              <a:extLst/>
            </a:blip>
            <a:stretch>
              <a:fillRect/>
            </a:stretch>
          </p:blipFill>
          <p:spPr>
            <a:xfrm>
              <a:off x="0" y="0"/>
              <a:ext cx="12996131" cy="1491217"/>
            </a:xfrm>
            <a:prstGeom prst="rect">
              <a:avLst/>
            </a:prstGeom>
            <a:ln w="12700" cap="flat">
              <a:noFill/>
              <a:miter lim="400000"/>
            </a:ln>
            <a:effectLst/>
          </p:spPr>
        </p:pic>
        <p:pic>
          <p:nvPicPr>
            <p:cNvPr id="226" name="image.png"/>
            <p:cNvPicPr>
              <a:picLocks noChangeAspect="1"/>
            </p:cNvPicPr>
            <p:nvPr/>
          </p:nvPicPr>
          <p:blipFill>
            <a:blip r:embed="rId4">
              <a:extLst/>
            </a:blip>
            <a:stretch>
              <a:fillRect/>
            </a:stretch>
          </p:blipFill>
          <p:spPr>
            <a:xfrm>
              <a:off x="0" y="104038"/>
              <a:ext cx="13022141" cy="1291811"/>
            </a:xfrm>
            <a:prstGeom prst="rect">
              <a:avLst/>
            </a:prstGeom>
            <a:ln w="12700" cap="flat">
              <a:noFill/>
              <a:miter lim="400000"/>
            </a:ln>
            <a:effectLst/>
          </p:spPr>
        </p:pic>
      </p:grpSp>
      <p:sp>
        <p:nvSpPr>
          <p:cNvPr id="228" name="Shape 228"/>
          <p:cNvSpPr>
            <a:spLocks noGrp="1"/>
          </p:cNvSpPr>
          <p:nvPr>
            <p:ph type="sldNum" sz="quarter" idx="2"/>
          </p:nvPr>
        </p:nvSpPr>
        <p:spPr>
          <a:xfrm>
            <a:off x="12168822" y="9318131"/>
            <a:ext cx="185738" cy="241301"/>
          </a:xfrm>
          <a:prstGeom prst="rect">
            <a:avLst/>
          </a:prstGeom>
        </p:spPr>
        <p:txBody>
          <a:bodyPr lIns="0" tIns="0" rIns="0" bIns="0" anchor="b"/>
          <a:lstStyle>
            <a:lvl1pPr defTabSz="1300480">
              <a:defRPr>
                <a:solidFill>
                  <a:srgbClr val="045C75"/>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35" name="Shape 235"/>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copy">
    <p:spTree>
      <p:nvGrpSpPr>
        <p:cNvPr id="1" name=""/>
        <p:cNvGrpSpPr/>
        <p:nvPr/>
      </p:nvGrpSpPr>
      <p:grpSpPr>
        <a:xfrm>
          <a:off x="0" y="0"/>
          <a:ext cx="0" cy="0"/>
          <a:chOff x="0" y="0"/>
          <a:chExt cx="0" cy="0"/>
        </a:xfrm>
      </p:grpSpPr>
      <p:sp>
        <p:nvSpPr>
          <p:cNvPr id="28" name="Shape 28"/>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9" name="Shape 29"/>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30" name="Shape 30"/>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1" name="Shape 31"/>
          <p:cNvSpPr/>
          <p:nvPr/>
        </p:nvSpPr>
        <p:spPr>
          <a:xfrm>
            <a:off x="762000" y="1498600"/>
            <a:ext cx="5422900" cy="781756"/>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2" name="Shape 32"/>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3" name="Shape 33"/>
          <p:cNvSpPr>
            <a:spLocks noGrp="1"/>
          </p:cNvSpPr>
          <p:nvPr>
            <p:ph type="body" idx="1"/>
          </p:nvPr>
        </p:nvSpPr>
        <p:spPr>
          <a:xfrm>
            <a:off x="1193800" y="2514600"/>
            <a:ext cx="10579100" cy="7239000"/>
          </a:xfrm>
          <a:prstGeom prst="rect">
            <a:avLst/>
          </a:prstGeom>
        </p:spPr>
        <p:txBody>
          <a:bodyPr>
            <a:noAutofit/>
          </a:bodyPr>
          <a:lstStyle>
            <a:lvl1pPr marL="383540" marR="57799" indent="-342900" defTabSz="1295400">
              <a:spcBef>
                <a:spcPts val="400"/>
              </a:spcBef>
              <a:buSzPct val="100000"/>
              <a:buFontTx/>
              <a:buChar char="•"/>
              <a:defRPr sz="3600">
                <a:solidFill>
                  <a:srgbClr val="C8501E"/>
                </a:solidFill>
                <a:uFill>
                  <a:solidFill>
                    <a:srgbClr val="C8501E"/>
                  </a:solidFill>
                </a:uFill>
                <a:latin typeface="DIN Condensed"/>
                <a:ea typeface="DIN Condensed"/>
                <a:cs typeface="DIN Condensed"/>
                <a:sym typeface="DIN Condensed"/>
              </a:defRPr>
            </a:lvl1pPr>
            <a:lvl2pPr marL="783590" marR="57799" indent="-285750" defTabSz="1295400">
              <a:spcBef>
                <a:spcPts val="500"/>
              </a:spcBef>
              <a:buSzPct val="100000"/>
              <a:buFontTx/>
              <a:buChar char="–"/>
              <a:defRPr sz="2400">
                <a:solidFill>
                  <a:srgbClr val="C8501E"/>
                </a:solidFill>
                <a:uFill>
                  <a:solidFill>
                    <a:srgbClr val="C8501E"/>
                  </a:solidFill>
                </a:uFill>
                <a:latin typeface="DIN Condensed"/>
                <a:ea typeface="DIN Condensed"/>
                <a:cs typeface="DIN Condensed"/>
                <a:sym typeface="DIN Condensed"/>
              </a:defRPr>
            </a:lvl2pPr>
            <a:lvl3pPr marL="11836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3pPr>
            <a:lvl4pPr marL="16408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4pPr>
            <a:lvl5pPr marL="2098039" marR="57799" indent="-228600" defTabSz="1295400">
              <a:spcBef>
                <a:spcPts val="500"/>
              </a:spcBef>
              <a:buSzPct val="100000"/>
              <a:buFontTx/>
              <a:buChar char="»"/>
              <a:defRPr sz="22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34" name="Shape 34"/>
          <p:cNvSpPr>
            <a:spLocks noGrp="1"/>
          </p:cNvSpPr>
          <p:nvPr>
            <p:ph type="sldNum" sz="quarter" idx="2"/>
          </p:nvPr>
        </p:nvSpPr>
        <p:spPr>
          <a:xfrm>
            <a:off x="12060771" y="8920480"/>
            <a:ext cx="368574" cy="360822"/>
          </a:xfrm>
          <a:prstGeom prst="rect">
            <a:avLst/>
          </a:prstGeom>
        </p:spPr>
        <p:txBody>
          <a:bodyPr/>
          <a:lstStyle>
            <a:lvl1pPr algn="ctr" defTabSz="647700">
              <a:defRPr sz="1800">
                <a:solidFill>
                  <a:srgbClr val="D95721"/>
                </a:solidFill>
                <a:uFill>
                  <a:solidFill>
                    <a:srgbClr val="D95721"/>
                  </a:solidFill>
                </a:uFill>
                <a:latin typeface="+mn-lt"/>
                <a:ea typeface="+mn-ea"/>
                <a:cs typeface="+mn-cs"/>
                <a:sym typeface="Arial"/>
              </a:defRPr>
            </a:lvl1pPr>
          </a:lstStyle>
          <a:p>
            <a:fld id="{86CB4B4D-7CA3-9044-876B-883B54F8677D}" type="slidenum">
              <a:t>‹#›</a:t>
            </a:fld>
            <a:endParaRPr/>
          </a:p>
        </p:txBody>
      </p:sp>
      <p:sp>
        <p:nvSpPr>
          <p:cNvPr id="35" name="Shape 35"/>
          <p:cNvSpPr/>
          <p:nvPr/>
        </p:nvSpPr>
        <p:spPr>
          <a:xfrm>
            <a:off x="1005275" y="1268306"/>
            <a:ext cx="5222241" cy="1420143"/>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lstStyle>
            <a:lvl1pPr marL="57799" marR="57799" defTabSz="1295400">
              <a:defRPr sz="5400">
                <a:solidFill>
                  <a:srgbClr val="F7AD00"/>
                </a:solidFill>
                <a:uFill>
                  <a:solidFill>
                    <a:srgbClr val="F7AD00"/>
                  </a:solidFill>
                </a:uFill>
                <a:latin typeface="DIN Condensed"/>
                <a:ea typeface="DIN Condensed"/>
                <a:cs typeface="DIN Condensed"/>
                <a:sym typeface="DIN Condensed"/>
              </a:defRPr>
            </a:lvl1pPr>
          </a:lstStyle>
          <a:p>
            <a:r>
              <a:t>Title Text</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42" name="Shape 242"/>
          <p:cNvSpPr/>
          <p:nvPr/>
        </p:nvSpPr>
        <p:spPr>
          <a:xfrm>
            <a:off x="7531601" y="9020698"/>
            <a:ext cx="4628790" cy="573982"/>
          </a:xfrm>
          <a:prstGeom prst="rect">
            <a:avLst/>
          </a:prstGeom>
          <a:ln w="12700">
            <a:miter lim="400000"/>
          </a:ln>
          <a:extLst>
            <a:ext uri="{C572A759-6A51-4108-AA02-DFA0A04FC94B}">
              <ma14:wrappingTextBoxFlag xmlns:ma14="http://schemas.microsoft.com/office/mac/drawingml/2011/main" xmlns="" val="1"/>
            </a:ext>
          </a:extLst>
        </p:spPr>
        <p:txBody>
          <a:bodyPr wrap="none" lIns="65023" tIns="65023" rIns="65023" bIns="65023" anchor="ctr">
            <a:spAutoFit/>
          </a:bodyPr>
          <a:lstStyle/>
          <a:p>
            <a:pPr indent="650240" algn="r" defTabSz="1300480">
              <a:spcBef>
                <a:spcPts val="300"/>
              </a:spcBef>
              <a:tabLst>
                <a:tab pos="965200" algn="l"/>
              </a:tabLst>
              <a:defRPr sz="1400" i="1">
                <a:latin typeface="+mn-lt"/>
                <a:ea typeface="+mn-ea"/>
                <a:cs typeface="+mn-cs"/>
                <a:sym typeface="Arial"/>
              </a:defRPr>
            </a:pPr>
            <a:r>
              <a:t>What’s That Sound</a:t>
            </a:r>
            <a:r>
              <a:rPr i="0"/>
              <a:t>, Fourth Edition</a:t>
            </a:r>
          </a:p>
          <a:p>
            <a:pPr indent="650240" algn="r" defTabSz="1300480">
              <a:spcBef>
                <a:spcPts val="300"/>
              </a:spcBef>
              <a:tabLst>
                <a:tab pos="965200" algn="l"/>
              </a:tabLst>
              <a:defRPr sz="1400">
                <a:latin typeface="+mn-lt"/>
                <a:ea typeface="+mn-ea"/>
                <a:cs typeface="+mn-cs"/>
                <a:sym typeface="Arial"/>
              </a:defRPr>
            </a:pPr>
            <a:r>
              <a:t>	Copyright © 2015, W. W. Norton &amp; Company</a:t>
            </a:r>
          </a:p>
        </p:txBody>
      </p:sp>
      <p:sp>
        <p:nvSpPr>
          <p:cNvPr id="243" name="Shape 243"/>
          <p:cNvSpPr>
            <a:spLocks noGrp="1"/>
          </p:cNvSpPr>
          <p:nvPr>
            <p:ph type="sldNum" sz="quarter" idx="2"/>
          </p:nvPr>
        </p:nvSpPr>
        <p:spPr>
          <a:xfrm>
            <a:off x="6285653" y="8779792"/>
            <a:ext cx="3034455" cy="520701"/>
          </a:xfrm>
          <a:prstGeom prst="rect">
            <a:avLst/>
          </a:prstGeom>
        </p:spPr>
        <p:txBody>
          <a:bodyPr lIns="65023" tIns="65023" rIns="65023" bIns="65023" anchor="ctr"/>
          <a:lstStyle>
            <a:lvl1pPr defTabSz="1300480">
              <a:defRPr>
                <a:solidFill>
                  <a:srgbClr val="000000"/>
                </a:solid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grpSp>
        <p:nvGrpSpPr>
          <p:cNvPr id="44" name="Group 44"/>
          <p:cNvGrpSpPr/>
          <p:nvPr/>
        </p:nvGrpSpPr>
        <p:grpSpPr>
          <a:xfrm>
            <a:off x="-1261899" y="-1119492"/>
            <a:ext cx="14868198" cy="11176962"/>
            <a:chOff x="0" y="0"/>
            <a:chExt cx="14868197" cy="11176960"/>
          </a:xfrm>
        </p:grpSpPr>
        <p:sp>
          <p:nvSpPr>
            <p:cNvPr id="42" name="Shape 42"/>
            <p:cNvSpPr/>
            <p:nvPr/>
          </p:nvSpPr>
          <p:spPr>
            <a:xfrm>
              <a:off x="0" y="0"/>
              <a:ext cx="14868198" cy="11176961"/>
            </a:xfrm>
            <a:prstGeom prst="rect">
              <a:avLst/>
            </a:prstGeom>
            <a:solidFill>
              <a:srgbClr val="F7AD00"/>
            </a:solidFill>
            <a:ln w="12700" cap="flat">
              <a:noFill/>
              <a:miter lim="400000"/>
            </a:ln>
            <a:effectLst/>
          </p:spPr>
          <p:txBody>
            <a:bodyPr wrap="square" lIns="50800" tIns="50800" rIns="50800" bIns="50800" numCol="1" anchor="ctr">
              <a:noAutofit/>
            </a:bodyPr>
            <a:lstStyle/>
            <a:p>
              <a:pPr marL="57799" marR="57799" defTabSz="1295400">
                <a:defRPr sz="2400">
                  <a:uFill>
                    <a:solidFill>
                      <a:srgbClr val="000000"/>
                    </a:solidFill>
                  </a:uFill>
                  <a:latin typeface="+mn-lt"/>
                  <a:ea typeface="+mn-ea"/>
                  <a:cs typeface="+mn-cs"/>
                  <a:sym typeface="Arial"/>
                </a:defRPr>
              </a:pPr>
              <a:endParaRPr/>
            </a:p>
          </p:txBody>
        </p:sp>
        <p:sp>
          <p:nvSpPr>
            <p:cNvPr id="43" name="Shape 43"/>
            <p:cNvSpPr/>
            <p:nvPr/>
          </p:nvSpPr>
          <p:spPr>
            <a:xfrm>
              <a:off x="7368758" y="5218227"/>
              <a:ext cx="130679" cy="7405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marL="57799" marR="57799" algn="ctr" defTabSz="1295400">
                <a:buClr>
                  <a:srgbClr val="000000"/>
                </a:buClr>
                <a:buFont typeface="Times"/>
                <a:defRPr sz="3400">
                  <a:uFill>
                    <a:solidFill>
                      <a:srgbClr val="000000"/>
                    </a:solidFill>
                  </a:uFill>
                  <a:latin typeface="Times"/>
                  <a:ea typeface="Times"/>
                  <a:cs typeface="Times"/>
                  <a:sym typeface="Times"/>
                </a:defRPr>
              </a:lvl1pPr>
            </a:lstStyle>
            <a:p>
              <a:r>
                <a:t> </a:t>
              </a:r>
            </a:p>
          </p:txBody>
        </p:sp>
      </p:grpSp>
      <p:sp>
        <p:nvSpPr>
          <p:cNvPr id="45" name="Shape 45"/>
          <p:cNvSpPr/>
          <p:nvPr/>
        </p:nvSpPr>
        <p:spPr>
          <a:xfrm>
            <a:off x="0" y="3797300"/>
            <a:ext cx="13004800" cy="1333500"/>
          </a:xfrm>
          <a:prstGeom prst="rect">
            <a:avLst/>
          </a:prstGeom>
          <a:solidFill>
            <a:srgbClr val="D95721"/>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6" name="Shape 46"/>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47" name="Shape 47"/>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48" name="Shape 48"/>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49"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50" name="Shape 50"/>
          <p:cNvSpPr/>
          <p:nvPr/>
        </p:nvSpPr>
        <p:spPr>
          <a:xfrm>
            <a:off x="215900" y="2489200"/>
            <a:ext cx="6134100" cy="3289302"/>
          </a:xfrm>
          <a:prstGeom prst="line">
            <a:avLst/>
          </a:prstGeom>
          <a:ln w="127000">
            <a:solidFill>
              <a:srgbClr val="7A4A00"/>
            </a:solidFill>
            <a:headEnd type="stealth"/>
            <a:tailEnd type="stealth"/>
          </a:ln>
        </p:spPr>
        <p:txBody>
          <a:bodyPr lIns="0" tIns="0" rIns="0" bIns="0"/>
          <a:lstStyle/>
          <a:p>
            <a:endParaRPr/>
          </a:p>
        </p:txBody>
      </p:sp>
      <p:sp>
        <p:nvSpPr>
          <p:cNvPr id="51" name="Shape 51"/>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52" name="Shape 52"/>
          <p:cNvSpPr>
            <a:spLocks noGrp="1"/>
          </p:cNvSpPr>
          <p:nvPr>
            <p:ph type="title"/>
          </p:nvPr>
        </p:nvSpPr>
        <p:spPr>
          <a:xfrm>
            <a:off x="2883182" y="37941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53" name="Shape 53"/>
          <p:cNvSpPr>
            <a:spLocks noGrp="1"/>
          </p:cNvSpPr>
          <p:nvPr>
            <p:ph type="body" sz="quarter" idx="1"/>
          </p:nvPr>
        </p:nvSpPr>
        <p:spPr>
          <a:xfrm>
            <a:off x="2869635" y="4518942"/>
            <a:ext cx="7112001" cy="575734"/>
          </a:xfrm>
          <a:prstGeom prst="rect">
            <a:avLst/>
          </a:prstGeom>
        </p:spPr>
        <p:txBody>
          <a:bodyPr anchor="ctr">
            <a:noAutofit/>
          </a:bodyPr>
          <a:lstStyle>
            <a:lvl1pPr marL="57799" marR="57799" indent="0" defTabSz="1295400">
              <a:spcBef>
                <a:spcPts val="400"/>
              </a:spcBef>
              <a:buSzTx/>
              <a:buFontTx/>
              <a:buNone/>
              <a:defRPr sz="4600">
                <a:solidFill>
                  <a:srgbClr val="F7AD00"/>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54" name="Shape 54"/>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Subtitle copy">
    <p:spTree>
      <p:nvGrpSpPr>
        <p:cNvPr id="1" name=""/>
        <p:cNvGrpSpPr/>
        <p:nvPr/>
      </p:nvGrpSpPr>
      <p:grpSpPr>
        <a:xfrm>
          <a:off x="0" y="0"/>
          <a:ext cx="0" cy="0"/>
          <a:chOff x="0" y="0"/>
          <a:chExt cx="0" cy="0"/>
        </a:xfrm>
      </p:grpSpPr>
      <p:sp>
        <p:nvSpPr>
          <p:cNvPr id="61" name="Shape 61"/>
          <p:cNvSpPr/>
          <p:nvPr/>
        </p:nvSpPr>
        <p:spPr>
          <a:xfrm>
            <a:off x="-350788" y="-364927"/>
            <a:ext cx="13548222" cy="10573545"/>
          </a:xfrm>
          <a:prstGeom prst="rect">
            <a:avLst/>
          </a:prstGeom>
          <a:solidFill>
            <a:srgbClr val="009051">
              <a:alpha val="34595"/>
            </a:srgbClr>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62" name="Shape 62"/>
          <p:cNvSpPr/>
          <p:nvPr/>
        </p:nvSpPr>
        <p:spPr>
          <a:xfrm>
            <a:off x="51527" y="3725928"/>
            <a:ext cx="12953273" cy="1474723"/>
          </a:xfrm>
          <a:prstGeom prst="rect">
            <a:avLst/>
          </a:prstGeom>
          <a:solidFill>
            <a:schemeClr val="accent3">
              <a:hueOff val="-333989"/>
              <a:satOff val="3917"/>
              <a:lumOff val="-6666"/>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63" name="Shape 63"/>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64" name="Shape 64"/>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65" name="Shape 65"/>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66"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67" name="Shape 67"/>
          <p:cNvSpPr/>
          <p:nvPr/>
        </p:nvSpPr>
        <p:spPr>
          <a:xfrm>
            <a:off x="215900" y="2489200"/>
            <a:ext cx="6134100" cy="3289302"/>
          </a:xfrm>
          <a:prstGeom prst="line">
            <a:avLst/>
          </a:prstGeom>
          <a:ln w="127000">
            <a:solidFill>
              <a:schemeClr val="accent2">
                <a:hueOff val="-902888"/>
                <a:satOff val="-15377"/>
                <a:lumOff val="-12864"/>
              </a:schemeClr>
            </a:solidFill>
            <a:headEnd type="stealth"/>
            <a:tailEnd type="stealth"/>
          </a:ln>
        </p:spPr>
        <p:txBody>
          <a:bodyPr lIns="0" tIns="0" rIns="0" bIns="0"/>
          <a:lstStyle/>
          <a:p>
            <a:endParaRPr/>
          </a:p>
        </p:txBody>
      </p:sp>
      <p:sp>
        <p:nvSpPr>
          <p:cNvPr id="68" name="Shape 68"/>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69" name="Shape 69"/>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70" name="Shape 70"/>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F2F3CE"/>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71" name="Shape 71"/>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Subtitle copy 1">
    <p:spTree>
      <p:nvGrpSpPr>
        <p:cNvPr id="1" name=""/>
        <p:cNvGrpSpPr/>
        <p:nvPr/>
      </p:nvGrpSpPr>
      <p:grpSpPr>
        <a:xfrm>
          <a:off x="0" y="0"/>
          <a:ext cx="0" cy="0"/>
          <a:chOff x="0" y="0"/>
          <a:chExt cx="0" cy="0"/>
        </a:xfrm>
      </p:grpSpPr>
      <p:sp>
        <p:nvSpPr>
          <p:cNvPr id="78" name="Shape 78"/>
          <p:cNvSpPr/>
          <p:nvPr/>
        </p:nvSpPr>
        <p:spPr>
          <a:xfrm>
            <a:off x="-350788" y="-364927"/>
            <a:ext cx="13548222" cy="10573545"/>
          </a:xfrm>
          <a:prstGeom prst="rect">
            <a:avLst/>
          </a:prstGeom>
          <a:solidFill>
            <a:srgbClr val="0096FF"/>
          </a:solidFill>
          <a:ln w="12700">
            <a:miter lim="400000"/>
          </a:ln>
          <a:effectLst>
            <a:outerShdw blurRad="76200" dir="18900000" rotWithShape="0">
              <a:srgbClr val="000000">
                <a:alpha val="80000"/>
              </a:srgbClr>
            </a:outerShdw>
          </a:effectLst>
        </p:spPr>
        <p:txBody>
          <a:bodyPr lIns="50800" tIns="50800" rIns="50800" bIns="50800" anchor="ctr"/>
          <a:lstStyle/>
          <a:p>
            <a:pPr algn="ctr" defTabSz="800100">
              <a:defRPr sz="2400">
                <a:solidFill>
                  <a:srgbClr val="FFFFFF"/>
                </a:solidFill>
                <a:effectLst>
                  <a:outerShdw blurRad="25400" dist="23998" dir="2700000" rotWithShape="0">
                    <a:srgbClr val="000000">
                      <a:alpha val="31034"/>
                    </a:srgbClr>
                  </a:outerShdw>
                </a:effectLst>
                <a:latin typeface="+mj-lt"/>
                <a:ea typeface="+mj-ea"/>
                <a:cs typeface="+mj-cs"/>
                <a:sym typeface="Gill Sans"/>
              </a:defRPr>
            </a:pPr>
            <a:endParaRPr/>
          </a:p>
        </p:txBody>
      </p:sp>
      <p:sp>
        <p:nvSpPr>
          <p:cNvPr id="79" name="Shape 79"/>
          <p:cNvSpPr/>
          <p:nvPr/>
        </p:nvSpPr>
        <p:spPr>
          <a:xfrm>
            <a:off x="51527" y="3725928"/>
            <a:ext cx="12953273" cy="1474723"/>
          </a:xfrm>
          <a:prstGeom prst="rect">
            <a:avLst/>
          </a:prstGeom>
          <a:solidFill>
            <a:schemeClr val="accent5">
              <a:hueOff val="-444211"/>
              <a:satOff val="-14915"/>
              <a:lumOff val="22857"/>
            </a:schemeClr>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80" name="Shape 80"/>
          <p:cNvSpPr/>
          <p:nvPr/>
        </p:nvSpPr>
        <p:spPr>
          <a:xfrm>
            <a:off x="2772551" y="3797300"/>
            <a:ext cx="7434863" cy="19177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81" name="Shape 81"/>
          <p:cNvSpPr/>
          <p:nvPr/>
        </p:nvSpPr>
        <p:spPr>
          <a:xfrm>
            <a:off x="2772551" y="4533900"/>
            <a:ext cx="7421317" cy="0"/>
          </a:xfrm>
          <a:prstGeom prst="line">
            <a:avLst/>
          </a:prstGeom>
          <a:ln w="12700">
            <a:solidFill>
              <a:srgbClr val="FFFFFF"/>
            </a:solidFill>
          </a:ln>
        </p:spPr>
        <p:txBody>
          <a:bodyPr lIns="0" tIns="0" rIns="0" bIns="0"/>
          <a:lstStyle/>
          <a:p>
            <a:endParaRPr/>
          </a:p>
        </p:txBody>
      </p:sp>
      <p:sp>
        <p:nvSpPr>
          <p:cNvPr id="82" name="Shape 82"/>
          <p:cNvSpPr/>
          <p:nvPr/>
        </p:nvSpPr>
        <p:spPr>
          <a:xfrm>
            <a:off x="2772551" y="5120640"/>
            <a:ext cx="7425832" cy="2258"/>
          </a:xfrm>
          <a:prstGeom prst="line">
            <a:avLst/>
          </a:prstGeom>
          <a:ln w="12700">
            <a:solidFill>
              <a:srgbClr val="FFFFFF"/>
            </a:solidFill>
          </a:ln>
        </p:spPr>
        <p:txBody>
          <a:bodyPr lIns="0" tIns="0" rIns="0" bIns="0"/>
          <a:lstStyle/>
          <a:p>
            <a:endParaRPr/>
          </a:p>
        </p:txBody>
      </p:sp>
      <p:pic>
        <p:nvPicPr>
          <p:cNvPr id="83" name="droppedImage.tiff"/>
          <p:cNvPicPr>
            <a:picLocks noChangeAspect="1"/>
          </p:cNvPicPr>
          <p:nvPr/>
        </p:nvPicPr>
        <p:blipFill>
          <a:blip r:embed="rId2">
            <a:alphaModFix amt="40000"/>
            <a:extLst/>
          </a:blip>
          <a:stretch>
            <a:fillRect/>
          </a:stretch>
        </p:blipFill>
        <p:spPr>
          <a:xfrm>
            <a:off x="178364" y="975529"/>
            <a:ext cx="12623236" cy="7573942"/>
          </a:xfrm>
          <a:prstGeom prst="rect">
            <a:avLst/>
          </a:prstGeom>
          <a:ln w="12700"/>
        </p:spPr>
      </p:pic>
      <p:sp>
        <p:nvSpPr>
          <p:cNvPr id="84" name="Shape 84"/>
          <p:cNvSpPr/>
          <p:nvPr/>
        </p:nvSpPr>
        <p:spPr>
          <a:xfrm>
            <a:off x="215900" y="2489200"/>
            <a:ext cx="6134100" cy="3289302"/>
          </a:xfrm>
          <a:prstGeom prst="line">
            <a:avLst/>
          </a:prstGeom>
          <a:ln w="127000">
            <a:solidFill>
              <a:schemeClr val="accent5">
                <a:hueOff val="-176146"/>
                <a:satOff val="3665"/>
                <a:lumOff val="-13986"/>
              </a:schemeClr>
            </a:solidFill>
            <a:headEnd type="stealth"/>
            <a:tailEnd type="stealth"/>
          </a:ln>
        </p:spPr>
        <p:txBody>
          <a:bodyPr lIns="0" tIns="0" rIns="0" bIns="0"/>
          <a:lstStyle/>
          <a:p>
            <a:endParaRPr/>
          </a:p>
        </p:txBody>
      </p:sp>
      <p:sp>
        <p:nvSpPr>
          <p:cNvPr id="85" name="Shape 85"/>
          <p:cNvSpPr/>
          <p:nvPr/>
        </p:nvSpPr>
        <p:spPr>
          <a:xfrm>
            <a:off x="6642100" y="4686300"/>
            <a:ext cx="6172200" cy="3771900"/>
          </a:xfrm>
          <a:prstGeom prst="line">
            <a:avLst/>
          </a:prstGeom>
          <a:ln w="127000">
            <a:solidFill>
              <a:srgbClr val="FFFFFF"/>
            </a:solidFill>
            <a:headEnd type="stealth"/>
            <a:tailEnd type="stealth"/>
          </a:ln>
        </p:spPr>
        <p:txBody>
          <a:bodyPr lIns="0" tIns="0" rIns="0" bIns="0"/>
          <a:lstStyle/>
          <a:p>
            <a:endParaRPr/>
          </a:p>
        </p:txBody>
      </p:sp>
      <p:sp>
        <p:nvSpPr>
          <p:cNvPr id="86" name="Shape 86"/>
          <p:cNvSpPr>
            <a:spLocks noGrp="1"/>
          </p:cNvSpPr>
          <p:nvPr>
            <p:ph type="title"/>
          </p:nvPr>
        </p:nvSpPr>
        <p:spPr>
          <a:xfrm>
            <a:off x="2867322" y="3895795"/>
            <a:ext cx="7112001" cy="724748"/>
          </a:xfrm>
          <a:prstGeom prst="rect">
            <a:avLst/>
          </a:prstGeom>
        </p:spPr>
        <p:txBody>
          <a:bodyPr anchor="ctr">
            <a:noAutofit/>
          </a:bodyPr>
          <a:lstStyle>
            <a:lvl1pPr marL="57799" marR="57799" defTabSz="1295400">
              <a:spcBef>
                <a:spcPts val="0"/>
              </a:spcBef>
              <a:defRPr sz="5400" cap="none">
                <a:solidFill>
                  <a:srgbClr val="FFFFFF"/>
                </a:solidFill>
                <a:uFill>
                  <a:solidFill>
                    <a:srgbClr val="FFFFFF"/>
                  </a:solidFill>
                </a:uFill>
              </a:defRPr>
            </a:lvl1pPr>
          </a:lstStyle>
          <a:p>
            <a:r>
              <a:t>Title Text</a:t>
            </a:r>
          </a:p>
        </p:txBody>
      </p:sp>
      <p:sp>
        <p:nvSpPr>
          <p:cNvPr id="87" name="Shape 87"/>
          <p:cNvSpPr>
            <a:spLocks noGrp="1"/>
          </p:cNvSpPr>
          <p:nvPr>
            <p:ph type="body" sz="quarter" idx="1"/>
          </p:nvPr>
        </p:nvSpPr>
        <p:spPr>
          <a:xfrm>
            <a:off x="2867322" y="4528749"/>
            <a:ext cx="7112001" cy="575734"/>
          </a:xfrm>
          <a:prstGeom prst="rect">
            <a:avLst/>
          </a:prstGeom>
        </p:spPr>
        <p:txBody>
          <a:bodyPr anchor="ctr">
            <a:noAutofit/>
          </a:bodyPr>
          <a:lstStyle>
            <a:lvl1pPr marL="57799" marR="57799" indent="0" defTabSz="1295400">
              <a:spcBef>
                <a:spcPts val="400"/>
              </a:spcBef>
              <a:buSzTx/>
              <a:buFontTx/>
              <a:buNone/>
              <a:defRPr sz="4600">
                <a:solidFill>
                  <a:srgbClr val="C6E6E9"/>
                </a:solidFill>
                <a:uFill>
                  <a:solidFill>
                    <a:srgbClr val="F7AD00"/>
                  </a:solidFill>
                </a:uFill>
                <a:latin typeface="DIN Condensed"/>
                <a:ea typeface="DIN Condensed"/>
                <a:cs typeface="DIN Condensed"/>
                <a:sym typeface="DIN Condensed"/>
              </a:defRPr>
            </a:lvl1pPr>
            <a:lvl2pPr marL="70803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2pPr>
            <a:lvl3pPr marL="135827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3pPr>
            <a:lvl4pPr marL="2008518"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4pPr>
            <a:lvl5pPr marL="2658759" marR="57799" indent="0" algn="ctr" defTabSz="1295400">
              <a:spcBef>
                <a:spcPts val="500"/>
              </a:spcBef>
              <a:buSzTx/>
              <a:buFontTx/>
              <a:buNone/>
              <a:defRPr sz="4600">
                <a:solidFill>
                  <a:srgbClr val="C8501E"/>
                </a:solidFill>
                <a:uFill>
                  <a:solidFill>
                    <a:srgbClr val="C8501E"/>
                  </a:solidFill>
                </a:uFill>
                <a:latin typeface="DIN Condensed"/>
                <a:ea typeface="DIN Condensed"/>
                <a:cs typeface="DIN Condensed"/>
                <a:sym typeface="DIN Condensed"/>
              </a:defRPr>
            </a:lvl5pPr>
          </a:lstStyle>
          <a:p>
            <a:r>
              <a:t>Body Level One</a:t>
            </a:r>
          </a:p>
          <a:p>
            <a:pPr lvl="1"/>
            <a:r>
              <a:t>Body Level Two</a:t>
            </a:r>
          </a:p>
          <a:p>
            <a:pPr lvl="2"/>
            <a:r>
              <a:t>Body Level Three</a:t>
            </a:r>
          </a:p>
          <a:p>
            <a:pPr lvl="3"/>
            <a:r>
              <a:t>Body Level Four</a:t>
            </a:r>
          </a:p>
          <a:p>
            <a:pPr lvl="4"/>
            <a:r>
              <a:t>Body Level Five</a:t>
            </a:r>
          </a:p>
        </p:txBody>
      </p:sp>
      <p:sp>
        <p:nvSpPr>
          <p:cNvPr id="88" name="Shape 88"/>
          <p:cNvSpPr>
            <a:spLocks noGrp="1"/>
          </p:cNvSpPr>
          <p:nvPr>
            <p:ph type="sldNum" sz="quarter" idx="2"/>
          </p:nvPr>
        </p:nvSpPr>
        <p:spPr>
          <a:xfrm>
            <a:off x="6275734" y="9207500"/>
            <a:ext cx="453332" cy="447229"/>
          </a:xfrm>
          <a:prstGeom prst="rect">
            <a:avLst/>
          </a:prstGeom>
        </p:spPr>
        <p:txBody>
          <a:bodyPr/>
          <a:lstStyle>
            <a:lvl1pPr algn="ctr" defTabSz="647700">
              <a:defRPr sz="2400">
                <a:solidFill>
                  <a:srgbClr val="000000"/>
                </a:solidFill>
                <a:uFill>
                  <a:solidFill>
                    <a:srgbClr val="000000"/>
                  </a:solidFill>
                </a:uFill>
                <a:latin typeface="+mn-lt"/>
                <a:ea typeface="+mn-ea"/>
                <a:cs typeface="+mn-cs"/>
                <a:sym typeface="Arial"/>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95" name="Shape 95"/>
          <p:cNvSpPr>
            <a:spLocks noGrp="1"/>
          </p:cNvSpPr>
          <p:nvPr>
            <p:ph type="body" sz="quarter" idx="13"/>
          </p:nvPr>
        </p:nvSpPr>
        <p:spPr>
          <a:xfrm>
            <a:off x="571500" y="5588000"/>
            <a:ext cx="1187578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96" name="Shape 96"/>
          <p:cNvSpPr>
            <a:spLocks noGrp="1"/>
          </p:cNvSpPr>
          <p:nvPr>
            <p:ph type="title"/>
          </p:nvPr>
        </p:nvSpPr>
        <p:spPr>
          <a:xfrm>
            <a:off x="571500" y="571500"/>
            <a:ext cx="11861800" cy="5181600"/>
          </a:xfrm>
          <a:prstGeom prst="rect">
            <a:avLst/>
          </a:prstGeom>
        </p:spPr>
        <p:txBody>
          <a:bodyPr anchor="b"/>
          <a:lstStyle>
            <a:lvl1pPr algn="ctr">
              <a:lnSpc>
                <a:spcPct val="80000"/>
              </a:lnSpc>
              <a:spcBef>
                <a:spcPts val="0"/>
              </a:spcBef>
              <a:defRPr sz="12100">
                <a:solidFill>
                  <a:srgbClr val="5C5C5C"/>
                </a:solidFill>
              </a:defRPr>
            </a:lvl1pPr>
          </a:lstStyle>
          <a:p>
            <a:r>
              <a:t>Title Text</a:t>
            </a:r>
          </a:p>
        </p:txBody>
      </p:sp>
      <p:sp>
        <p:nvSpPr>
          <p:cNvPr id="97" name="Shape 97"/>
          <p:cNvSpPr>
            <a:spLocks noGrp="1"/>
          </p:cNvSpPr>
          <p:nvPr>
            <p:ph type="body" sz="half" idx="1"/>
          </p:nvPr>
        </p:nvSpPr>
        <p:spPr>
          <a:xfrm>
            <a:off x="571500" y="5676900"/>
            <a:ext cx="11861800" cy="3263900"/>
          </a:xfrm>
          <a:prstGeom prst="rect">
            <a:avLst/>
          </a:prstGeom>
        </p:spPr>
        <p:txBody>
          <a:bodyPr/>
          <a:lstStyle>
            <a:lvl1pPr marL="0" indent="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ctr">
              <a:lnSpc>
                <a:spcPct val="70000"/>
              </a:lnSpc>
              <a:spcBef>
                <a:spcPts val="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98" name="Shape 98"/>
          <p:cNvSpPr>
            <a:spLocks noGrp="1"/>
          </p:cNvSpPr>
          <p:nvPr>
            <p:ph type="sldNum" sz="quarter" idx="2"/>
          </p:nvPr>
        </p:nvSpPr>
        <p:spPr>
          <a:xfrm>
            <a:off x="12088552" y="9189156"/>
            <a:ext cx="309365" cy="3429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105" name="Shape 105"/>
          <p:cNvSpPr>
            <a:spLocks noGrp="1"/>
          </p:cNvSpPr>
          <p:nvPr>
            <p:ph type="pic" idx="13"/>
          </p:nvPr>
        </p:nvSpPr>
        <p:spPr>
          <a:xfrm>
            <a:off x="0" y="0"/>
            <a:ext cx="13004800" cy="9753600"/>
          </a:xfrm>
          <a:prstGeom prst="rect">
            <a:avLst/>
          </a:prstGeom>
        </p:spPr>
        <p:txBody>
          <a:bodyPr lIns="91439" tIns="45719" rIns="91439" bIns="45719">
            <a:noAutofit/>
          </a:bodyPr>
          <a:lstStyle/>
          <a:p>
            <a:endParaRPr/>
          </a:p>
        </p:txBody>
      </p:sp>
      <p:sp>
        <p:nvSpPr>
          <p:cNvPr id="106" name="Shape 106"/>
          <p:cNvSpPr>
            <a:spLocks noGrp="1"/>
          </p:cNvSpPr>
          <p:nvPr>
            <p:ph type="body" sz="half" idx="14"/>
          </p:nvPr>
        </p:nvSpPr>
        <p:spPr>
          <a:xfrm>
            <a:off x="0" y="5422900"/>
            <a:ext cx="13004800" cy="3606800"/>
          </a:xfrm>
          <a:prstGeom prst="rect">
            <a:avLst/>
          </a:prstGeom>
          <a:solidFill>
            <a:srgbClr val="FFFFFF"/>
          </a:solidFill>
        </p:spPr>
        <p:txBody>
          <a:bodyPr anchor="ctr">
            <a:noAutofit/>
          </a:bodyPr>
          <a:lstStyle/>
          <a:p>
            <a:pPr marL="0" indent="0" algn="ctr">
              <a:spcBef>
                <a:spcPts val="0"/>
              </a:spcBef>
              <a:buSzTx/>
              <a:buFontTx/>
              <a:buNone/>
              <a:defRPr sz="2400">
                <a:latin typeface="DIN Alternate"/>
                <a:ea typeface="DIN Alternate"/>
                <a:cs typeface="DIN Alternate"/>
                <a:sym typeface="DIN Alternate"/>
              </a:defRPr>
            </a:pPr>
            <a:endParaRPr/>
          </a:p>
        </p:txBody>
      </p:sp>
      <p:sp>
        <p:nvSpPr>
          <p:cNvPr id="107" name="Shape 107"/>
          <p:cNvSpPr>
            <a:spLocks noGrp="1"/>
          </p:cNvSpPr>
          <p:nvPr>
            <p:ph type="body" sz="quarter" idx="15"/>
          </p:nvPr>
        </p:nvSpPr>
        <p:spPr>
          <a:xfrm flipV="1">
            <a:off x="571500" y="7619996"/>
            <a:ext cx="11874500" cy="4"/>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08" name="Shape 108"/>
          <p:cNvSpPr>
            <a:spLocks noGrp="1"/>
          </p:cNvSpPr>
          <p:nvPr>
            <p:ph type="title"/>
          </p:nvPr>
        </p:nvSpPr>
        <p:spPr>
          <a:xfrm>
            <a:off x="571500" y="5562600"/>
            <a:ext cx="11861800" cy="22098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109" name="Shape 109"/>
          <p:cNvSpPr>
            <a:spLocks noGrp="1"/>
          </p:cNvSpPr>
          <p:nvPr>
            <p:ph type="body" sz="quarter" idx="1"/>
          </p:nvPr>
        </p:nvSpPr>
        <p:spPr>
          <a:xfrm>
            <a:off x="571500" y="7670800"/>
            <a:ext cx="11861800" cy="1231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10" name="Shape 110"/>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117" name="Shape 117"/>
          <p:cNvSpPr>
            <a:spLocks noGrp="1"/>
          </p:cNvSpPr>
          <p:nvPr>
            <p:ph type="pic" idx="13"/>
          </p:nvPr>
        </p:nvSpPr>
        <p:spPr>
          <a:xfrm>
            <a:off x="7531100" y="0"/>
            <a:ext cx="5473700" cy="9753600"/>
          </a:xfrm>
          <a:prstGeom prst="rect">
            <a:avLst/>
          </a:prstGeom>
        </p:spPr>
        <p:txBody>
          <a:bodyPr lIns="91439" tIns="45719" rIns="91439" bIns="45719">
            <a:noAutofit/>
          </a:bodyPr>
          <a:lstStyle/>
          <a:p>
            <a:endParaRPr/>
          </a:p>
        </p:txBody>
      </p:sp>
      <p:sp>
        <p:nvSpPr>
          <p:cNvPr id="118" name="Shape 118"/>
          <p:cNvSpPr>
            <a:spLocks noGrp="1"/>
          </p:cNvSpPr>
          <p:nvPr>
            <p:ph type="body" sz="quarter" idx="14"/>
          </p:nvPr>
        </p:nvSpPr>
        <p:spPr>
          <a:xfrm flipV="1">
            <a:off x="571500" y="7619998"/>
            <a:ext cx="6451600" cy="3"/>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19" name="Shape 119"/>
          <p:cNvSpPr>
            <a:spLocks noGrp="1"/>
          </p:cNvSpPr>
          <p:nvPr>
            <p:ph type="title"/>
          </p:nvPr>
        </p:nvSpPr>
        <p:spPr>
          <a:xfrm>
            <a:off x="571500" y="571500"/>
            <a:ext cx="6451600" cy="7213600"/>
          </a:xfrm>
          <a:prstGeom prst="rect">
            <a:avLst/>
          </a:prstGeom>
        </p:spPr>
        <p:txBody>
          <a:bodyPr anchor="b"/>
          <a:lstStyle>
            <a:lvl1pPr algn="r">
              <a:lnSpc>
                <a:spcPct val="80000"/>
              </a:lnSpc>
              <a:spcBef>
                <a:spcPts val="0"/>
              </a:spcBef>
              <a:defRPr sz="12100">
                <a:solidFill>
                  <a:srgbClr val="5C5C5C"/>
                </a:solidFill>
              </a:defRPr>
            </a:lvl1pPr>
          </a:lstStyle>
          <a:p>
            <a:r>
              <a:t>Title Text</a:t>
            </a:r>
          </a:p>
        </p:txBody>
      </p:sp>
      <p:sp>
        <p:nvSpPr>
          <p:cNvPr id="120" name="Shape 120"/>
          <p:cNvSpPr>
            <a:spLocks noGrp="1"/>
          </p:cNvSpPr>
          <p:nvPr>
            <p:ph type="body" sz="quarter" idx="1"/>
          </p:nvPr>
        </p:nvSpPr>
        <p:spPr>
          <a:xfrm>
            <a:off x="571500" y="7670800"/>
            <a:ext cx="6451600" cy="1358900"/>
          </a:xfrm>
          <a:prstGeom prst="rect">
            <a:avLst/>
          </a:prstGeom>
        </p:spPr>
        <p:txBody>
          <a:bodyPr/>
          <a:lstStyle>
            <a:lvl1pPr marL="0" indent="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1pPr>
            <a:lvl2pPr marL="0" indent="2286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2pPr>
            <a:lvl3pPr marL="0" indent="4572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3pPr>
            <a:lvl4pPr marL="0" indent="6858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4pPr>
            <a:lvl5pPr marL="0" indent="914400" algn="r">
              <a:lnSpc>
                <a:spcPct val="70000"/>
              </a:lnSpc>
              <a:spcBef>
                <a:spcPts val="600"/>
              </a:spcBef>
              <a:buSzTx/>
              <a:buFontTx/>
              <a:buNone/>
              <a:defRPr sz="4800">
                <a:solidFill>
                  <a:srgbClr val="747676"/>
                </a:solidFill>
                <a:latin typeface="Iowan Old Style Italic"/>
                <a:ea typeface="Iowan Old Style Italic"/>
                <a:cs typeface="Iowan Old Style Italic"/>
                <a:sym typeface="Iowan Old Style Italic"/>
              </a:defRPr>
            </a:lvl5pPr>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12092513" y="9194800"/>
            <a:ext cx="309365" cy="342900"/>
          </a:xfrm>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28" name="Shape 128"/>
          <p:cNvSpPr>
            <a:spLocks noGrp="1"/>
          </p:cNvSpPr>
          <p:nvPr>
            <p:ph type="body" sz="quarter" idx="13"/>
          </p:nvPr>
        </p:nvSpPr>
        <p:spPr>
          <a:xfrm>
            <a:off x="571500" y="1574800"/>
            <a:ext cx="11861800" cy="0"/>
          </a:xfrm>
          <a:prstGeom prst="line">
            <a:avLst/>
          </a:prstGeom>
          <a:ln w="38100" cap="rnd">
            <a:solidFill>
              <a:srgbClr val="747676"/>
            </a:solidFill>
            <a:custDash>
              <a:ds d="100000" sp="200000"/>
            </a:custDash>
            <a:round/>
          </a:ln>
        </p:spPr>
        <p:txBody>
          <a:bodyPr anchor="ctr">
            <a:noAutofit/>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129" name="Shape 129"/>
          <p:cNvSpPr>
            <a:spLocks noGrp="1"/>
          </p:cNvSpPr>
          <p:nvPr>
            <p:ph type="title"/>
          </p:nvPr>
        </p:nvSpPr>
        <p:spPr>
          <a:prstGeom prst="rect">
            <a:avLst/>
          </a:prstGeom>
        </p:spPr>
        <p:txBody>
          <a:bodyPr/>
          <a:lstStyle/>
          <a:p>
            <a:r>
              <a:t>Title Text</a:t>
            </a:r>
          </a:p>
        </p:txBody>
      </p:sp>
      <p:sp>
        <p:nvSpPr>
          <p:cNvPr id="130" name="Shape 130"/>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1" name="Shape 1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71500" y="723900"/>
            <a:ext cx="11861800" cy="7239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Title Text</a:t>
            </a:r>
          </a:p>
        </p:txBody>
      </p:sp>
      <p:sp>
        <p:nvSpPr>
          <p:cNvPr id="3" name="Shape 3"/>
          <p:cNvSpPr>
            <a:spLocks noGrp="1"/>
          </p:cNvSpPr>
          <p:nvPr>
            <p:ph type="body" idx="1"/>
          </p:nvPr>
        </p:nvSpPr>
        <p:spPr>
          <a:xfrm>
            <a:off x="571500" y="1803400"/>
            <a:ext cx="11861800" cy="72263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12081047" y="9194800"/>
            <a:ext cx="309365" cy="342900"/>
          </a:xfrm>
          <a:prstGeom prst="rect">
            <a:avLst/>
          </a:prstGeom>
          <a:ln w="12700">
            <a:miter lim="400000"/>
          </a:ln>
        </p:spPr>
        <p:txBody>
          <a:bodyPr wrap="none" lIns="50800" tIns="50800" rIns="50800" bIns="50800">
            <a:spAutoFit/>
          </a:bodyPr>
          <a:lstStyle>
            <a:lvl1pPr algn="r" defTabSz="584200">
              <a:defRPr sz="1600">
                <a:solidFill>
                  <a:srgbClr val="747676"/>
                </a:solidFill>
                <a:latin typeface="DIN Alternate"/>
                <a:ea typeface="DIN Alternate"/>
                <a:cs typeface="DIN Alternate"/>
                <a:sym typeface="DIN Alternate"/>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txStyles>
    <p:titleStyle>
      <a:lvl1pPr marL="0" marR="0" indent="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1pPr>
      <a:lvl2pPr marL="0" marR="0" indent="228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2pPr>
      <a:lvl3pPr marL="0" marR="0" indent="457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3pPr>
      <a:lvl4pPr marL="0" marR="0" indent="685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4pPr>
      <a:lvl5pPr marL="0" marR="0" indent="9144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5pPr>
      <a:lvl6pPr marL="0" marR="0" indent="11430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6pPr>
      <a:lvl7pPr marL="0" marR="0" indent="13716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7pPr>
      <a:lvl8pPr marL="0" marR="0" indent="16002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8pPr>
      <a:lvl9pPr marL="0" marR="0" indent="1828800" algn="l" defTabSz="584200" rtl="0" latinLnBrk="0">
        <a:lnSpc>
          <a:spcPct val="100000"/>
        </a:lnSpc>
        <a:spcBef>
          <a:spcPts val="2300"/>
        </a:spcBef>
        <a:spcAft>
          <a:spcPts val="0"/>
        </a:spcAft>
        <a:buClrTx/>
        <a:buSzTx/>
        <a:buFontTx/>
        <a:buNone/>
        <a:tabLst/>
        <a:defRPr sz="5200" b="0" i="0" u="none" strike="noStrike" cap="all" spc="0" baseline="0">
          <a:ln>
            <a:noFill/>
          </a:ln>
          <a:solidFill>
            <a:srgbClr val="747676"/>
          </a:solidFill>
          <a:uFillTx/>
          <a:latin typeface="DIN Condensed"/>
          <a:ea typeface="DIN Condensed"/>
          <a:cs typeface="DIN Condensed"/>
          <a:sym typeface="DIN Condensed"/>
        </a:defRPr>
      </a:lvl9pPr>
    </p:titleStyle>
    <p:bodyStyle>
      <a:lvl1pPr marL="4699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1pPr>
      <a:lvl2pPr marL="9398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2pPr>
      <a:lvl3pPr marL="14097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3pPr>
      <a:lvl4pPr marL="18796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4pPr>
      <a:lvl5pPr marL="23495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5pPr>
      <a:lvl6pPr marL="28194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6pPr>
      <a:lvl7pPr marL="32893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7pPr>
      <a:lvl8pPr marL="37592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8pPr>
      <a:lvl9pPr marL="4229100" marR="0" indent="-469900" algn="l" defTabSz="584200" latinLnBrk="0">
        <a:lnSpc>
          <a:spcPct val="100000"/>
        </a:lnSpc>
        <a:spcBef>
          <a:spcPts val="1800"/>
        </a:spcBef>
        <a:spcAft>
          <a:spcPts val="0"/>
        </a:spcAft>
        <a:buClrTx/>
        <a:buSzPct val="75000"/>
        <a:buFont typeface="Zapf Dingbats"/>
        <a:buChar char="➤"/>
        <a:tabLst/>
        <a:defRPr sz="3200" b="0" i="0" u="none" strike="noStrike" cap="none" spc="0" baseline="0">
          <a:ln>
            <a:noFill/>
          </a:ln>
          <a:solidFill>
            <a:srgbClr val="5C5C5C"/>
          </a:solidFill>
          <a:uFillTx/>
          <a:latin typeface="Iowan Old Style Roman"/>
          <a:ea typeface="Iowan Old Style Roman"/>
          <a:cs typeface="Iowan Old Style Roman"/>
          <a:sym typeface="Iowan Old Style Roman"/>
        </a:defRPr>
      </a:lvl9pPr>
    </p:bodyStyle>
    <p:otherStyle>
      <a:lvl1pPr marL="0" marR="0" indent="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1pPr>
      <a:lvl2pPr marL="0" marR="0" indent="228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2pPr>
      <a:lvl3pPr marL="0" marR="0" indent="457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3pPr>
      <a:lvl4pPr marL="0" marR="0" indent="685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4pPr>
      <a:lvl5pPr marL="0" marR="0" indent="9144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5pPr>
      <a:lvl6pPr marL="0" marR="0" indent="11430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6pPr>
      <a:lvl7pPr marL="0" marR="0" indent="13716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7pPr>
      <a:lvl8pPr marL="0" marR="0" indent="16002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8pPr>
      <a:lvl9pPr marL="0" marR="0" indent="1828800" algn="r" defTabSz="5842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DIN Altern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8.pn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xml"/><Relationship Id="rId1" Type="http://schemas.openxmlformats.org/officeDocument/2006/relationships/slideLayout" Target="../slideLayouts/slideLayout19.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A black and white advertisement of race records with five photographs placed in such a manner that one is in the center and the other four are surrounding it.jpg"/>
          <p:cNvPicPr>
            <a:picLocks noGrp="1" noChangeAspect="1"/>
          </p:cNvPicPr>
          <p:nvPr>
            <p:ph type="pic" idx="13"/>
          </p:nvPr>
        </p:nvPicPr>
        <p:blipFill>
          <a:blip r:embed="rId2">
            <a:extLst/>
          </a:blip>
          <a:srcRect l="2954" r="295"/>
          <a:stretch>
            <a:fillRect/>
          </a:stretch>
        </p:blipFill>
        <p:spPr>
          <a:xfrm>
            <a:off x="0" y="0"/>
            <a:ext cx="6620863" cy="9753600"/>
          </a:xfrm>
          <a:prstGeom prst="rect">
            <a:avLst/>
          </a:prstGeom>
        </p:spPr>
      </p:pic>
      <p:sp>
        <p:nvSpPr>
          <p:cNvPr id="253" name="Shape 253"/>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54" name="Shape 254"/>
          <p:cNvSpPr>
            <a:spLocks noGrp="1"/>
          </p:cNvSpPr>
          <p:nvPr>
            <p:ph type="title"/>
          </p:nvPr>
        </p:nvSpPr>
        <p:spPr>
          <a:prstGeom prst="rect">
            <a:avLst/>
          </a:prstGeom>
        </p:spPr>
        <p:txBody>
          <a:bodyPr>
            <a:normAutofit fontScale="90000"/>
          </a:bodyPr>
          <a:lstStyle>
            <a:lvl1pPr defTabSz="543305">
              <a:spcBef>
                <a:spcPts val="2100"/>
              </a:spcBef>
              <a:defRPr sz="4836"/>
            </a:lvl1pPr>
          </a:lstStyle>
          <a:p>
            <a:r>
              <a:t>Race Records</a:t>
            </a:r>
          </a:p>
        </p:txBody>
      </p:sp>
      <p:sp>
        <p:nvSpPr>
          <p:cNvPr id="255" name="Shape 255"/>
          <p:cNvSpPr>
            <a:spLocks noGrp="1"/>
          </p:cNvSpPr>
          <p:nvPr>
            <p:ph type="body" sz="half" idx="1"/>
          </p:nvPr>
        </p:nvSpPr>
        <p:spPr>
          <a:prstGeom prst="rect">
            <a:avLst/>
          </a:prstGeom>
        </p:spPr>
        <p:txBody>
          <a:bodyPr/>
          <a:lstStyle/>
          <a:p>
            <a:pPr>
              <a:lnSpc>
                <a:spcPct val="90000"/>
              </a:lnSpc>
              <a:buChar char="•"/>
              <a:defRPr sz="3400"/>
            </a:pPr>
            <a:r>
              <a:t>A general term, not a specific record label</a:t>
            </a:r>
          </a:p>
          <a:p>
            <a:pPr>
              <a:lnSpc>
                <a:spcPct val="90000"/>
              </a:lnSpc>
              <a:buChar char="•"/>
              <a:defRPr sz="3400"/>
            </a:pPr>
            <a:r>
              <a:t>Refers to recordings of African-American musicians produced mainly for sale to African-American listeners</a:t>
            </a:r>
          </a:p>
        </p:txBody>
      </p:sp>
      <p:pic>
        <p:nvPicPr>
          <p:cNvPr id="256" name="Decca_race.jpg"/>
          <p:cNvPicPr>
            <a:picLocks noChangeAspect="1"/>
          </p:cNvPicPr>
          <p:nvPr/>
        </p:nvPicPr>
        <p:blipFill>
          <a:blip r:embed="rId3">
            <a:extLst/>
          </a:blip>
          <a:stretch>
            <a:fillRect/>
          </a:stretch>
        </p:blipFill>
        <p:spPr>
          <a:xfrm>
            <a:off x="220559" y="237232"/>
            <a:ext cx="6179551" cy="927913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252"/>
                                        </p:tgtEl>
                                      </p:cBhvr>
                                    </p:animEffect>
                                    <p:set>
                                      <p:cBhvr>
                                        <p:cTn id="7" fill="hold">
                                          <p:stCondLst>
                                            <p:cond delay="999"/>
                                          </p:stCondLst>
                                        </p:cTn>
                                        <p:tgtEl>
                                          <p:spTgt spid="252"/>
                                        </p:tgtEl>
                                        <p:attrNameLst>
                                          <p:attrName>style.visibility</p:attrName>
                                        </p:attrNameLst>
                                      </p:cBhvr>
                                      <p:to>
                                        <p:strVal val="hidden"/>
                                      </p:to>
                                    </p:se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256"/>
                                        </p:tgtEl>
                                        <p:attrNameLst>
                                          <p:attrName>style.visibility</p:attrName>
                                        </p:attrNameLst>
                                      </p:cBhvr>
                                      <p:to>
                                        <p:strVal val="visible"/>
                                      </p:to>
                                    </p:set>
                                    <p:animEffect transition="in" filter="dissolve">
                                      <p:cBhvr>
                                        <p:cTn id="11" dur="1000"/>
                                        <p:tgtEl>
                                          <p:spTgt spid="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 grpId="1" animBg="1" advAuto="0"/>
      <p:bldP spid="256" grpId="2"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Shape 324"/>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25" name="Shape 325"/>
          <p:cNvSpPr>
            <a:spLocks noGrp="1"/>
          </p:cNvSpPr>
          <p:nvPr>
            <p:ph type="title"/>
          </p:nvPr>
        </p:nvSpPr>
        <p:spPr>
          <a:prstGeom prst="rect">
            <a:avLst/>
          </a:prstGeom>
        </p:spPr>
        <p:txBody>
          <a:bodyPr>
            <a:normAutofit fontScale="90000"/>
          </a:bodyPr>
          <a:lstStyle>
            <a:lvl1pPr defTabSz="543305">
              <a:spcBef>
                <a:spcPts val="2100"/>
              </a:spcBef>
              <a:defRPr sz="4836"/>
            </a:lvl1pPr>
          </a:lstStyle>
          <a:p>
            <a:r>
              <a:t>W. C. Handy (1873-1958)</a:t>
            </a:r>
          </a:p>
        </p:txBody>
      </p:sp>
      <p:sp>
        <p:nvSpPr>
          <p:cNvPr id="326" name="Shape 326"/>
          <p:cNvSpPr>
            <a:spLocks noGrp="1"/>
          </p:cNvSpPr>
          <p:nvPr>
            <p:ph type="body" idx="1"/>
          </p:nvPr>
        </p:nvSpPr>
        <p:spPr>
          <a:xfrm>
            <a:off x="571500" y="1803400"/>
            <a:ext cx="8414597" cy="7226300"/>
          </a:xfrm>
          <a:prstGeom prst="rect">
            <a:avLst/>
          </a:prstGeom>
        </p:spPr>
        <p:txBody>
          <a:bodyPr/>
          <a:lstStyle/>
          <a:p>
            <a:pPr marL="465364" indent="-465364">
              <a:lnSpc>
                <a:spcPct val="90000"/>
              </a:lnSpc>
              <a:buChar char="•"/>
              <a:defRPr sz="3800"/>
            </a:pPr>
            <a:r>
              <a:t>Self-named “Father of the Blues”</a:t>
            </a:r>
          </a:p>
          <a:p>
            <a:pPr marL="465364" indent="-465364">
              <a:lnSpc>
                <a:spcPct val="90000"/>
              </a:lnSpc>
              <a:buChar char="•"/>
              <a:defRPr sz="3800"/>
            </a:pPr>
            <a:r>
              <a:t>Professional songwriter who got his start as a performer on the vaudeville circuit</a:t>
            </a:r>
          </a:p>
        </p:txBody>
      </p:sp>
      <p:grpSp>
        <p:nvGrpSpPr>
          <p:cNvPr id="329" name="Group 329"/>
          <p:cNvGrpSpPr/>
          <p:nvPr/>
        </p:nvGrpSpPr>
        <p:grpSpPr>
          <a:xfrm>
            <a:off x="9083910" y="332366"/>
            <a:ext cx="3595518" cy="4482416"/>
            <a:chOff x="0" y="0"/>
            <a:chExt cx="3595516" cy="4482414"/>
          </a:xfrm>
        </p:grpSpPr>
        <p:pic>
          <p:nvPicPr>
            <p:cNvPr id="328" name="wchandy.jpg"/>
            <p:cNvPicPr>
              <a:picLocks noChangeAspect="1"/>
            </p:cNvPicPr>
            <p:nvPr/>
          </p:nvPicPr>
          <p:blipFill>
            <a:blip r:embed="rId2">
              <a:extLst/>
            </a:blip>
            <a:stretch>
              <a:fillRect/>
            </a:stretch>
          </p:blipFill>
          <p:spPr>
            <a:xfrm>
              <a:off x="215900" y="139700"/>
              <a:ext cx="3163717" cy="3923615"/>
            </a:xfrm>
            <a:prstGeom prst="rect">
              <a:avLst/>
            </a:prstGeom>
            <a:ln>
              <a:noFill/>
            </a:ln>
            <a:effectLst/>
          </p:spPr>
        </p:pic>
        <p:pic>
          <p:nvPicPr>
            <p:cNvPr id="327" name="Picture 326"/>
            <p:cNvPicPr>
              <a:picLocks/>
            </p:cNvPicPr>
            <p:nvPr/>
          </p:nvPicPr>
          <p:blipFill>
            <a:blip r:embed="rId3">
              <a:extLst/>
            </a:blip>
            <a:stretch>
              <a:fillRect/>
            </a:stretch>
          </p:blipFill>
          <p:spPr>
            <a:xfrm>
              <a:off x="-1" y="0"/>
              <a:ext cx="3595518" cy="4482415"/>
            </a:xfrm>
            <a:prstGeom prst="rect">
              <a:avLst/>
            </a:prstGeom>
            <a:effectLst/>
          </p:spPr>
        </p:pic>
      </p:grpSp>
      <p:grpSp>
        <p:nvGrpSpPr>
          <p:cNvPr id="332" name="Group 332"/>
          <p:cNvGrpSpPr/>
          <p:nvPr/>
        </p:nvGrpSpPr>
        <p:grpSpPr>
          <a:xfrm>
            <a:off x="810612" y="4713181"/>
            <a:ext cx="3777709" cy="4833198"/>
            <a:chOff x="0" y="0"/>
            <a:chExt cx="3777707" cy="4833196"/>
          </a:xfrm>
        </p:grpSpPr>
        <p:pic>
          <p:nvPicPr>
            <p:cNvPr id="331" name="St._Louis_Blues_cover.jpg"/>
            <p:cNvPicPr>
              <a:picLocks noChangeAspect="1"/>
            </p:cNvPicPr>
            <p:nvPr/>
          </p:nvPicPr>
          <p:blipFill>
            <a:blip r:embed="rId4">
              <a:extLst/>
            </a:blip>
            <a:stretch>
              <a:fillRect/>
            </a:stretch>
          </p:blipFill>
          <p:spPr>
            <a:xfrm>
              <a:off x="215900" y="139700"/>
              <a:ext cx="3345908" cy="4274397"/>
            </a:xfrm>
            <a:prstGeom prst="rect">
              <a:avLst/>
            </a:prstGeom>
            <a:ln>
              <a:noFill/>
            </a:ln>
            <a:effectLst/>
          </p:spPr>
        </p:pic>
        <p:pic>
          <p:nvPicPr>
            <p:cNvPr id="330" name="Picture 329"/>
            <p:cNvPicPr>
              <a:picLocks/>
            </p:cNvPicPr>
            <p:nvPr/>
          </p:nvPicPr>
          <p:blipFill>
            <a:blip r:embed="rId5">
              <a:extLst/>
            </a:blip>
            <a:stretch>
              <a:fillRect/>
            </a:stretch>
          </p:blipFill>
          <p:spPr>
            <a:xfrm>
              <a:off x="0" y="0"/>
              <a:ext cx="3777708" cy="4833197"/>
            </a:xfrm>
            <a:prstGeom prst="rect">
              <a:avLst/>
            </a:prstGeom>
            <a:effectLst/>
          </p:spPr>
        </p:pic>
      </p:grpSp>
      <p:sp>
        <p:nvSpPr>
          <p:cNvPr id="333" name="Shape 333"/>
          <p:cNvSpPr/>
          <p:nvPr/>
        </p:nvSpPr>
        <p:spPr>
          <a:xfrm>
            <a:off x="5132443" y="5392419"/>
            <a:ext cx="7033503" cy="254508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465364" indent="-465364" defTabSz="584200">
              <a:lnSpc>
                <a:spcPct val="90000"/>
              </a:lnSpc>
              <a:spcBef>
                <a:spcPts val="1800"/>
              </a:spcBef>
              <a:buSzPct val="75000"/>
              <a:buFont typeface="Zapf Dingbats"/>
              <a:buChar char="•"/>
              <a:defRPr sz="3800">
                <a:solidFill>
                  <a:srgbClr val="5C5C5C"/>
                </a:solidFill>
                <a:latin typeface="Iowan Old Style Roman"/>
                <a:ea typeface="Iowan Old Style Roman"/>
                <a:cs typeface="Iowan Old Style Roman"/>
                <a:sym typeface="Iowan Old Style Roman"/>
              </a:defRPr>
            </a:lvl1pPr>
          </a:lstStyle>
          <a:p>
            <a:r>
              <a:t>His biggest hit was “St. Louis Blues (1914), one of the most frequently-recorded American songs</a:t>
            </a:r>
          </a:p>
        </p:txBody>
      </p:sp>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Shape 335"/>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36" name="Shape 336"/>
          <p:cNvSpPr>
            <a:spLocks noGrp="1"/>
          </p:cNvSpPr>
          <p:nvPr>
            <p:ph type="title"/>
          </p:nvPr>
        </p:nvSpPr>
        <p:spPr>
          <a:prstGeom prst="rect">
            <a:avLst/>
          </a:prstGeom>
        </p:spPr>
        <p:txBody>
          <a:bodyPr>
            <a:normAutofit fontScale="90000"/>
          </a:bodyPr>
          <a:lstStyle>
            <a:lvl1pPr defTabSz="543305">
              <a:spcBef>
                <a:spcPts val="2100"/>
              </a:spcBef>
              <a:defRPr sz="4836"/>
            </a:lvl1pPr>
          </a:lstStyle>
          <a:p>
            <a:r>
              <a:t>Bessie Smith (1895-1937)</a:t>
            </a:r>
          </a:p>
        </p:txBody>
      </p:sp>
      <p:sp>
        <p:nvSpPr>
          <p:cNvPr id="337" name="Shape 337"/>
          <p:cNvSpPr>
            <a:spLocks noGrp="1"/>
          </p:cNvSpPr>
          <p:nvPr>
            <p:ph type="body" idx="1"/>
          </p:nvPr>
        </p:nvSpPr>
        <p:spPr>
          <a:xfrm>
            <a:off x="571500" y="1701800"/>
            <a:ext cx="8035150" cy="7226300"/>
          </a:xfrm>
          <a:prstGeom prst="rect">
            <a:avLst/>
          </a:prstGeom>
        </p:spPr>
        <p:txBody>
          <a:bodyPr/>
          <a:lstStyle/>
          <a:p>
            <a:pPr marL="465364" indent="-465364">
              <a:buChar char="•"/>
              <a:defRPr sz="3800"/>
            </a:pPr>
            <a:r>
              <a:t>“Empress of the Blues”</a:t>
            </a:r>
          </a:p>
          <a:p>
            <a:pPr marL="465364" indent="-465364">
              <a:buChar char="•"/>
              <a:defRPr sz="3800"/>
            </a:pPr>
            <a:r>
              <a:t>Considered the greatest of the classic blues singers in the 1920s</a:t>
            </a:r>
          </a:p>
          <a:p>
            <a:pPr marL="465364" indent="-465364">
              <a:buChar char="•"/>
              <a:defRPr sz="3800"/>
            </a:pPr>
            <a:r>
              <a:t>Her 1925 rendition of “St. Louis Blues” is considered to be one of the finest recordings of the 1920s</a:t>
            </a:r>
          </a:p>
        </p:txBody>
      </p:sp>
      <p:grpSp>
        <p:nvGrpSpPr>
          <p:cNvPr id="340" name="Group 340"/>
          <p:cNvGrpSpPr/>
          <p:nvPr/>
        </p:nvGrpSpPr>
        <p:grpSpPr>
          <a:xfrm>
            <a:off x="8767791" y="392997"/>
            <a:ext cx="3911191" cy="5003127"/>
            <a:chOff x="0" y="0"/>
            <a:chExt cx="3911190" cy="5003126"/>
          </a:xfrm>
        </p:grpSpPr>
        <p:pic>
          <p:nvPicPr>
            <p:cNvPr id="339" name="bessie.jpg"/>
            <p:cNvPicPr>
              <a:picLocks noChangeAspect="1"/>
            </p:cNvPicPr>
            <p:nvPr/>
          </p:nvPicPr>
          <p:blipFill>
            <a:blip r:embed="rId2">
              <a:extLst/>
            </a:blip>
            <a:stretch>
              <a:fillRect/>
            </a:stretch>
          </p:blipFill>
          <p:spPr>
            <a:xfrm>
              <a:off x="38100" y="12700"/>
              <a:ext cx="3834991" cy="4901527"/>
            </a:xfrm>
            <a:prstGeom prst="rect">
              <a:avLst/>
            </a:prstGeom>
            <a:ln>
              <a:noFill/>
            </a:ln>
            <a:effectLst/>
          </p:spPr>
        </p:pic>
        <p:pic>
          <p:nvPicPr>
            <p:cNvPr id="338" name="Picture 337"/>
            <p:cNvPicPr>
              <a:picLocks/>
            </p:cNvPicPr>
            <p:nvPr/>
          </p:nvPicPr>
          <p:blipFill>
            <a:blip r:embed="rId3">
              <a:extLst/>
            </a:blip>
            <a:stretch>
              <a:fillRect/>
            </a:stretch>
          </p:blipFill>
          <p:spPr>
            <a:xfrm>
              <a:off x="0" y="0"/>
              <a:ext cx="3911191" cy="5003127"/>
            </a:xfrm>
            <a:prstGeom prst="rect">
              <a:avLst/>
            </a:prstGeom>
            <a:effectLst/>
          </p:spPr>
        </p:pic>
      </p:grpSp>
      <p:pic>
        <p:nvPicPr>
          <p:cNvPr id="341" name="ColumbiaLabelBSmith.jpg"/>
          <p:cNvPicPr>
            <a:picLocks noChangeAspect="1"/>
          </p:cNvPicPr>
          <p:nvPr/>
        </p:nvPicPr>
        <p:blipFill>
          <a:blip r:embed="rId4">
            <a:extLst/>
          </a:blip>
          <a:stretch>
            <a:fillRect/>
          </a:stretch>
        </p:blipFill>
        <p:spPr>
          <a:xfrm>
            <a:off x="847513" y="6315286"/>
            <a:ext cx="3281056" cy="3112509"/>
          </a:xfrm>
          <a:prstGeom prst="rect">
            <a:avLst/>
          </a:prstGeom>
          <a:ln w="101600">
            <a:solidFill>
              <a:srgbClr val="424242">
                <a:alpha val="54243"/>
              </a:srgbClr>
            </a:solidFill>
            <a:miter lim="400000"/>
          </a:ln>
        </p:spPr>
      </p:pic>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 name="StLouisBlues.jpg"/>
          <p:cNvPicPr>
            <a:picLocks noChangeAspect="1"/>
          </p:cNvPicPr>
          <p:nvPr/>
        </p:nvPicPr>
        <p:blipFill>
          <a:blip r:embed="rId4">
            <a:extLst/>
          </a:blip>
          <a:stretch>
            <a:fillRect/>
          </a:stretch>
        </p:blipFill>
        <p:spPr>
          <a:xfrm>
            <a:off x="3119964" y="258797"/>
            <a:ext cx="7224471" cy="9753601"/>
          </a:xfrm>
          <a:prstGeom prst="rect">
            <a:avLst/>
          </a:prstGeom>
          <a:ln w="101600">
            <a:solidFill>
              <a:srgbClr val="424242">
                <a:alpha val="54243"/>
              </a:srgbClr>
            </a:solidFill>
            <a:miter lim="400000"/>
          </a:ln>
        </p:spPr>
      </p:pic>
      <p:pic>
        <p:nvPicPr>
          <p:cNvPr id="344" name="02_Bessie_Smith.mp3"/>
          <p:cNvPicPr>
            <a:picLocks/>
          </p:cNvPicPr>
          <p:nvPr>
            <a:audioFile r:link="rId2"/>
            <p:extLst>
              <p:ext uri="{DAA4B4D4-6D71-4841-9C94-3DE7FCFB9230}">
                <p14:media xmlns:p14="http://schemas.microsoft.com/office/powerpoint/2010/main" r:embed="rId1"/>
              </p:ext>
            </p:extLst>
          </p:nvPr>
        </p:nvPicPr>
        <p:blipFill>
          <a:blip r:embed="rId5">
            <a:extLst/>
          </a:blip>
          <a:stretch>
            <a:fillRect/>
          </a:stretch>
        </p:blipFill>
        <p:spPr>
          <a:xfrm>
            <a:off x="10692835" y="7766755"/>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502857" fill="hold"/>
                                        <p:tgtEl>
                                          <p:spTgt spid="3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4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Shape 34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47" name="Shape 347"/>
          <p:cNvSpPr>
            <a:spLocks noGrp="1"/>
          </p:cNvSpPr>
          <p:nvPr>
            <p:ph type="title"/>
          </p:nvPr>
        </p:nvSpPr>
        <p:spPr>
          <a:prstGeom prst="rect">
            <a:avLst/>
          </a:prstGeom>
        </p:spPr>
        <p:txBody>
          <a:bodyPr/>
          <a:lstStyle>
            <a:lvl1pPr defTabSz="368045">
              <a:spcBef>
                <a:spcPts val="1400"/>
              </a:spcBef>
              <a:defRPr sz="4032" b="1">
                <a:latin typeface="Calibri"/>
                <a:ea typeface="Calibri"/>
                <a:cs typeface="Calibri"/>
                <a:sym typeface="Calibri"/>
              </a:defRPr>
            </a:lvl1pPr>
          </a:lstStyle>
          <a:p>
            <a:r>
              <a:t>Pre-Rock ’n’ Roll Rhythm &amp; Blues</a:t>
            </a:r>
          </a:p>
        </p:txBody>
      </p:sp>
      <p:sp>
        <p:nvSpPr>
          <p:cNvPr id="348" name="Shape 348"/>
          <p:cNvSpPr>
            <a:spLocks noGrp="1"/>
          </p:cNvSpPr>
          <p:nvPr>
            <p:ph type="body" idx="1"/>
          </p:nvPr>
        </p:nvSpPr>
        <p:spPr>
          <a:xfrm>
            <a:off x="571500" y="1701800"/>
            <a:ext cx="11861800" cy="7226300"/>
          </a:xfrm>
          <a:prstGeom prst="rect">
            <a:avLst/>
          </a:prstGeom>
        </p:spPr>
        <p:txBody>
          <a:bodyPr/>
          <a:lstStyle/>
          <a:p>
            <a:pPr marL="388337" lvl="2" indent="-113700">
              <a:buSzTx/>
              <a:buNone/>
              <a:defRPr sz="2800"/>
            </a:pPr>
            <a:endParaRPr/>
          </a:p>
          <a:p>
            <a:pPr marL="375443" lvl="1" indent="-375443">
              <a:buSzPct val="95000"/>
              <a:defRPr sz="4400"/>
            </a:pPr>
            <a:r>
              <a:t>Female R&amp;B performers faced new challenges in the 1940s</a:t>
            </a:r>
          </a:p>
          <a:p>
            <a:pPr marL="375443" lvl="1" indent="-375443">
              <a:buSzPct val="95000"/>
              <a:defRPr sz="4400"/>
            </a:pPr>
            <a:r>
              <a:t>Exemplified by Big Mama Thornton</a:t>
            </a:r>
          </a:p>
          <a:p>
            <a:pPr marL="919842" lvl="3" indent="-370567">
              <a:buSzPct val="95000"/>
              <a:defRPr sz="3800"/>
            </a:pPr>
            <a:r>
              <a:t>Began her career in the back vaudeville theater</a:t>
            </a:r>
          </a:p>
          <a:p>
            <a:pPr marL="919842" lvl="3" indent="-370567">
              <a:buSzPct val="95000"/>
              <a:defRPr sz="3800"/>
            </a:pPr>
            <a:r>
              <a:t>Recorded the original version of Leiber and Stoller’s</a:t>
            </a:r>
            <a:r>
              <a:rPr i="1">
                <a:latin typeface="Constantia"/>
                <a:ea typeface="Constantia"/>
                <a:cs typeface="Constantia"/>
                <a:sym typeface="Constantia"/>
              </a:rPr>
              <a:t> </a:t>
            </a:r>
            <a:r>
              <a:t>“Hound Dog”</a:t>
            </a:r>
          </a:p>
          <a:p>
            <a:pPr marL="919842" lvl="3" indent="-370567">
              <a:buSzPct val="95000"/>
              <a:defRPr sz="3800"/>
            </a:pPr>
            <a:r>
              <a:t>Had a deep, raspy voice</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Shape 352"/>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53" name="Shape 353"/>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354" name="Shape 354"/>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55" name="Shape 355"/>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56" name="Shape 356"/>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57" name="Shape 357"/>
          <p:cNvSpPr>
            <a:spLocks noGrp="1"/>
          </p:cNvSpPr>
          <p:nvPr>
            <p:ph type="title"/>
          </p:nvPr>
        </p:nvSpPr>
        <p:spPr>
          <a:xfrm>
            <a:off x="862329" y="1135794"/>
            <a:ext cx="5222242" cy="1420143"/>
          </a:xfrm>
          <a:prstGeom prst="rect">
            <a:avLst/>
          </a:prstGeom>
        </p:spPr>
        <p:txBody>
          <a:bodyPr/>
          <a:lstStyle>
            <a:lvl1pPr>
              <a:defRPr>
                <a:solidFill>
                  <a:srgbClr val="941100"/>
                </a:solidFill>
              </a:defRPr>
            </a:lvl1pPr>
          </a:lstStyle>
          <a:p>
            <a:r>
              <a:t>Country Blues</a:t>
            </a:r>
          </a:p>
        </p:txBody>
      </p:sp>
      <p:sp>
        <p:nvSpPr>
          <p:cNvPr id="358" name="Shape 358"/>
          <p:cNvSpPr>
            <a:spLocks noGrp="1"/>
          </p:cNvSpPr>
          <p:nvPr>
            <p:ph type="body" idx="1"/>
          </p:nvPr>
        </p:nvSpPr>
        <p:spPr>
          <a:xfrm>
            <a:off x="1049302" y="2358293"/>
            <a:ext cx="10579101" cy="7239001"/>
          </a:xfrm>
          <a:prstGeom prst="rect">
            <a:avLst/>
          </a:prstGeom>
        </p:spPr>
        <p:txBody>
          <a:bodyPr/>
          <a:lstStyle/>
          <a:p>
            <a:pPr marL="506004" indent="-465364">
              <a:spcBef>
                <a:spcPts val="900"/>
              </a:spcBef>
              <a:defRPr sz="3800">
                <a:latin typeface="Iowan Old Style Bold"/>
                <a:ea typeface="Iowan Old Style Bold"/>
                <a:cs typeface="Iowan Old Style Bold"/>
                <a:sym typeface="Iowan Old Style Bold"/>
              </a:defRPr>
            </a:pPr>
            <a:r>
              <a:t>Earlier than Classic Blues, but not ‘discovered’ or recorded until 1920s</a:t>
            </a:r>
          </a:p>
          <a:p>
            <a:pPr marL="506004" indent="-465364">
              <a:spcBef>
                <a:spcPts val="900"/>
              </a:spcBef>
              <a:defRPr sz="3800">
                <a:latin typeface="Iowan Old Style Bold"/>
                <a:ea typeface="Iowan Old Style Bold"/>
                <a:cs typeface="Iowan Old Style Bold"/>
                <a:sym typeface="Iowan Old Style Bold"/>
              </a:defRPr>
            </a:pPr>
            <a:r>
              <a:t>Usually performed by men, accompanying themselves on guitar, banjo, harmonica, or other instrument</a:t>
            </a:r>
          </a:p>
          <a:p>
            <a:pPr marL="506004" indent="-465364">
              <a:spcBef>
                <a:spcPts val="900"/>
              </a:spcBef>
              <a:defRPr sz="3800">
                <a:latin typeface="Iowan Old Style Bold"/>
                <a:ea typeface="Iowan Old Style Bold"/>
                <a:cs typeface="Iowan Old Style Bold"/>
                <a:sym typeface="Iowan Old Style Bold"/>
              </a:defRPr>
            </a:pPr>
            <a:r>
              <a:t>Record labels would send scouts like Ralph Peer or Alan Lomax to find Country Blues artists to record.</a:t>
            </a:r>
          </a:p>
        </p:txBody>
      </p:sp>
      <p:sp>
        <p:nvSpPr>
          <p:cNvPr id="359" name="Shape 359"/>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14</a:t>
            </a:fld>
            <a:endParaRPr/>
          </a:p>
        </p:txBody>
      </p:sp>
      <p:grpSp>
        <p:nvGrpSpPr>
          <p:cNvPr id="362" name="Group 362" descr="A black and white photograph of two men. At the left Robert Johnson is standing with his guitar and another man is posing with him."/>
          <p:cNvGrpSpPr/>
          <p:nvPr/>
        </p:nvGrpSpPr>
        <p:grpSpPr>
          <a:xfrm>
            <a:off x="10558353" y="512617"/>
            <a:ext cx="2117095" cy="2888906"/>
            <a:chOff x="0" y="0"/>
            <a:chExt cx="2117094" cy="2888905"/>
          </a:xfrm>
        </p:grpSpPr>
        <p:pic>
          <p:nvPicPr>
            <p:cNvPr id="361" name="A black and white photograph of two men.jpeg" descr="A black and white photograph of two men. At the left Robert Johnson is standing with his guitar and another man is posing with him."/>
            <p:cNvPicPr>
              <a:picLocks noChangeAspect="1"/>
            </p:cNvPicPr>
            <p:nvPr/>
          </p:nvPicPr>
          <p:blipFill>
            <a:blip r:embed="rId2">
              <a:extLst/>
            </a:blip>
            <a:stretch>
              <a:fillRect/>
            </a:stretch>
          </p:blipFill>
          <p:spPr>
            <a:xfrm>
              <a:off x="25400" y="12700"/>
              <a:ext cx="2066295" cy="2812706"/>
            </a:xfrm>
            <a:prstGeom prst="rect">
              <a:avLst/>
            </a:prstGeom>
            <a:ln>
              <a:noFill/>
            </a:ln>
            <a:effectLst/>
          </p:spPr>
        </p:pic>
        <p:pic>
          <p:nvPicPr>
            <p:cNvPr id="360" name="Picture 359"/>
            <p:cNvPicPr>
              <a:picLocks/>
            </p:cNvPicPr>
            <p:nvPr/>
          </p:nvPicPr>
          <p:blipFill>
            <a:blip r:embed="rId3">
              <a:extLst/>
            </a:blip>
            <a:stretch>
              <a:fillRect/>
            </a:stretch>
          </p:blipFill>
          <p:spPr>
            <a:xfrm>
              <a:off x="0" y="0"/>
              <a:ext cx="2117095" cy="2888906"/>
            </a:xfrm>
            <a:prstGeom prst="rect">
              <a:avLst/>
            </a:prstGeom>
            <a:effectLst/>
          </p:spPr>
        </p:pic>
      </p:gr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65" name="Shape 365"/>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366" name="Shape 366"/>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67" name="Shape 367"/>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68" name="Shape 368"/>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69" name="Shape 369"/>
          <p:cNvSpPr>
            <a:spLocks noGrp="1"/>
          </p:cNvSpPr>
          <p:nvPr>
            <p:ph type="body" idx="1"/>
          </p:nvPr>
        </p:nvSpPr>
        <p:spPr>
          <a:prstGeom prst="rect">
            <a:avLst/>
          </a:prstGeom>
        </p:spPr>
        <p:txBody>
          <a:bodyPr/>
          <a:lstStyle/>
          <a:p>
            <a:pP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a:solidFill>
                  <a:srgbClr val="945200"/>
                </a:solidFill>
                <a:latin typeface="Iowan Old Style Bold"/>
                <a:ea typeface="Iowan Old Style Bold"/>
                <a:cs typeface="Iowan Old Style Bold"/>
                <a:sym typeface="Iowan Old Style Bold"/>
              </a:defRPr>
            </a:pPr>
            <a:r>
              <a:t>Mainly male solo performers </a:t>
            </a:r>
          </a:p>
          <a:p>
            <a:pP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a:solidFill>
                  <a:srgbClr val="945200"/>
                </a:solidFill>
                <a:latin typeface="Iowan Old Style Bold"/>
                <a:ea typeface="Iowan Old Style Bold"/>
                <a:cs typeface="Iowan Old Style Bold"/>
                <a:sym typeface="Iowan Old Style Bold"/>
              </a:defRPr>
            </a:pPr>
            <a:r>
              <a:t>Improvised, not composed</a:t>
            </a:r>
          </a:p>
          <a:p>
            <a:pP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a:solidFill>
                  <a:srgbClr val="945200"/>
                </a:solidFill>
                <a:latin typeface="Iowan Old Style Bold"/>
                <a:ea typeface="Iowan Old Style Bold"/>
                <a:cs typeface="Iowan Old Style Bold"/>
                <a:sym typeface="Iowan Old Style Bold"/>
              </a:defRPr>
            </a:pPr>
            <a:r>
              <a:t>Guitar style:  </a:t>
            </a:r>
            <a:endParaRPr sz="3800"/>
          </a:p>
          <a:p>
            <a:pPr marL="1308330" lvl="2" indent="-353290">
              <a:spcBef>
                <a:spcPts val="800"/>
              </a:spcBef>
              <a:buClr>
                <a:srgbClr val="FFFF99"/>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400">
                <a:solidFill>
                  <a:srgbClr val="945200"/>
                </a:solidFill>
                <a:latin typeface="Iowan Old Style Roman"/>
                <a:ea typeface="Iowan Old Style Roman"/>
                <a:cs typeface="Iowan Old Style Roman"/>
                <a:sym typeface="Iowan Old Style Roman"/>
              </a:defRPr>
            </a:pPr>
            <a:r>
              <a:t>rhythmic strumming</a:t>
            </a:r>
          </a:p>
          <a:p>
            <a:pPr marL="1308330" lvl="2" indent="-353290">
              <a:spcBef>
                <a:spcPts val="800"/>
              </a:spcBef>
              <a:buClr>
                <a:srgbClr val="FFFF99"/>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400">
                <a:solidFill>
                  <a:srgbClr val="945200"/>
                </a:solidFill>
                <a:latin typeface="Iowan Old Style Roman"/>
                <a:ea typeface="Iowan Old Style Roman"/>
                <a:cs typeface="Iowan Old Style Roman"/>
                <a:sym typeface="Iowan Old Style Roman"/>
              </a:defRPr>
            </a:pPr>
            <a:r>
              <a:t>plucked melody</a:t>
            </a:r>
          </a:p>
          <a:p>
            <a:pPr marL="1308330" lvl="2" indent="-353290">
              <a:spcBef>
                <a:spcPts val="800"/>
              </a:spcBef>
              <a:buClr>
                <a:srgbClr val="FFFF99"/>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400">
                <a:solidFill>
                  <a:srgbClr val="945200"/>
                </a:solidFill>
                <a:latin typeface="Iowan Old Style Roman"/>
                <a:ea typeface="Iowan Old Style Roman"/>
                <a:cs typeface="Iowan Old Style Roman"/>
                <a:sym typeface="Iowan Old Style Roman"/>
              </a:defRPr>
            </a:pPr>
            <a:r>
              <a:t>slide guitar: sliding between notes = blue notes</a:t>
            </a:r>
          </a:p>
        </p:txBody>
      </p:sp>
      <p:sp>
        <p:nvSpPr>
          <p:cNvPr id="370" name="Shape 37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15</a:t>
            </a:fld>
            <a:endParaRPr/>
          </a:p>
        </p:txBody>
      </p:sp>
      <p:grpSp>
        <p:nvGrpSpPr>
          <p:cNvPr id="373" name="Group 373" descr="A black and white photograph of two men. At the left Robert Johnson is standing with his guitar and another man is posing with him."/>
          <p:cNvGrpSpPr/>
          <p:nvPr/>
        </p:nvGrpSpPr>
        <p:grpSpPr>
          <a:xfrm>
            <a:off x="10558353" y="512617"/>
            <a:ext cx="2117095" cy="2888906"/>
            <a:chOff x="0" y="0"/>
            <a:chExt cx="2117094" cy="2888905"/>
          </a:xfrm>
        </p:grpSpPr>
        <p:pic>
          <p:nvPicPr>
            <p:cNvPr id="372" name="A black and white photograph of two men.jpeg" descr="A black and white photograph of two men. At the left Robert Johnson is standing with his guitar and another man is posing with him."/>
            <p:cNvPicPr>
              <a:picLocks noChangeAspect="1"/>
            </p:cNvPicPr>
            <p:nvPr/>
          </p:nvPicPr>
          <p:blipFill>
            <a:blip r:embed="rId2">
              <a:extLst/>
            </a:blip>
            <a:stretch>
              <a:fillRect/>
            </a:stretch>
          </p:blipFill>
          <p:spPr>
            <a:xfrm>
              <a:off x="25400" y="12700"/>
              <a:ext cx="2066295" cy="2812706"/>
            </a:xfrm>
            <a:prstGeom prst="rect">
              <a:avLst/>
            </a:prstGeom>
            <a:ln>
              <a:noFill/>
            </a:ln>
            <a:effectLst/>
          </p:spPr>
        </p:pic>
        <p:pic>
          <p:nvPicPr>
            <p:cNvPr id="371" name="Picture 370"/>
            <p:cNvPicPr>
              <a:picLocks/>
            </p:cNvPicPr>
            <p:nvPr/>
          </p:nvPicPr>
          <p:blipFill>
            <a:blip r:embed="rId3">
              <a:extLst/>
            </a:blip>
            <a:stretch>
              <a:fillRect/>
            </a:stretch>
          </p:blipFill>
          <p:spPr>
            <a:xfrm>
              <a:off x="0" y="0"/>
              <a:ext cx="2117095" cy="2888906"/>
            </a:xfrm>
            <a:prstGeom prst="rect">
              <a:avLst/>
            </a:prstGeom>
            <a:effectLst/>
          </p:spPr>
        </p:pic>
      </p:grpSp>
      <p:sp>
        <p:nvSpPr>
          <p:cNvPr id="374" name="Shape 374"/>
          <p:cNvSpPr>
            <a:spLocks noGrp="1"/>
          </p:cNvSpPr>
          <p:nvPr>
            <p:ph type="title"/>
          </p:nvPr>
        </p:nvSpPr>
        <p:spPr>
          <a:xfrm>
            <a:off x="862329" y="1135794"/>
            <a:ext cx="5222242" cy="1420143"/>
          </a:xfrm>
          <a:prstGeom prst="rect">
            <a:avLst/>
          </a:prstGeom>
        </p:spPr>
        <p:txBody>
          <a:bodyPr/>
          <a:lstStyle>
            <a:lvl1pPr>
              <a:tabLst>
                <a:tab pos="647700" algn="l"/>
                <a:tab pos="1295400" algn="l"/>
                <a:tab pos="1943100" algn="l"/>
                <a:tab pos="2590800" algn="l"/>
                <a:tab pos="3251200" algn="l"/>
                <a:tab pos="3898900" algn="l"/>
                <a:tab pos="4546600" algn="l"/>
                <a:tab pos="5194300" algn="l"/>
                <a:tab pos="5842000" algn="l"/>
                <a:tab pos="6502400" algn="l"/>
                <a:tab pos="7150100" algn="l"/>
                <a:tab pos="7797800" algn="l"/>
                <a:tab pos="8445500" algn="l"/>
                <a:tab pos="9093200" algn="l"/>
                <a:tab pos="9753600" algn="l"/>
                <a:tab pos="10401300" algn="l"/>
                <a:tab pos="11049000" algn="l"/>
                <a:tab pos="11696700" algn="l"/>
                <a:tab pos="12344400" algn="l"/>
                <a:tab pos="13004800" algn="l"/>
              </a:tabLst>
              <a:defRPr>
                <a:solidFill>
                  <a:srgbClr val="941100"/>
                </a:solidFill>
              </a:defRPr>
            </a:lvl1pPr>
          </a:lstStyle>
          <a:p>
            <a:r>
              <a:t>Country Blues</a:t>
            </a:r>
          </a:p>
        </p:txBody>
      </p:sp>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9">
                                            <p:bg/>
                                          </p:spTgt>
                                        </p:tgtEl>
                                        <p:attrNameLst>
                                          <p:attrName>style.visibility</p:attrName>
                                        </p:attrNameLst>
                                      </p:cBhvr>
                                      <p:to>
                                        <p:strVal val="visible"/>
                                      </p:to>
                                    </p:set>
                                    <p:animEffect transition="in" filter="dissolve">
                                      <p:cBhvr>
                                        <p:cTn id="7" dur="500"/>
                                        <p:tgtEl>
                                          <p:spTgt spid="369">
                                            <p:bg/>
                                          </p:spTgt>
                                        </p:tgtEl>
                                      </p:cBhvr>
                                    </p:animEffect>
                                  </p:childTnLst>
                                </p:cTn>
                              </p:par>
                              <p:par>
                                <p:cTn id="8" presetID="9" presetClass="entr" presetSubtype="0" fill="hold" grpId="1" nodeType="withEffect">
                                  <p:stCondLst>
                                    <p:cond delay="0"/>
                                  </p:stCondLst>
                                  <p:iterate>
                                    <p:tmAbs val="0"/>
                                  </p:iterate>
                                  <p:childTnLst>
                                    <p:set>
                                      <p:cBhvr>
                                        <p:cTn id="9" fill="hold"/>
                                        <p:tgtEl>
                                          <p:spTgt spid="369">
                                            <p:txEl>
                                              <p:pRg st="0" end="0"/>
                                            </p:txEl>
                                          </p:spTgt>
                                        </p:tgtEl>
                                        <p:attrNameLst>
                                          <p:attrName>style.visibility</p:attrName>
                                        </p:attrNameLst>
                                      </p:cBhvr>
                                      <p:to>
                                        <p:strVal val="visible"/>
                                      </p:to>
                                    </p:set>
                                    <p:animEffect transition="in" filter="dissolve">
                                      <p:cBhvr>
                                        <p:cTn id="10" dur="500"/>
                                        <p:tgtEl>
                                          <p:spTgt spid="3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1" nodeType="clickEffect">
                                  <p:stCondLst>
                                    <p:cond delay="0"/>
                                  </p:stCondLst>
                                  <p:iterate>
                                    <p:tmAbs val="0"/>
                                  </p:iterate>
                                  <p:childTnLst>
                                    <p:set>
                                      <p:cBhvr>
                                        <p:cTn id="14" fill="hold"/>
                                        <p:tgtEl>
                                          <p:spTgt spid="369">
                                            <p:txEl>
                                              <p:pRg st="1" end="1"/>
                                            </p:txEl>
                                          </p:spTgt>
                                        </p:tgtEl>
                                        <p:attrNameLst>
                                          <p:attrName>style.visibility</p:attrName>
                                        </p:attrNameLst>
                                      </p:cBhvr>
                                      <p:to>
                                        <p:strVal val="visible"/>
                                      </p:to>
                                    </p:set>
                                    <p:animEffect transition="in" filter="dissolve">
                                      <p:cBhvr>
                                        <p:cTn id="15" dur="500"/>
                                        <p:tgtEl>
                                          <p:spTgt spid="36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1" nodeType="clickEffect">
                                  <p:stCondLst>
                                    <p:cond delay="0"/>
                                  </p:stCondLst>
                                  <p:iterate>
                                    <p:tmAbs val="0"/>
                                  </p:iterate>
                                  <p:childTnLst>
                                    <p:set>
                                      <p:cBhvr>
                                        <p:cTn id="19" fill="hold"/>
                                        <p:tgtEl>
                                          <p:spTgt spid="369">
                                            <p:txEl>
                                              <p:pRg st="2" end="2"/>
                                            </p:txEl>
                                          </p:spTgt>
                                        </p:tgtEl>
                                        <p:attrNameLst>
                                          <p:attrName>style.visibility</p:attrName>
                                        </p:attrNameLst>
                                      </p:cBhvr>
                                      <p:to>
                                        <p:strVal val="visible"/>
                                      </p:to>
                                    </p:set>
                                    <p:animEffect transition="in" filter="dissolve">
                                      <p:cBhvr>
                                        <p:cTn id="20" dur="500"/>
                                        <p:tgtEl>
                                          <p:spTgt spid="369">
                                            <p:txEl>
                                              <p:pRg st="2" end="2"/>
                                            </p:txEl>
                                          </p:spTgt>
                                        </p:tgtEl>
                                      </p:cBhvr>
                                    </p:animEffect>
                                  </p:childTnLst>
                                </p:cTn>
                              </p:par>
                              <p:par>
                                <p:cTn id="21" presetID="9" presetClass="entr" presetSubtype="0" fill="hold" grpId="1" nodeType="withEffect">
                                  <p:stCondLst>
                                    <p:cond delay="0"/>
                                  </p:stCondLst>
                                  <p:iterate>
                                    <p:tmAbs val="0"/>
                                  </p:iterate>
                                  <p:childTnLst>
                                    <p:set>
                                      <p:cBhvr>
                                        <p:cTn id="22" fill="hold"/>
                                        <p:tgtEl>
                                          <p:spTgt spid="369">
                                            <p:txEl>
                                              <p:pRg st="3" end="3"/>
                                            </p:txEl>
                                          </p:spTgt>
                                        </p:tgtEl>
                                        <p:attrNameLst>
                                          <p:attrName>style.visibility</p:attrName>
                                        </p:attrNameLst>
                                      </p:cBhvr>
                                      <p:to>
                                        <p:strVal val="visible"/>
                                      </p:to>
                                    </p:set>
                                    <p:animEffect transition="in" filter="dissolve">
                                      <p:cBhvr>
                                        <p:cTn id="23" dur="500"/>
                                        <p:tgtEl>
                                          <p:spTgt spid="369">
                                            <p:txEl>
                                              <p:pRg st="3" end="3"/>
                                            </p:txEl>
                                          </p:spTgt>
                                        </p:tgtEl>
                                      </p:cBhvr>
                                    </p:animEffect>
                                  </p:childTnLst>
                                </p:cTn>
                              </p:par>
                              <p:par>
                                <p:cTn id="24" presetID="9" presetClass="entr" presetSubtype="0" fill="hold" grpId="1" nodeType="withEffect">
                                  <p:stCondLst>
                                    <p:cond delay="0"/>
                                  </p:stCondLst>
                                  <p:iterate>
                                    <p:tmAbs val="0"/>
                                  </p:iterate>
                                  <p:childTnLst>
                                    <p:set>
                                      <p:cBhvr>
                                        <p:cTn id="25" fill="hold"/>
                                        <p:tgtEl>
                                          <p:spTgt spid="369">
                                            <p:txEl>
                                              <p:pRg st="4" end="4"/>
                                            </p:txEl>
                                          </p:spTgt>
                                        </p:tgtEl>
                                        <p:attrNameLst>
                                          <p:attrName>style.visibility</p:attrName>
                                        </p:attrNameLst>
                                      </p:cBhvr>
                                      <p:to>
                                        <p:strVal val="visible"/>
                                      </p:to>
                                    </p:set>
                                    <p:animEffect transition="in" filter="dissolve">
                                      <p:cBhvr>
                                        <p:cTn id="26" dur="500"/>
                                        <p:tgtEl>
                                          <p:spTgt spid="369">
                                            <p:txEl>
                                              <p:pRg st="4" end="4"/>
                                            </p:txEl>
                                          </p:spTgt>
                                        </p:tgtEl>
                                      </p:cBhvr>
                                    </p:animEffect>
                                  </p:childTnLst>
                                </p:cTn>
                              </p:par>
                              <p:par>
                                <p:cTn id="27" presetID="9" presetClass="entr" presetSubtype="0" fill="hold" grpId="1" nodeType="withEffect">
                                  <p:stCondLst>
                                    <p:cond delay="0"/>
                                  </p:stCondLst>
                                  <p:iterate>
                                    <p:tmAbs val="0"/>
                                  </p:iterate>
                                  <p:childTnLst>
                                    <p:set>
                                      <p:cBhvr>
                                        <p:cTn id="28" fill="hold"/>
                                        <p:tgtEl>
                                          <p:spTgt spid="369">
                                            <p:txEl>
                                              <p:pRg st="5" end="5"/>
                                            </p:txEl>
                                          </p:spTgt>
                                        </p:tgtEl>
                                        <p:attrNameLst>
                                          <p:attrName>style.visibility</p:attrName>
                                        </p:attrNameLst>
                                      </p:cBhvr>
                                      <p:to>
                                        <p:strVal val="visible"/>
                                      </p:to>
                                    </p:set>
                                    <p:animEffect transition="in" filter="dissolve">
                                      <p:cBhvr>
                                        <p:cTn id="29" dur="500"/>
                                        <p:tgtEl>
                                          <p:spTgt spid="36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 grpId="1" build="p"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77" name="Shape 377"/>
          <p:cNvSpPr>
            <a:spLocks noGrp="1"/>
          </p:cNvSpPr>
          <p:nvPr>
            <p:ph type="title"/>
          </p:nvPr>
        </p:nvSpPr>
        <p:spPr>
          <a:prstGeom prst="rect">
            <a:avLst/>
          </a:prstGeom>
        </p:spPr>
        <p:txBody>
          <a:bodyPr>
            <a:normAutofit fontScale="90000"/>
          </a:bodyPr>
          <a:lstStyle>
            <a:lvl1pPr defTabSz="543305">
              <a:spcBef>
                <a:spcPts val="2100"/>
              </a:spcBef>
              <a:defRPr sz="4836"/>
            </a:lvl1pPr>
          </a:lstStyle>
          <a:p>
            <a:r>
              <a:t>Robert Johnson (1911-1938)</a:t>
            </a:r>
          </a:p>
        </p:txBody>
      </p:sp>
      <p:sp>
        <p:nvSpPr>
          <p:cNvPr id="378" name="Shape 378"/>
          <p:cNvSpPr>
            <a:spLocks noGrp="1"/>
          </p:cNvSpPr>
          <p:nvPr>
            <p:ph type="body" idx="1"/>
          </p:nvPr>
        </p:nvSpPr>
        <p:spPr>
          <a:xfrm>
            <a:off x="571500" y="1809750"/>
            <a:ext cx="7245280" cy="7226300"/>
          </a:xfrm>
          <a:prstGeom prst="rect">
            <a:avLst/>
          </a:prstGeom>
        </p:spPr>
        <p:txBody>
          <a:bodyPr/>
          <a:lstStyle/>
          <a:p>
            <a:pPr marL="485775" indent="-485775">
              <a:buChar char="•"/>
              <a:defRPr sz="3400"/>
            </a:pPr>
            <a:r>
              <a:t>Most influential of the Country Blues artists</a:t>
            </a:r>
          </a:p>
          <a:p>
            <a:pPr marL="485775" indent="-485775">
              <a:buChar char="•"/>
              <a:defRPr sz="3400"/>
            </a:pPr>
            <a:r>
              <a:t>Recorded only 29 songs, in two recording sessions, in 1936 and 1937</a:t>
            </a:r>
          </a:p>
          <a:p>
            <a:pPr marL="485775" indent="-485775">
              <a:buChar char="•"/>
              <a:defRPr sz="3400"/>
            </a:pPr>
            <a:r>
              <a:t>Poisoned at age 27 by a jealous husband</a:t>
            </a:r>
          </a:p>
          <a:p>
            <a:pPr marL="485775" indent="-485775">
              <a:buChar char="•"/>
              <a:defRPr sz="3400"/>
            </a:pPr>
            <a:r>
              <a:t>Rumored to have sold his soul to the devil</a:t>
            </a:r>
          </a:p>
          <a:p>
            <a:pPr marL="485775" indent="-485775">
              <a:buChar char="•"/>
              <a:defRPr sz="3400"/>
            </a:pPr>
            <a:r>
              <a:t>Cross Road Blues</a:t>
            </a:r>
          </a:p>
        </p:txBody>
      </p:sp>
      <p:pic>
        <p:nvPicPr>
          <p:cNvPr id="379" name="robert_johnson.jpg"/>
          <p:cNvPicPr>
            <a:picLocks noChangeAspect="1"/>
          </p:cNvPicPr>
          <p:nvPr/>
        </p:nvPicPr>
        <p:blipFill>
          <a:blip r:embed="rId2">
            <a:extLst/>
          </a:blip>
          <a:stretch>
            <a:fillRect/>
          </a:stretch>
        </p:blipFill>
        <p:spPr>
          <a:xfrm>
            <a:off x="8317653" y="2763519"/>
            <a:ext cx="3594383" cy="58521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9CC7"/>
        </a:solidFill>
        <a:effectLst/>
      </p:bgPr>
    </p:bg>
    <p:spTree>
      <p:nvGrpSpPr>
        <p:cNvPr id="1" name=""/>
        <p:cNvGrpSpPr/>
        <p:nvPr/>
      </p:nvGrpSpPr>
      <p:grpSpPr>
        <a:xfrm>
          <a:off x="0" y="0"/>
          <a:ext cx="0" cy="0"/>
          <a:chOff x="0" y="0"/>
          <a:chExt cx="0" cy="0"/>
        </a:xfrm>
      </p:grpSpPr>
      <p:sp>
        <p:nvSpPr>
          <p:cNvPr id="383" name="Shape 383"/>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84" name="Shape 384"/>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385" name="Shape 385"/>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86" name="Shape 386"/>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87" name="Shape 387"/>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388" name="Shape 388"/>
          <p:cNvSpPr>
            <a:spLocks noGrp="1"/>
          </p:cNvSpPr>
          <p:nvPr>
            <p:ph type="title"/>
          </p:nvPr>
        </p:nvSpPr>
        <p:spPr>
          <a:prstGeom prst="rect">
            <a:avLst/>
          </a:prstGeom>
        </p:spPr>
        <p:txBody>
          <a:bodyPr/>
          <a:lstStyle>
            <a:lvl1pPr>
              <a:tabLst>
                <a:tab pos="1295400" algn="l"/>
                <a:tab pos="2590800" algn="l"/>
                <a:tab pos="3898900" algn="l"/>
                <a:tab pos="5194300" algn="l"/>
                <a:tab pos="6502400" algn="l"/>
                <a:tab pos="7797800" algn="l"/>
                <a:tab pos="9093200" algn="l"/>
                <a:tab pos="10401300" algn="l"/>
                <a:tab pos="11696700" algn="l"/>
                <a:tab pos="13004800" algn="l"/>
                <a:tab pos="14300200" algn="l"/>
              </a:tabLst>
            </a:lvl1pPr>
          </a:lstStyle>
          <a:p>
            <a:r>
              <a:t>Urban or Electric blues</a:t>
            </a:r>
          </a:p>
        </p:txBody>
      </p:sp>
      <p:sp>
        <p:nvSpPr>
          <p:cNvPr id="389" name="Shape 389"/>
          <p:cNvSpPr>
            <a:spLocks noGrp="1"/>
          </p:cNvSpPr>
          <p:nvPr>
            <p:ph type="body" idx="1"/>
          </p:nvPr>
        </p:nvSpPr>
        <p:spPr>
          <a:xfrm>
            <a:off x="1589471" y="3100194"/>
            <a:ext cx="10579101" cy="7239001"/>
          </a:xfrm>
          <a:prstGeom prst="rect">
            <a:avLst/>
          </a:prstGeom>
        </p:spPr>
        <p:txBody>
          <a:bodyPr/>
          <a:lstStyle/>
          <a:p>
            <a:pPr marL="509944" indent="-469304">
              <a:tabLst>
                <a:tab pos="1270000" algn="l"/>
                <a:tab pos="2578100" algn="l"/>
                <a:tab pos="3873500" algn="l"/>
                <a:tab pos="5181600" algn="l"/>
                <a:tab pos="6477000" algn="l"/>
                <a:tab pos="7772400" algn="l"/>
                <a:tab pos="9080500" algn="l"/>
                <a:tab pos="10375900" algn="l"/>
                <a:tab pos="11684000" algn="l"/>
                <a:tab pos="12979400" algn="l"/>
                <a:tab pos="14274800" algn="l"/>
              </a:tabLst>
              <a:defRPr sz="4400">
                <a:latin typeface="Iowan Old Style Bold"/>
                <a:ea typeface="Iowan Old Style Bold"/>
                <a:cs typeface="Iowan Old Style Bold"/>
                <a:sym typeface="Iowan Old Style Bold"/>
              </a:defRPr>
            </a:pPr>
            <a:r>
              <a:t>Country blues carried north to cities</a:t>
            </a:r>
          </a:p>
          <a:p>
            <a:pPr marL="509944" indent="-469304">
              <a:tabLst>
                <a:tab pos="1270000" algn="l"/>
                <a:tab pos="2578100" algn="l"/>
                <a:tab pos="3873500" algn="l"/>
                <a:tab pos="5181600" algn="l"/>
                <a:tab pos="6477000" algn="l"/>
                <a:tab pos="7772400" algn="l"/>
                <a:tab pos="9080500" algn="l"/>
                <a:tab pos="10375900" algn="l"/>
                <a:tab pos="11684000" algn="l"/>
                <a:tab pos="12979400" algn="l"/>
                <a:tab pos="14274800" algn="l"/>
              </a:tabLst>
              <a:defRPr sz="4400">
                <a:latin typeface="Iowan Old Style Bold"/>
                <a:ea typeface="Iowan Old Style Bold"/>
                <a:cs typeface="Iowan Old Style Bold"/>
                <a:sym typeface="Iowan Old Style Bold"/>
              </a:defRPr>
            </a:pPr>
            <a:r>
              <a:t>New style starts to develop in Chicago</a:t>
            </a:r>
          </a:p>
          <a:p>
            <a:pPr marL="888563" lvl="1" indent="-390723">
              <a:tabLst>
                <a:tab pos="1270000" algn="l"/>
                <a:tab pos="2578100" algn="l"/>
                <a:tab pos="3873500" algn="l"/>
                <a:tab pos="5181600" algn="l"/>
                <a:tab pos="6477000" algn="l"/>
                <a:tab pos="7772400" algn="l"/>
                <a:tab pos="9080500" algn="l"/>
                <a:tab pos="10375900" algn="l"/>
                <a:tab pos="11684000" algn="l"/>
                <a:tab pos="12979400" algn="l"/>
                <a:tab pos="14274800" algn="l"/>
              </a:tabLst>
              <a:defRPr sz="4400">
                <a:latin typeface="Iowan Old Style Roman"/>
                <a:ea typeface="Iowan Old Style Roman"/>
                <a:cs typeface="Iowan Old Style Roman"/>
                <a:sym typeface="Iowan Old Style Roman"/>
              </a:defRPr>
            </a:pPr>
            <a:r>
              <a:t>Drums, bass, harmonica and/or piano added to singer+guitars</a:t>
            </a:r>
          </a:p>
          <a:p>
            <a:pPr marL="888563" lvl="1" indent="-390723">
              <a:tabLst>
                <a:tab pos="1270000" algn="l"/>
                <a:tab pos="2578100" algn="l"/>
                <a:tab pos="3873500" algn="l"/>
                <a:tab pos="5181600" algn="l"/>
                <a:tab pos="6477000" algn="l"/>
                <a:tab pos="7772400" algn="l"/>
                <a:tab pos="9080500" algn="l"/>
                <a:tab pos="10375900" algn="l"/>
                <a:tab pos="11684000" algn="l"/>
                <a:tab pos="12979400" algn="l"/>
                <a:tab pos="14274800" algn="l"/>
              </a:tabLst>
              <a:defRPr sz="4400">
                <a:latin typeface="Iowan Old Style Roman"/>
                <a:ea typeface="Iowan Old Style Roman"/>
                <a:cs typeface="Iowan Old Style Roman"/>
                <a:sym typeface="Iowan Old Style Roman"/>
              </a:defRPr>
            </a:pPr>
            <a:r>
              <a:t>Role of each instrument specified</a:t>
            </a:r>
          </a:p>
        </p:txBody>
      </p:sp>
      <p:sp>
        <p:nvSpPr>
          <p:cNvPr id="390" name="Shape 390"/>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17</a:t>
            </a:fld>
            <a:endParaRPr/>
          </a:p>
        </p:txBody>
      </p:sp>
      <p:grpSp>
        <p:nvGrpSpPr>
          <p:cNvPr id="393" name="Group 393" descr="A black and white photograph of two men. At the left Robert Johnson is standing with his guitar and another man is posing with him."/>
          <p:cNvGrpSpPr/>
          <p:nvPr/>
        </p:nvGrpSpPr>
        <p:grpSpPr>
          <a:xfrm>
            <a:off x="10558353" y="512617"/>
            <a:ext cx="2117095" cy="2888906"/>
            <a:chOff x="0" y="0"/>
            <a:chExt cx="2117094" cy="2888905"/>
          </a:xfrm>
        </p:grpSpPr>
        <p:pic>
          <p:nvPicPr>
            <p:cNvPr id="392" name="A black and white photograph of two men.jpeg" descr="A black and white photograph of two men. At the left Robert Johnson is standing with his guitar and another man is posing with him."/>
            <p:cNvPicPr>
              <a:picLocks noChangeAspect="1"/>
            </p:cNvPicPr>
            <p:nvPr/>
          </p:nvPicPr>
          <p:blipFill>
            <a:blip r:embed="rId2">
              <a:extLst/>
            </a:blip>
            <a:stretch>
              <a:fillRect/>
            </a:stretch>
          </p:blipFill>
          <p:spPr>
            <a:xfrm>
              <a:off x="25400" y="12700"/>
              <a:ext cx="2066295" cy="2812706"/>
            </a:xfrm>
            <a:prstGeom prst="rect">
              <a:avLst/>
            </a:prstGeom>
            <a:ln>
              <a:noFill/>
            </a:ln>
            <a:effectLst/>
          </p:spPr>
        </p:pic>
        <p:pic>
          <p:nvPicPr>
            <p:cNvPr id="391" name="Picture 390"/>
            <p:cNvPicPr>
              <a:picLocks/>
            </p:cNvPicPr>
            <p:nvPr/>
          </p:nvPicPr>
          <p:blipFill>
            <a:blip r:embed="rId3">
              <a:extLst/>
            </a:blip>
            <a:stretch>
              <a:fillRect/>
            </a:stretch>
          </p:blipFill>
          <p:spPr>
            <a:xfrm>
              <a:off x="0" y="0"/>
              <a:ext cx="2117095" cy="2888906"/>
            </a:xfrm>
            <a:prstGeom prst="rect">
              <a:avLst/>
            </a:prstGeom>
            <a:effectLst/>
          </p:spPr>
        </p:pic>
      </p:gr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 name="BBKingLucille.jpg"/>
          <p:cNvPicPr>
            <a:picLocks noGrp="1" noChangeAspect="1"/>
          </p:cNvPicPr>
          <p:nvPr>
            <p:ph type="pic" idx="13"/>
          </p:nvPr>
        </p:nvPicPr>
        <p:blipFill>
          <a:blip r:embed="rId2">
            <a:extLst/>
          </a:blip>
          <a:srcRect l="21178" r="21178"/>
          <a:stretch>
            <a:fillRect/>
          </a:stretch>
        </p:blipFill>
        <p:spPr>
          <a:prstGeom prst="rect">
            <a:avLst/>
          </a:prstGeom>
        </p:spPr>
      </p:pic>
      <p:sp>
        <p:nvSpPr>
          <p:cNvPr id="396" name="Shape 396"/>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97" name="Shape 397"/>
          <p:cNvSpPr>
            <a:spLocks noGrp="1"/>
          </p:cNvSpPr>
          <p:nvPr>
            <p:ph type="title"/>
          </p:nvPr>
        </p:nvSpPr>
        <p:spPr>
          <a:xfrm>
            <a:off x="808566" y="1282104"/>
            <a:ext cx="6451601" cy="2049530"/>
          </a:xfrm>
          <a:prstGeom prst="rect">
            <a:avLst/>
          </a:prstGeom>
        </p:spPr>
        <p:txBody>
          <a:bodyPr/>
          <a:lstStyle>
            <a:lvl1pPr>
              <a:defRPr sz="6700"/>
            </a:lvl1pPr>
          </a:lstStyle>
          <a:p>
            <a:r>
              <a:t>B.B. King’s Beale Street Blues</a:t>
            </a:r>
          </a:p>
        </p:txBody>
      </p:sp>
      <p:sp>
        <p:nvSpPr>
          <p:cNvPr id="398" name="Shape 398"/>
          <p:cNvSpPr>
            <a:spLocks noGrp="1"/>
          </p:cNvSpPr>
          <p:nvPr>
            <p:ph type="body" sz="quarter" idx="1"/>
          </p:nvPr>
        </p:nvSpPr>
        <p:spPr>
          <a:prstGeom prst="rect">
            <a:avLst/>
          </a:prstGeom>
        </p:spPr>
        <p:txBody>
          <a:bodyPr/>
          <a:lstStyle/>
          <a:p>
            <a:r>
              <a:t>Memories of Memphis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 name="Shape 402"/>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03" name="Shape 403"/>
          <p:cNvSpPr>
            <a:spLocks noGrp="1"/>
          </p:cNvSpPr>
          <p:nvPr>
            <p:ph type="title"/>
          </p:nvPr>
        </p:nvSpPr>
        <p:spPr>
          <a:prstGeom prst="rect">
            <a:avLst/>
          </a:prstGeom>
        </p:spPr>
        <p:txBody>
          <a:bodyPr>
            <a:normAutofit fontScale="90000"/>
          </a:bodyPr>
          <a:lstStyle>
            <a:lvl1pPr defTabSz="543305">
              <a:spcBef>
                <a:spcPts val="2100"/>
              </a:spcBef>
              <a:tabLst>
                <a:tab pos="1206500" algn="l"/>
                <a:tab pos="2413000" algn="l"/>
                <a:tab pos="3619500" algn="l"/>
                <a:tab pos="4826000" algn="l"/>
                <a:tab pos="6045200" algn="l"/>
                <a:tab pos="7251700" algn="l"/>
                <a:tab pos="8458200" algn="l"/>
                <a:tab pos="9664700" algn="l"/>
                <a:tab pos="10883900" algn="l"/>
                <a:tab pos="12090400" algn="l"/>
                <a:tab pos="13296900" algn="l"/>
              </a:tabLst>
              <a:defRPr sz="4836"/>
            </a:lvl1pPr>
          </a:lstStyle>
          <a:p>
            <a:r>
              <a:t>Urban blues</a:t>
            </a:r>
          </a:p>
        </p:txBody>
      </p:sp>
      <p:sp>
        <p:nvSpPr>
          <p:cNvPr id="404" name="Shape 404"/>
          <p:cNvSpPr>
            <a:spLocks noGrp="1"/>
          </p:cNvSpPr>
          <p:nvPr>
            <p:ph type="body" idx="1"/>
          </p:nvPr>
        </p:nvSpPr>
        <p:spPr>
          <a:xfrm>
            <a:off x="571500" y="2647950"/>
            <a:ext cx="11005984" cy="5448915"/>
          </a:xfrm>
          <a:prstGeom prst="rect">
            <a:avLst/>
          </a:prstGeom>
        </p:spPr>
        <p:txBody>
          <a:bodyPr>
            <a:normAutofit lnSpcReduction="10000"/>
          </a:bodyPr>
          <a:lstStyle/>
          <a:p>
            <a:pPr marL="469304" indent="-469304">
              <a:buChar char="•"/>
              <a:tabLst>
                <a:tab pos="1270000" algn="l"/>
                <a:tab pos="2578100" algn="l"/>
                <a:tab pos="3873500" algn="l"/>
                <a:tab pos="5181600" algn="l"/>
                <a:tab pos="6477000" algn="l"/>
                <a:tab pos="7772400" algn="l"/>
                <a:tab pos="9080500" algn="l"/>
                <a:tab pos="10375900" algn="l"/>
                <a:tab pos="11684000" algn="l"/>
                <a:tab pos="12979400" algn="l"/>
                <a:tab pos="14274800" algn="l"/>
              </a:tabLst>
              <a:defRPr sz="4400"/>
            </a:pPr>
            <a:r>
              <a:rPr dirty="0"/>
              <a:t>Forms:  </a:t>
            </a:r>
          </a:p>
          <a:p>
            <a:pPr marL="794657" lvl="1" indent="-324757">
              <a:buChar char="–"/>
              <a:tabLst>
                <a:tab pos="1270000" algn="l"/>
                <a:tab pos="2578100" algn="l"/>
                <a:tab pos="3873500" algn="l"/>
                <a:tab pos="5181600" algn="l"/>
                <a:tab pos="6477000" algn="l"/>
                <a:tab pos="7772400" algn="l"/>
                <a:tab pos="9080500" algn="l"/>
                <a:tab pos="10375900" algn="l"/>
                <a:tab pos="11684000" algn="l"/>
                <a:tab pos="12979400" algn="l"/>
                <a:tab pos="14274800" algn="l"/>
              </a:tabLst>
            </a:pPr>
            <a:r>
              <a:rPr dirty="0"/>
              <a:t>12 or 16 bar (</a:t>
            </a:r>
            <a:r>
              <a:rPr dirty="0" err="1"/>
              <a:t>aaab</a:t>
            </a:r>
            <a:r>
              <a:rPr dirty="0"/>
              <a:t>) blues</a:t>
            </a:r>
          </a:p>
          <a:p>
            <a:pPr marL="794657" lvl="1" indent="-324757">
              <a:buChar char="–"/>
              <a:tabLst>
                <a:tab pos="1270000" algn="l"/>
                <a:tab pos="2578100" algn="l"/>
                <a:tab pos="3873500" algn="l"/>
                <a:tab pos="5181600" algn="l"/>
                <a:tab pos="6477000" algn="l"/>
                <a:tab pos="7772400" algn="l"/>
                <a:tab pos="9080500" algn="l"/>
                <a:tab pos="10375900" algn="l"/>
                <a:tab pos="11684000" algn="l"/>
                <a:tab pos="12979400" algn="l"/>
                <a:tab pos="14274800" algn="l"/>
              </a:tabLst>
            </a:pPr>
            <a:r>
              <a:rPr dirty="0"/>
              <a:t>blues verse/chorus</a:t>
            </a:r>
          </a:p>
          <a:p>
            <a:pPr>
              <a:buChar char="•"/>
              <a:tabLst>
                <a:tab pos="1270000" algn="l"/>
                <a:tab pos="2578100" algn="l"/>
                <a:tab pos="3873500" algn="l"/>
                <a:tab pos="5181600" algn="l"/>
                <a:tab pos="6477000" algn="l"/>
                <a:tab pos="7772400" algn="l"/>
                <a:tab pos="9080500" algn="l"/>
                <a:tab pos="10375900" algn="l"/>
                <a:tab pos="11684000" algn="l"/>
                <a:tab pos="12979400" algn="l"/>
                <a:tab pos="14274800" algn="l"/>
              </a:tabLst>
            </a:pPr>
            <a:r>
              <a:rPr dirty="0"/>
              <a:t>Often riff-based</a:t>
            </a:r>
          </a:p>
          <a:p>
            <a:pPr>
              <a:buChar char="•"/>
              <a:tabLst>
                <a:tab pos="1270000" algn="l"/>
                <a:tab pos="2578100" algn="l"/>
                <a:tab pos="3873500" algn="l"/>
                <a:tab pos="5181600" algn="l"/>
                <a:tab pos="6477000" algn="l"/>
                <a:tab pos="7772400" algn="l"/>
                <a:tab pos="9080500" algn="l"/>
                <a:tab pos="10375900" algn="l"/>
                <a:tab pos="11684000" algn="l"/>
                <a:tab pos="12979400" algn="l"/>
                <a:tab pos="14274800" algn="l"/>
              </a:tabLst>
            </a:pPr>
            <a:r>
              <a:rPr dirty="0"/>
              <a:t>Strong rhythm section</a:t>
            </a:r>
          </a:p>
          <a:p>
            <a:pPr>
              <a:buChar char="•"/>
              <a:tabLst>
                <a:tab pos="1270000" algn="l"/>
                <a:tab pos="2578100" algn="l"/>
                <a:tab pos="3873500" algn="l"/>
                <a:tab pos="5181600" algn="l"/>
                <a:tab pos="6477000" algn="l"/>
                <a:tab pos="7772400" algn="l"/>
                <a:tab pos="9080500" algn="l"/>
                <a:tab pos="10375900" algn="l"/>
                <a:tab pos="11684000" algn="l"/>
                <a:tab pos="12979400" algn="l"/>
                <a:tab pos="14274800" algn="l"/>
              </a:tabLst>
            </a:pPr>
            <a:r>
              <a:rPr dirty="0"/>
              <a:t>Amplification used</a:t>
            </a:r>
          </a:p>
          <a:p>
            <a:pPr>
              <a:buChar char="•"/>
              <a:tabLst>
                <a:tab pos="1270000" algn="l"/>
                <a:tab pos="2578100" algn="l"/>
                <a:tab pos="3873500" algn="l"/>
                <a:tab pos="5181600" algn="l"/>
                <a:tab pos="6477000" algn="l"/>
                <a:tab pos="7772400" algn="l"/>
                <a:tab pos="9080500" algn="l"/>
                <a:tab pos="10375900" algn="l"/>
                <a:tab pos="11684000" algn="l"/>
                <a:tab pos="12979400" algn="l"/>
                <a:tab pos="14274800" algn="l"/>
              </a:tabLst>
            </a:pPr>
            <a:r>
              <a:rPr dirty="0"/>
              <a:t>Aggressive and extroverted: shouted vocals, hard timekeeping</a:t>
            </a:r>
          </a:p>
        </p:txBody>
      </p:sp>
      <p:pic>
        <p:nvPicPr>
          <p:cNvPr id="405" name="pasted-image.png"/>
          <p:cNvPicPr>
            <a:picLocks noChangeAspect="1"/>
          </p:cNvPicPr>
          <p:nvPr/>
        </p:nvPicPr>
        <p:blipFill>
          <a:blip r:embed="rId4">
            <a:extLst/>
          </a:blip>
          <a:stretch>
            <a:fillRect/>
          </a:stretch>
        </p:blipFill>
        <p:spPr>
          <a:xfrm>
            <a:off x="5492750" y="838200"/>
            <a:ext cx="6540500" cy="2743200"/>
          </a:xfrm>
          <a:prstGeom prst="rect">
            <a:avLst/>
          </a:prstGeom>
          <a:ln w="12700">
            <a:miter lim="400000"/>
          </a:ln>
        </p:spPr>
      </p:pic>
      <p:sp>
        <p:nvSpPr>
          <p:cNvPr id="2" name="TextBox 1">
            <a:extLst>
              <a:ext uri="{FF2B5EF4-FFF2-40B4-BE49-F238E27FC236}">
                <a16:creationId xmlns:a16="http://schemas.microsoft.com/office/drawing/2014/main" id="{2B3E1E53-A21D-0143-B8E6-3A0B6AAC135C}"/>
              </a:ext>
            </a:extLst>
          </p:cNvPr>
          <p:cNvSpPr txBox="1"/>
          <p:nvPr/>
        </p:nvSpPr>
        <p:spPr>
          <a:xfrm>
            <a:off x="9601200" y="8543171"/>
            <a:ext cx="219451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1" u="none" strike="noStrike" cap="none" spc="0" normalizeH="0" baseline="0" dirty="0">
                <a:ln>
                  <a:noFill/>
                </a:ln>
                <a:solidFill>
                  <a:srgbClr val="000000"/>
                </a:solidFill>
                <a:effectLst/>
                <a:uFillTx/>
                <a:latin typeface="Helvetica"/>
                <a:ea typeface="Helvetica"/>
                <a:cs typeface="Helvetica"/>
                <a:sym typeface="Helvetica"/>
              </a:rPr>
              <a:t>Three </a:t>
            </a:r>
            <a:r>
              <a:rPr kumimoji="0" lang="en-US" sz="1200" b="0" i="1" u="none" strike="noStrike" cap="none" spc="0" normalizeH="0" baseline="0" dirty="0" err="1">
                <a:ln>
                  <a:noFill/>
                </a:ln>
                <a:solidFill>
                  <a:srgbClr val="000000"/>
                </a:solidFill>
                <a:effectLst/>
                <a:uFillTx/>
                <a:latin typeface="Helvetica"/>
                <a:ea typeface="Helvetica"/>
                <a:cs typeface="Helvetica"/>
                <a:sym typeface="Helvetica"/>
              </a:rPr>
              <a:t>O’Clock</a:t>
            </a:r>
            <a:r>
              <a:rPr kumimoji="0" lang="en-US" sz="1200" b="0" i="1" u="none" strike="noStrike" cap="none" spc="0" normalizeH="0" baseline="0" dirty="0">
                <a:ln>
                  <a:noFill/>
                </a:ln>
                <a:solidFill>
                  <a:srgbClr val="000000"/>
                </a:solidFill>
                <a:effectLst/>
                <a:uFillTx/>
                <a:latin typeface="Helvetica"/>
                <a:ea typeface="Helvetica"/>
                <a:cs typeface="Helvetica"/>
                <a:sym typeface="Helvetica"/>
              </a:rPr>
              <a:t> Blues</a:t>
            </a:r>
            <a:r>
              <a:rPr kumimoji="0" lang="en-US" sz="1200" b="0" i="0" u="none" strike="noStrike" cap="none" spc="0" normalizeH="0" baseline="0" dirty="0">
                <a:ln>
                  <a:noFill/>
                </a:ln>
                <a:solidFill>
                  <a:srgbClr val="000000"/>
                </a:solidFill>
                <a:effectLst/>
                <a:uFillTx/>
                <a:latin typeface="Helvetica"/>
                <a:ea typeface="Helvetica"/>
                <a:cs typeface="Helvetica"/>
                <a:sym typeface="Helvetica"/>
              </a:rPr>
              <a:t>, </a:t>
            </a:r>
            <a:r>
              <a:rPr kumimoji="0" lang="en-US" sz="1200" b="0" i="0" u="none" strike="noStrike" cap="none" spc="0" normalizeH="0" baseline="0" dirty="0" err="1">
                <a:ln>
                  <a:noFill/>
                </a:ln>
                <a:solidFill>
                  <a:srgbClr val="000000"/>
                </a:solidFill>
                <a:effectLst/>
                <a:uFillTx/>
                <a:latin typeface="Helvetica"/>
                <a:ea typeface="Helvetica"/>
                <a:cs typeface="Helvetica"/>
                <a:sym typeface="Helvetica"/>
              </a:rPr>
              <a:t>B.B.King</a:t>
            </a:r>
            <a:endParaRPr kumimoji="0" lang="en-US" sz="1200" b="0" i="0" u="none" strike="noStrike" cap="none" spc="0" normalizeH="0" baseline="0" dirty="0">
              <a:ln>
                <a:noFill/>
              </a:ln>
              <a:solidFill>
                <a:srgbClr val="000000"/>
              </a:solidFill>
              <a:effectLst/>
              <a:uFillTx/>
              <a:latin typeface="Helvetica"/>
              <a:ea typeface="Helvetica"/>
              <a:cs typeface="Helvetica"/>
              <a:sym typeface="Helvetica"/>
            </a:endParaRPr>
          </a:p>
        </p:txBody>
      </p:sp>
      <p:pic>
        <p:nvPicPr>
          <p:cNvPr id="3" name="Three_OClock_Blues">
            <a:hlinkClick r:id="" action="ppaction://media"/>
            <a:extLst>
              <a:ext uri="{FF2B5EF4-FFF2-40B4-BE49-F238E27FC236}">
                <a16:creationId xmlns:a16="http://schemas.microsoft.com/office/drawing/2014/main" id="{254A9FB5-5C0A-BA49-9CB4-FA2CFD8A49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4907" y="7176539"/>
            <a:ext cx="812800" cy="812800"/>
          </a:xfrm>
          <a:prstGeom prst="rect">
            <a:avLst/>
          </a:prstGeom>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04"/>
                                        </p:tgtEl>
                                        <p:attrNameLst>
                                          <p:attrName>style.visibility</p:attrName>
                                        </p:attrNameLst>
                                      </p:cBhvr>
                                      <p:to>
                                        <p:strVal val="visible"/>
                                      </p:to>
                                    </p:set>
                                    <p:animEffect transition="in" filter="dissolve">
                                      <p:cBhvr>
                                        <p:cTn id="7" dur="500"/>
                                        <p:tgtEl>
                                          <p:spTgt spid="40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92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404" grpId="1"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Picture Placeholder 257"/>
          <p:cNvPicPr>
            <a:picLocks noGrp="1"/>
          </p:cNvPicPr>
          <p:nvPr>
            <p:ph type="pic" idx="13"/>
          </p:nvPr>
        </p:nvPicPr>
        <p:blipFill>
          <a:blip r:embed="rId2">
            <a:extLst/>
          </a:blip>
          <a:stretch>
            <a:fillRect/>
          </a:stretch>
        </p:blipFill>
        <p:spPr>
          <a:xfrm>
            <a:off x="4105103" y="526083"/>
            <a:ext cx="8155847" cy="8233721"/>
          </a:xfrm>
          <a:prstGeom prst="rect">
            <a:avLst/>
          </a:prstGeom>
          <a:ln w="9525">
            <a:round/>
          </a:ln>
        </p:spPr>
      </p:pic>
      <p:sp>
        <p:nvSpPr>
          <p:cNvPr id="259" name="Shape 259"/>
          <p:cNvSpPr>
            <a:spLocks noGrp="1"/>
          </p:cNvSpPr>
          <p:nvPr>
            <p:ph type="body" idx="14"/>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260" name="Shape 260"/>
          <p:cNvSpPr>
            <a:spLocks noGrp="1"/>
          </p:cNvSpPr>
          <p:nvPr>
            <p:ph type="body" sz="quarter" idx="1"/>
          </p:nvPr>
        </p:nvSpPr>
        <p:spPr>
          <a:xfrm>
            <a:off x="767961" y="1202337"/>
            <a:ext cx="2972225" cy="6881213"/>
          </a:xfrm>
          <a:prstGeom prst="rect">
            <a:avLst/>
          </a:prstGeom>
        </p:spPr>
        <p:txBody>
          <a:bodyPr/>
          <a:lstStyle>
            <a:lvl1pPr marL="0" indent="0">
              <a:lnSpc>
                <a:spcPct val="90000"/>
              </a:lnSpc>
              <a:buSzTx/>
              <a:buNone/>
              <a:defRPr sz="3400"/>
            </a:lvl1pPr>
          </a:lstStyle>
          <a:p>
            <a:r>
              <a:t>Before 1920, recordings of African-American artists were rare, and usually of mainstream musical styles aimed at a white audience</a:t>
            </a:r>
          </a:p>
        </p:txBody>
      </p:sp>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09" name="Shape 409"/>
          <p:cNvSpPr>
            <a:spLocks noGrp="1"/>
          </p:cNvSpPr>
          <p:nvPr>
            <p:ph type="title"/>
          </p:nvPr>
        </p:nvSpPr>
        <p:spPr>
          <a:prstGeom prst="rect">
            <a:avLst/>
          </a:prstGeom>
        </p:spPr>
        <p:txBody>
          <a:bodyPr>
            <a:normAutofit fontScale="90000"/>
          </a:bodyPr>
          <a:lstStyle>
            <a:lvl1pPr defTabSz="543305">
              <a:spcBef>
                <a:spcPts val="2100"/>
              </a:spcBef>
              <a:tabLst>
                <a:tab pos="952500" algn="l"/>
                <a:tab pos="1905000" algn="l"/>
                <a:tab pos="2870200" algn="l"/>
                <a:tab pos="3822700" algn="l"/>
                <a:tab pos="4775200" algn="l"/>
                <a:tab pos="5740400" algn="l"/>
                <a:tab pos="6692900" algn="l"/>
                <a:tab pos="7658100" algn="l"/>
                <a:tab pos="8610600" algn="l"/>
                <a:tab pos="9563100" algn="l"/>
              </a:tabLst>
              <a:defRPr sz="4836"/>
            </a:lvl1pPr>
          </a:lstStyle>
          <a:p>
            <a:r>
              <a:t>Muddy Waters (McKinley Morganfield, 1915-1976)</a:t>
            </a:r>
          </a:p>
        </p:txBody>
      </p:sp>
      <p:sp>
        <p:nvSpPr>
          <p:cNvPr id="410" name="Shape 410"/>
          <p:cNvSpPr>
            <a:spLocks noGrp="1"/>
          </p:cNvSpPr>
          <p:nvPr>
            <p:ph type="body" sz="quarter" idx="1"/>
          </p:nvPr>
        </p:nvSpPr>
        <p:spPr>
          <a:xfrm>
            <a:off x="571500" y="1803400"/>
            <a:ext cx="11861800" cy="1557073"/>
          </a:xfrm>
          <a:prstGeom prst="rect">
            <a:avLst/>
          </a:prstGeom>
        </p:spPr>
        <p:txBody>
          <a:bodyPr/>
          <a:lstStyle>
            <a:lvl1pPr marL="469304" indent="-469304">
              <a:buChar char="•"/>
              <a:tabLst>
                <a:tab pos="1270000" algn="l"/>
                <a:tab pos="2578100" algn="l"/>
                <a:tab pos="3873500" algn="l"/>
                <a:tab pos="5181600" algn="l"/>
                <a:tab pos="6477000" algn="l"/>
                <a:tab pos="7772400" algn="l"/>
                <a:tab pos="9080500" algn="l"/>
                <a:tab pos="10375900" algn="l"/>
                <a:tab pos="11684000" algn="l"/>
                <a:tab pos="12979400" algn="l"/>
                <a:tab pos="14274800" algn="l"/>
              </a:tabLst>
              <a:defRPr sz="4400"/>
            </a:lvl1pPr>
          </a:lstStyle>
          <a:p>
            <a:r>
              <a:t>Major influence on urban blues</a:t>
            </a:r>
          </a:p>
        </p:txBody>
      </p:sp>
      <p:grpSp>
        <p:nvGrpSpPr>
          <p:cNvPr id="413" name="Group 413"/>
          <p:cNvGrpSpPr/>
          <p:nvPr/>
        </p:nvGrpSpPr>
        <p:grpSpPr>
          <a:xfrm>
            <a:off x="6250093" y="2849879"/>
            <a:ext cx="5672668" cy="5711897"/>
            <a:chOff x="0" y="0"/>
            <a:chExt cx="5672666" cy="5711895"/>
          </a:xfrm>
        </p:grpSpPr>
        <p:pic>
          <p:nvPicPr>
            <p:cNvPr id="412" name="Waters,+Muddy.jpg"/>
            <p:cNvPicPr>
              <a:picLocks noChangeAspect="1"/>
            </p:cNvPicPr>
            <p:nvPr/>
          </p:nvPicPr>
          <p:blipFill>
            <a:blip r:embed="rId2">
              <a:extLst/>
            </a:blip>
            <a:stretch>
              <a:fillRect/>
            </a:stretch>
          </p:blipFill>
          <p:spPr>
            <a:xfrm>
              <a:off x="127000" y="76200"/>
              <a:ext cx="5418667" cy="5368996"/>
            </a:xfrm>
            <a:prstGeom prst="rect">
              <a:avLst/>
            </a:prstGeom>
            <a:ln>
              <a:noFill/>
            </a:ln>
            <a:effectLst/>
          </p:spPr>
        </p:pic>
        <p:pic>
          <p:nvPicPr>
            <p:cNvPr id="411" name="Picture 410"/>
            <p:cNvPicPr>
              <a:picLocks/>
            </p:cNvPicPr>
            <p:nvPr/>
          </p:nvPicPr>
          <p:blipFill>
            <a:blip r:embed="rId3">
              <a:extLst/>
            </a:blip>
            <a:stretch>
              <a:fillRect/>
            </a:stretch>
          </p:blipFill>
          <p:spPr>
            <a:xfrm>
              <a:off x="0" y="0"/>
              <a:ext cx="5672667" cy="5711896"/>
            </a:xfrm>
            <a:prstGeom prst="rect">
              <a:avLst/>
            </a:prstGeom>
            <a:effectLst/>
          </p:spPr>
        </p:pic>
      </p:grpSp>
      <p:grpSp>
        <p:nvGrpSpPr>
          <p:cNvPr id="416" name="Group 416"/>
          <p:cNvGrpSpPr/>
          <p:nvPr/>
        </p:nvGrpSpPr>
        <p:grpSpPr>
          <a:xfrm>
            <a:off x="594280" y="3833338"/>
            <a:ext cx="5321219" cy="3681479"/>
            <a:chOff x="0" y="0"/>
            <a:chExt cx="5321217" cy="3681478"/>
          </a:xfrm>
        </p:grpSpPr>
        <p:pic>
          <p:nvPicPr>
            <p:cNvPr id="415" name="MuddyWatersCabin.jpg"/>
            <p:cNvPicPr>
              <a:picLocks noChangeAspect="1"/>
            </p:cNvPicPr>
            <p:nvPr/>
          </p:nvPicPr>
          <p:blipFill>
            <a:blip r:embed="rId4">
              <a:extLst/>
            </a:blip>
            <a:stretch>
              <a:fillRect/>
            </a:stretch>
          </p:blipFill>
          <p:spPr>
            <a:xfrm>
              <a:off x="88900" y="50800"/>
              <a:ext cx="5143418" cy="3452879"/>
            </a:xfrm>
            <a:prstGeom prst="rect">
              <a:avLst/>
            </a:prstGeom>
            <a:ln>
              <a:noFill/>
            </a:ln>
            <a:effectLst/>
          </p:spPr>
        </p:pic>
        <p:pic>
          <p:nvPicPr>
            <p:cNvPr id="414" name="Picture 413"/>
            <p:cNvPicPr>
              <a:picLocks/>
            </p:cNvPicPr>
            <p:nvPr/>
          </p:nvPicPr>
          <p:blipFill>
            <a:blip r:embed="rId5">
              <a:extLst/>
            </a:blip>
            <a:stretch>
              <a:fillRect/>
            </a:stretch>
          </p:blipFill>
          <p:spPr>
            <a:xfrm>
              <a:off x="0" y="0"/>
              <a:ext cx="5321218" cy="368147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10"/>
                                        </p:tgtEl>
                                        <p:attrNameLst>
                                          <p:attrName>style.visibility</p:attrName>
                                        </p:attrNameLst>
                                      </p:cBhvr>
                                      <p:to>
                                        <p:strVal val="visible"/>
                                      </p:to>
                                    </p:set>
                                    <p:animEffect transition="in" filter="dissolve">
                                      <p:cBhvr>
                                        <p:cTn id="7"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2" name="Group 422" descr="A black and white photograph of Leonard Chess (left) shown here in the Chess recording studio with three of the most influential artists in electric blues: (from left) Muddy Waters, Little Walter, and Bo Diddley. "/>
          <p:cNvGrpSpPr/>
          <p:nvPr/>
        </p:nvGrpSpPr>
        <p:grpSpPr>
          <a:xfrm>
            <a:off x="1236697" y="682413"/>
            <a:ext cx="10531406" cy="8425745"/>
            <a:chOff x="0" y="0"/>
            <a:chExt cx="10531404" cy="8425744"/>
          </a:xfrm>
        </p:grpSpPr>
        <p:pic>
          <p:nvPicPr>
            <p:cNvPr id="421" name=" (from left) Muddy Waters, Little Walter, and Bo Diddley.jpg" descr="A black and white photograph of Leonard Chess (left) shown here in the Chess recording studio with three of the most influential artists in electric blues: (from left) Muddy Waters, Little Walter, and Bo Diddley. "/>
            <p:cNvPicPr>
              <a:picLocks noChangeAspect="1"/>
            </p:cNvPicPr>
            <p:nvPr/>
          </p:nvPicPr>
          <p:blipFill>
            <a:blip r:embed="rId3">
              <a:extLst/>
            </a:blip>
            <a:stretch>
              <a:fillRect/>
            </a:stretch>
          </p:blipFill>
          <p:spPr>
            <a:xfrm>
              <a:off x="127000" y="76200"/>
              <a:ext cx="10277405" cy="8082845"/>
            </a:xfrm>
            <a:prstGeom prst="rect">
              <a:avLst/>
            </a:prstGeom>
            <a:ln>
              <a:noFill/>
            </a:ln>
            <a:effectLst/>
          </p:spPr>
        </p:pic>
        <p:pic>
          <p:nvPicPr>
            <p:cNvPr id="420" name="Picture 419"/>
            <p:cNvPicPr>
              <a:picLocks/>
            </p:cNvPicPr>
            <p:nvPr/>
          </p:nvPicPr>
          <p:blipFill>
            <a:blip r:embed="rId4">
              <a:extLst/>
            </a:blip>
            <a:stretch>
              <a:fillRect/>
            </a:stretch>
          </p:blipFill>
          <p:spPr>
            <a:xfrm>
              <a:off x="0" y="0"/>
              <a:ext cx="10531405" cy="8425745"/>
            </a:xfrm>
            <a:prstGeom prst="rect">
              <a:avLst/>
            </a:prstGeom>
            <a:effectLst/>
          </p:spPr>
        </p:pic>
      </p:gr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Shape 43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1" name="Shape 431"/>
          <p:cNvSpPr>
            <a:spLocks noGrp="1"/>
          </p:cNvSpPr>
          <p:nvPr>
            <p:ph type="title"/>
          </p:nvPr>
        </p:nvSpPr>
        <p:spPr>
          <a:prstGeom prst="rect">
            <a:avLst/>
          </a:prstGeom>
        </p:spPr>
        <p:txBody>
          <a:bodyPr>
            <a:normAutofit fontScale="90000"/>
          </a:bodyPr>
          <a:lstStyle>
            <a:lvl1pPr defTabSz="543305">
              <a:spcBef>
                <a:spcPts val="2100"/>
              </a:spcBef>
              <a:defRPr sz="4836"/>
            </a:lvl1pPr>
          </a:lstStyle>
          <a:p>
            <a:r>
              <a:t>Howlin’ Wolf</a:t>
            </a:r>
          </a:p>
        </p:txBody>
      </p:sp>
      <p:sp>
        <p:nvSpPr>
          <p:cNvPr id="432" name="Shape 432"/>
          <p:cNvSpPr>
            <a:spLocks noGrp="1"/>
          </p:cNvSpPr>
          <p:nvPr>
            <p:ph type="body" idx="1"/>
          </p:nvPr>
        </p:nvSpPr>
        <p:spPr>
          <a:xfrm>
            <a:off x="536603" y="1701800"/>
            <a:ext cx="7583968" cy="7226300"/>
          </a:xfrm>
          <a:prstGeom prst="rect">
            <a:avLst/>
          </a:prstGeom>
        </p:spPr>
        <p:txBody>
          <a:bodyPr/>
          <a:lstStyle/>
          <a:p>
            <a:r>
              <a:t>Born Chester Arthur Burnett in Aberdeen, Mississippi in 1910</a:t>
            </a:r>
          </a:p>
          <a:p>
            <a:r>
              <a:t>Raised on a plantation, entertained from a young age</a:t>
            </a:r>
          </a:p>
          <a:p>
            <a:r>
              <a:t>Played guitar, harmonica, picked up country blues from Charlie Patton and others</a:t>
            </a:r>
          </a:p>
        </p:txBody>
      </p:sp>
      <p:grpSp>
        <p:nvGrpSpPr>
          <p:cNvPr id="435" name="Group 435"/>
          <p:cNvGrpSpPr/>
          <p:nvPr/>
        </p:nvGrpSpPr>
        <p:grpSpPr>
          <a:xfrm>
            <a:off x="8331517" y="1701800"/>
            <a:ext cx="4013201" cy="4102100"/>
            <a:chOff x="0" y="0"/>
            <a:chExt cx="4013200" cy="4102100"/>
          </a:xfrm>
        </p:grpSpPr>
        <p:pic>
          <p:nvPicPr>
            <p:cNvPr id="434" name="pasted-image.png"/>
            <p:cNvPicPr>
              <a:picLocks noChangeAspect="1"/>
            </p:cNvPicPr>
            <p:nvPr/>
          </p:nvPicPr>
          <p:blipFill>
            <a:blip r:embed="rId2">
              <a:extLst/>
            </a:blip>
            <a:stretch>
              <a:fillRect/>
            </a:stretch>
          </p:blipFill>
          <p:spPr>
            <a:xfrm>
              <a:off x="127000" y="76200"/>
              <a:ext cx="3759200" cy="3759200"/>
            </a:xfrm>
            <a:prstGeom prst="rect">
              <a:avLst/>
            </a:prstGeom>
            <a:ln>
              <a:noFill/>
            </a:ln>
            <a:effectLst/>
          </p:spPr>
        </p:pic>
        <p:pic>
          <p:nvPicPr>
            <p:cNvPr id="433" name="Picture 432"/>
            <p:cNvPicPr>
              <a:picLocks/>
            </p:cNvPicPr>
            <p:nvPr/>
          </p:nvPicPr>
          <p:blipFill>
            <a:blip r:embed="rId3">
              <a:extLst/>
            </a:blip>
            <a:stretch>
              <a:fillRect/>
            </a:stretch>
          </p:blipFill>
          <p:spPr>
            <a:xfrm>
              <a:off x="0" y="0"/>
              <a:ext cx="4013200" cy="4102100"/>
            </a:xfrm>
            <a:prstGeom prst="rect">
              <a:avLst/>
            </a:prstGeom>
            <a:effectLst/>
          </p:spPr>
        </p:pic>
      </p:grpSp>
      <p:sp>
        <p:nvSpPr>
          <p:cNvPr id="436" name="Shape 436"/>
          <p:cNvSpPr/>
          <p:nvPr/>
        </p:nvSpPr>
        <p:spPr>
          <a:xfrm>
            <a:off x="532606" y="6560765"/>
            <a:ext cx="11939588" cy="14478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marL="469900" indent="-469900" defTabSz="584200">
              <a:spcBef>
                <a:spcPts val="1800"/>
              </a:spcBef>
              <a:buSzPct val="75000"/>
              <a:buFont typeface="Zapf Dingbats"/>
              <a:buChar char="➤"/>
              <a:defRPr sz="3200">
                <a:solidFill>
                  <a:srgbClr val="5C5C5C"/>
                </a:solidFill>
                <a:latin typeface="Iowan Old Style Roman"/>
                <a:ea typeface="Iowan Old Style Roman"/>
                <a:cs typeface="Iowan Old Style Roman"/>
                <a:sym typeface="Iowan Old Style Roman"/>
              </a:defRPr>
            </a:pPr>
            <a:r>
              <a:t>Most of his recordings made for Chess in Chicago</a:t>
            </a:r>
          </a:p>
          <a:p>
            <a:pPr marL="469900" indent="-469900" defTabSz="584200">
              <a:spcBef>
                <a:spcPts val="1800"/>
              </a:spcBef>
              <a:buSzPct val="75000"/>
              <a:buFont typeface="Zapf Dingbats"/>
              <a:buChar char="➤"/>
              <a:defRPr sz="3200">
                <a:solidFill>
                  <a:srgbClr val="5C5C5C"/>
                </a:solidFill>
                <a:latin typeface="Iowan Old Style Roman"/>
                <a:ea typeface="Iowan Old Style Roman"/>
                <a:cs typeface="Iowan Old Style Roman"/>
                <a:sym typeface="Iowan Old Style Roman"/>
              </a:defRPr>
            </a:pPr>
            <a:r>
              <a:t>‘Smokestack Lightning’ one of his only three hits, March 1956.</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Shape 43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39" name="Shape 439"/>
          <p:cNvSpPr>
            <a:spLocks noGrp="1"/>
          </p:cNvSpPr>
          <p:nvPr>
            <p:ph type="title"/>
          </p:nvPr>
        </p:nvSpPr>
        <p:spPr>
          <a:prstGeom prst="rect">
            <a:avLst/>
          </a:prstGeom>
        </p:spPr>
        <p:txBody>
          <a:bodyPr>
            <a:normAutofit fontScale="90000"/>
          </a:bodyPr>
          <a:lstStyle>
            <a:lvl1pPr defTabSz="543305">
              <a:spcBef>
                <a:spcPts val="2100"/>
              </a:spcBef>
              <a:defRPr sz="4836"/>
            </a:lvl1pPr>
          </a:lstStyle>
          <a:p>
            <a:r>
              <a:t>Smokestack Lightnin</a:t>
            </a:r>
          </a:p>
        </p:txBody>
      </p:sp>
      <p:sp>
        <p:nvSpPr>
          <p:cNvPr id="440" name="Shape 440"/>
          <p:cNvSpPr>
            <a:spLocks noGrp="1"/>
          </p:cNvSpPr>
          <p:nvPr>
            <p:ph type="body" sz="half" idx="1"/>
          </p:nvPr>
        </p:nvSpPr>
        <p:spPr>
          <a:xfrm>
            <a:off x="571500" y="1803400"/>
            <a:ext cx="5758194" cy="7226300"/>
          </a:xfrm>
          <a:prstGeom prst="rect">
            <a:avLst/>
          </a:prstGeom>
        </p:spPr>
        <p:txBody>
          <a:bodyPr/>
          <a:lstStyle/>
          <a:p>
            <a:pPr marL="0" indent="0" defTabSz="543305">
              <a:spcBef>
                <a:spcPts val="1600"/>
              </a:spcBef>
              <a:buSzTx/>
              <a:buNone/>
              <a:defRPr sz="2976"/>
            </a:pPr>
            <a:r>
              <a:t>Ah-oh, smokestack lightnin'</a:t>
            </a:r>
          </a:p>
          <a:p>
            <a:pPr marL="0" indent="0" defTabSz="543305">
              <a:spcBef>
                <a:spcPts val="1600"/>
              </a:spcBef>
              <a:buSzTx/>
              <a:buNone/>
              <a:defRPr sz="2976"/>
            </a:pPr>
            <a:r>
              <a:t>Shinin', just like gold</a:t>
            </a:r>
          </a:p>
          <a:p>
            <a:pPr marL="0" indent="0" defTabSz="543305">
              <a:spcBef>
                <a:spcPts val="1600"/>
              </a:spcBef>
              <a:buSzTx/>
              <a:buNone/>
              <a:defRPr sz="2976"/>
            </a:pPr>
            <a:r>
              <a:t>Why don't ya hear me cryin'?</a:t>
            </a:r>
          </a:p>
          <a:p>
            <a:pPr marL="0" indent="0" defTabSz="543305">
              <a:spcBef>
                <a:spcPts val="1600"/>
              </a:spcBef>
              <a:buSzTx/>
              <a:buNone/>
              <a:defRPr sz="2976"/>
            </a:pPr>
            <a:r>
              <a:t>A-whoo-hooo, oooo</a:t>
            </a:r>
          </a:p>
          <a:p>
            <a:pPr marL="0" indent="0" defTabSz="543305">
              <a:spcBef>
                <a:spcPts val="1600"/>
              </a:spcBef>
              <a:buSzTx/>
              <a:buNone/>
              <a:defRPr sz="2976"/>
            </a:pPr>
            <a:r>
              <a:t>Whooo</a:t>
            </a:r>
          </a:p>
          <a:p>
            <a:pPr marL="0" indent="0" defTabSz="543305">
              <a:spcBef>
                <a:spcPts val="1600"/>
              </a:spcBef>
              <a:buSzTx/>
              <a:buNone/>
              <a:defRPr sz="2976"/>
            </a:pPr>
            <a:r>
              <a:t>Whoa-oh, tell me, baby,</a:t>
            </a:r>
          </a:p>
          <a:p>
            <a:pPr marL="0" indent="0" defTabSz="543305">
              <a:spcBef>
                <a:spcPts val="1600"/>
              </a:spcBef>
              <a:buSzTx/>
              <a:buNone/>
              <a:defRPr sz="2976"/>
            </a:pPr>
            <a:r>
              <a:t>What's the, matter with you?</a:t>
            </a:r>
          </a:p>
          <a:p>
            <a:pPr marL="0" indent="0" defTabSz="543305">
              <a:spcBef>
                <a:spcPts val="1600"/>
              </a:spcBef>
              <a:buSzTx/>
              <a:buNone/>
              <a:defRPr sz="2976"/>
            </a:pPr>
            <a:r>
              <a:t>Why don't ya hear me cryin'?</a:t>
            </a:r>
          </a:p>
          <a:p>
            <a:pPr marL="0" indent="0" defTabSz="543305">
              <a:spcBef>
                <a:spcPts val="1600"/>
              </a:spcBef>
              <a:buSzTx/>
              <a:buNone/>
              <a:defRPr sz="2976"/>
            </a:pPr>
            <a:r>
              <a:t>Whoo-hooo, whoo-hooo</a:t>
            </a:r>
          </a:p>
          <a:p>
            <a:pPr marL="0" indent="0" defTabSz="543305">
              <a:spcBef>
                <a:spcPts val="1600"/>
              </a:spcBef>
              <a:buSzTx/>
              <a:buNone/>
              <a:defRPr sz="2976"/>
            </a:pPr>
            <a:r>
              <a:t>Whooo</a:t>
            </a:r>
          </a:p>
        </p:txBody>
      </p:sp>
      <p:sp>
        <p:nvSpPr>
          <p:cNvPr id="441" name="Shape 441"/>
          <p:cNvSpPr/>
          <p:nvPr/>
        </p:nvSpPr>
        <p:spPr>
          <a:xfrm>
            <a:off x="6337300" y="1702570"/>
            <a:ext cx="6950062" cy="793179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fontScale="85000" lnSpcReduction="20000"/>
          </a:bodyPr>
          <a:lstStyle/>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Whoa-oh, tell me, baby,</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Where did ya, stay last night?</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A-why don't ya hear me cryin'?</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Whoo-hooo, whoo-hooo</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Whooo</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Whoa-oh, stop your train,</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Let her, go for a ride</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Why don't ya hear me cryin'?</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Whoo-hooo, whoo-hooo</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Whooo</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Whoa-oh, fare ya well</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Never see, a you no more</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A-why don't ya hear me cryin'?</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Oooo, whoo-hooo, whoo-hooo</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Whooo</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Whoa-oh, who been here baby since,</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I-I been gone, a little, bitty boy?</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Girl, be on</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A-whoo-hooo, whoo-hooo</a:t>
            </a:r>
          </a:p>
          <a:p>
            <a:pPr defTabSz="233679">
              <a:spcBef>
                <a:spcPts val="700"/>
              </a:spcBef>
              <a:buFont typeface="Zapf Dingbats"/>
              <a:defRPr sz="2880">
                <a:solidFill>
                  <a:srgbClr val="5C5C5C"/>
                </a:solidFill>
                <a:latin typeface="Iowan Old Style Roman"/>
                <a:ea typeface="Iowan Old Style Roman"/>
                <a:cs typeface="Iowan Old Style Roman"/>
                <a:sym typeface="Iowan Old Style Roman"/>
              </a:defRPr>
            </a:pPr>
            <a:r>
              <a:t>Whooo</a:t>
            </a:r>
          </a:p>
          <a:p>
            <a:pPr defTabSz="233679">
              <a:spcBef>
                <a:spcPts val="700"/>
              </a:spcBef>
              <a:buFont typeface="Zapf Dingbats"/>
              <a:defRPr sz="1280">
                <a:solidFill>
                  <a:srgbClr val="5C5C5C"/>
                </a:solidFill>
                <a:latin typeface="Iowan Old Style Roman"/>
                <a:ea typeface="Iowan Old Style Roman"/>
                <a:cs typeface="Iowan Old Style Roman"/>
                <a:sym typeface="Iowan Old Style Roman"/>
              </a:defRPr>
            </a:pPr>
            <a:endParaRPr/>
          </a:p>
        </p:txBody>
      </p:sp>
      <p:pic>
        <p:nvPicPr>
          <p:cNvPr id="442" name="11_Wolf.mp3"/>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0739428" y="7424252"/>
            <a:ext cx="571501" cy="5715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75915" fill="hold"/>
                                        <p:tgtEl>
                                          <p:spTgt spid="4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4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Shape 44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47" name="Shape 447"/>
          <p:cNvSpPr>
            <a:spLocks noGrp="1"/>
          </p:cNvSpPr>
          <p:nvPr>
            <p:ph type="title"/>
          </p:nvPr>
        </p:nvSpPr>
        <p:spPr>
          <a:prstGeom prst="rect">
            <a:avLst/>
          </a:prstGeom>
        </p:spPr>
        <p:txBody>
          <a:bodyPr>
            <a:normAutofit fontScale="90000"/>
          </a:bodyPr>
          <a:lstStyle>
            <a:lvl1pPr defTabSz="543305">
              <a:spcBef>
                <a:spcPts val="2100"/>
              </a:spcBef>
              <a:defRPr sz="4836"/>
            </a:lvl1pPr>
          </a:lstStyle>
          <a:p>
            <a:r>
              <a:t>Lightnin’ Hopkins, texas blues and Tom Moore’s Farm</a:t>
            </a:r>
          </a:p>
        </p:txBody>
      </p:sp>
      <p:sp>
        <p:nvSpPr>
          <p:cNvPr id="448" name="Shape 448"/>
          <p:cNvSpPr>
            <a:spLocks noGrp="1"/>
          </p:cNvSpPr>
          <p:nvPr>
            <p:ph type="body" idx="1"/>
          </p:nvPr>
        </p:nvSpPr>
        <p:spPr>
          <a:xfrm>
            <a:off x="283633" y="1701800"/>
            <a:ext cx="11861801" cy="7226300"/>
          </a:xfrm>
          <a:prstGeom prst="rect">
            <a:avLst/>
          </a:prstGeom>
        </p:spPr>
        <p:txBody>
          <a:bodyPr/>
          <a:lstStyle/>
          <a:p>
            <a:pPr marL="0" indent="0" defTabSz="420624">
              <a:spcBef>
                <a:spcPts val="1200"/>
              </a:spcBef>
              <a:buSzTx/>
              <a:buNone/>
              <a:defRPr sz="2448"/>
            </a:pPr>
            <a:r>
              <a:t>Tom Moore was a notorious twentieth-century plantation owner along the Brazos River who ran his land and the mostly African American sharecroppers on it as if it were the nineteenth century. In the mid-thirties, a young sharecropper named Yank Thornton, fed up with Moore’s brutal methods… began writing verses about him and singing them at local dances: “Standing on the levee with his spurs in his horse’s flank, whip in his hand watching his boys from bank to bank.”</a:t>
            </a:r>
          </a:p>
          <a:p>
            <a:pPr marL="0" indent="0" defTabSz="420624">
              <a:spcBef>
                <a:spcPts val="1200"/>
              </a:spcBef>
              <a:buSzTx/>
              <a:buNone/>
              <a:defRPr sz="2448"/>
            </a:pPr>
            <a:r>
              <a:t>A guitarist named Mance Lipscomb … began playing “Tom Moore’s Farm” too, and his version soon became popular at black gatherings. In 1949 Lightnin’ Hopkins recorded the song, changing the title to “Tim Moore’s Farm” because he was worried about reprisals. His recording went to number thirteen on Billboard’s Most Played Juke Box Race Records. Eleven years later Lipscomb himself recorded it, but he too was nervous about retaliation, so he released the song anonymously. </a:t>
            </a:r>
          </a:p>
          <a:p>
            <a:pPr marL="0" indent="0" defTabSz="420624">
              <a:spcBef>
                <a:spcPts val="1200"/>
              </a:spcBef>
              <a:buSzTx/>
              <a:buNone/>
              <a:defRPr sz="2448"/>
            </a:pPr>
            <a:endParaRPr/>
          </a:p>
          <a:p>
            <a:pPr marL="0" indent="0" defTabSz="420624">
              <a:spcBef>
                <a:spcPts val="1200"/>
              </a:spcBef>
              <a:buSzTx/>
              <a:buNone/>
              <a:defRPr sz="2448"/>
            </a:pPr>
            <a:r>
              <a:t>Yank Thornton, “The Secret History of Texas Music: Tom Moore’s Farm (1930),” </a:t>
            </a:r>
            <a:r>
              <a:rPr>
                <a:latin typeface="Iowan Old Style Italic"/>
                <a:ea typeface="Iowan Old Style Italic"/>
                <a:cs typeface="Iowan Old Style Italic"/>
                <a:sym typeface="Iowan Old Style Italic"/>
              </a:rPr>
              <a:t>Texas Monthly</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 name="Shape 450"/>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451" name="Shape 451"/>
          <p:cNvSpPr>
            <a:spLocks noGrp="1"/>
          </p:cNvSpPr>
          <p:nvPr>
            <p:ph type="title"/>
          </p:nvPr>
        </p:nvSpPr>
        <p:spPr>
          <a:prstGeom prst="rect">
            <a:avLst/>
          </a:prstGeom>
        </p:spPr>
        <p:txBody>
          <a:bodyPr>
            <a:normAutofit fontScale="90000"/>
          </a:bodyPr>
          <a:lstStyle>
            <a:lvl1pPr defTabSz="543305">
              <a:spcBef>
                <a:spcPts val="2100"/>
              </a:spcBef>
              <a:defRPr sz="4836"/>
            </a:lvl1pPr>
          </a:lstStyle>
          <a:p>
            <a:r>
              <a:t>Lightnin’ Hopkins, texas blues and Tom Moore’s Farm</a:t>
            </a:r>
          </a:p>
        </p:txBody>
      </p:sp>
      <p:sp>
        <p:nvSpPr>
          <p:cNvPr id="452" name="Shape 452"/>
          <p:cNvSpPr>
            <a:spLocks noGrp="1"/>
          </p:cNvSpPr>
          <p:nvPr>
            <p:ph type="body" idx="1"/>
          </p:nvPr>
        </p:nvSpPr>
        <p:spPr>
          <a:xfrm>
            <a:off x="5888566" y="1701800"/>
            <a:ext cx="7988168" cy="7226300"/>
          </a:xfrm>
          <a:prstGeom prst="rect">
            <a:avLst/>
          </a:prstGeom>
        </p:spPr>
        <p:txBody>
          <a:bodyPr/>
          <a:lstStyle/>
          <a:p>
            <a:pPr marL="0" indent="0">
              <a:buSzTx/>
              <a:buNone/>
              <a:defRPr sz="2000"/>
            </a:pPr>
            <a:r>
              <a:t>Yes, you know I got a telegram this morning, boy</a:t>
            </a:r>
          </a:p>
          <a:p>
            <a:pPr marL="0" indent="0">
              <a:buSzTx/>
              <a:buNone/>
              <a:defRPr sz="2000"/>
            </a:pPr>
            <a:r>
              <a:t>It read, it say, "Your wife is dead"</a:t>
            </a:r>
          </a:p>
          <a:p>
            <a:pPr marL="0" indent="0">
              <a:buSzTx/>
              <a:buNone/>
              <a:defRPr sz="2000"/>
            </a:pPr>
            <a:r>
              <a:t>I show it to Mr.Moore, he said, "Go ahead, nigger</a:t>
            </a:r>
          </a:p>
          <a:p>
            <a:pPr marL="0" indent="0">
              <a:buSzTx/>
              <a:buNone/>
              <a:defRPr sz="2000"/>
            </a:pPr>
            <a:r>
              <a:t>You know you got to plow old Red"</a:t>
            </a:r>
          </a:p>
          <a:p>
            <a:pPr marL="0" indent="0">
              <a:buSzTx/>
              <a:buNone/>
              <a:defRPr sz="2000"/>
            </a:pPr>
            <a:endParaRPr/>
          </a:p>
          <a:p>
            <a:pPr marL="0" indent="0">
              <a:buSzTx/>
              <a:buNone/>
              <a:defRPr sz="2000"/>
            </a:pPr>
            <a:r>
              <a:t>That white man says, "It's been raining, yes, </a:t>
            </a:r>
          </a:p>
          <a:p>
            <a:pPr marL="0" lvl="2" indent="939800">
              <a:buSzTx/>
              <a:buNone/>
              <a:defRPr sz="2000"/>
            </a:pPr>
            <a:r>
              <a:t>and I'm way behind</a:t>
            </a:r>
          </a:p>
          <a:p>
            <a:pPr marL="0" indent="0">
              <a:buSzTx/>
              <a:buNone/>
              <a:defRPr sz="2000"/>
            </a:pPr>
            <a:r>
              <a:t>I may let you bury that woman, one of these old dinner times"</a:t>
            </a:r>
          </a:p>
          <a:p>
            <a:pPr marL="0" indent="0">
              <a:buSzTx/>
              <a:buNone/>
              <a:defRPr sz="2000"/>
            </a:pPr>
            <a:r>
              <a:t>I told him, "No, Mr.Moore, somebody's got to go"</a:t>
            </a:r>
          </a:p>
          <a:p>
            <a:pPr marL="0" indent="0">
              <a:buSzTx/>
              <a:buNone/>
              <a:defRPr sz="2000"/>
            </a:pPr>
            <a:r>
              <a:t>He says, "If you ain't able to plow, Sam</a:t>
            </a:r>
          </a:p>
          <a:p>
            <a:pPr marL="0" indent="0">
              <a:buSzTx/>
              <a:buNone/>
              <a:defRPr sz="2000"/>
            </a:pPr>
            <a:r>
              <a:t>Stay up there and grab your hoe"</a:t>
            </a:r>
          </a:p>
        </p:txBody>
      </p:sp>
      <p:sp>
        <p:nvSpPr>
          <p:cNvPr id="453" name="Shape 453"/>
          <p:cNvSpPr/>
          <p:nvPr/>
        </p:nvSpPr>
        <p:spPr>
          <a:xfrm>
            <a:off x="-199180" y="1066800"/>
            <a:ext cx="8330011" cy="95758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endParaRP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Yeah, you know it ain't but the one thing, you know</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This black man done was wrong</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Yeah, you know it ain't but the one thing, you know</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This black man done was wrong</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Yes, you know I moved my wife and family down</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On Mr.Tom Moore's farm</a:t>
            </a:r>
            <a:br/>
            <a:endParaRP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Yeah, you know Mr.Tom Moore's a man</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He don't never stand and grin</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He just said, "Keep out of the graveyard, </a:t>
            </a:r>
          </a:p>
          <a:p>
            <a:pPr lvl="3" indent="1409700"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I'll save you from the pen"</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You know, soon in the morning, he'll give you scrambled eggs</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Yes, but he's liable to call you so soon</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r>
              <a:t>You'll catch a mule by his hind legs</a:t>
            </a:r>
          </a:p>
          <a:p>
            <a:pPr defTabSz="584200">
              <a:spcBef>
                <a:spcPts val="1800"/>
              </a:spcBef>
              <a:buFont typeface="Zapf Dingbats"/>
              <a:defRPr sz="2000">
                <a:solidFill>
                  <a:srgbClr val="5C5C5C"/>
                </a:solidFill>
                <a:latin typeface="Iowan Old Style Roman"/>
                <a:ea typeface="Iowan Old Style Roman"/>
                <a:cs typeface="Iowan Old Style Roman"/>
                <a:sym typeface="Iowan Old Style Roman"/>
              </a:defRPr>
            </a:pPr>
            <a:endParaRPr/>
          </a:p>
        </p:txBody>
      </p:sp>
      <p:pic>
        <p:nvPicPr>
          <p:cNvPr id="454" name="12_Hopkins.m4a"/>
          <p:cNvPicPr>
            <a:picLocks/>
          </p:cNvPicPr>
          <p:nvPr>
            <a:audioFile r:link="rId2"/>
            <p:extLst>
              <p:ext uri="{DAA4B4D4-6D71-4841-9C94-3DE7FCFB9230}">
                <p14:media xmlns:p14="http://schemas.microsoft.com/office/powerpoint/2010/main" r:embed="rId1"/>
              </p:ext>
            </p:extLst>
          </p:nvPr>
        </p:nvPicPr>
        <p:blipFill>
          <a:blip r:embed="rId4">
            <a:extLst/>
          </a:blip>
          <a:stretch>
            <a:fillRect/>
          </a:stretch>
        </p:blipFill>
        <p:spPr>
          <a:xfrm>
            <a:off x="10076393" y="8052390"/>
            <a:ext cx="571501" cy="571501"/>
          </a:xfrm>
          <a:prstGeom prst="rect">
            <a:avLst/>
          </a:prstGeom>
          <a:ln w="12700">
            <a:miter lim="400000"/>
          </a:ln>
        </p:spPr>
      </p:pic>
    </p:spTree>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236999" fill="hold"/>
                                        <p:tgtEl>
                                          <p:spTgt spid="45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45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p:cNvSpPr>
          <p:nvPr>
            <p:ph type="body" idx="13"/>
          </p:nvPr>
        </p:nvSpPr>
        <p:spPr>
          <a:xfrm>
            <a:off x="1690228" y="1468261"/>
            <a:ext cx="10490201" cy="5105401"/>
          </a:xfrm>
          <a:prstGeom prst="rect">
            <a:avLst/>
          </a:prstGeom>
        </p:spPr>
        <p:txBody>
          <a:bodyPr/>
          <a:lstStyle/>
          <a:p>
            <a:pPr>
              <a:defRPr sz="4000"/>
            </a:pPr>
            <a:r>
              <a:t>What almost every blues does possess is a shared feeling for love and loss. Wit and irony, paradox, a metaphorical reclamation of reality—these are the property of nearly every blues singer. …</a:t>
            </a:r>
          </a:p>
          <a:p>
            <a:pPr>
              <a:defRPr sz="4000"/>
            </a:pPr>
            <a:r>
              <a:t>What is blues then? Well, it’s a lot easier to keep on saying what blues is not.</a:t>
            </a:r>
          </a:p>
        </p:txBody>
      </p:sp>
      <p:sp>
        <p:nvSpPr>
          <p:cNvPr id="457" name="Shape 457"/>
          <p:cNvSpPr>
            <a:spLocks noGrp="1"/>
          </p:cNvSpPr>
          <p:nvPr>
            <p:ph type="body" idx="14"/>
          </p:nvPr>
        </p:nvSpPr>
        <p:spPr>
          <a:prstGeom prst="rect">
            <a:avLst/>
          </a:prstGeom>
        </p:spPr>
        <p:txBody>
          <a:bodyPr/>
          <a:lstStyle/>
          <a:p>
            <a:r>
              <a:t>-Guralnick</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63" name="Shape 263"/>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264" name="Shape 264"/>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65" name="Shape 265"/>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66" name="Shape 266"/>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67" name="Shape 267"/>
          <p:cNvSpPr>
            <a:spLocks noGrp="1"/>
          </p:cNvSpPr>
          <p:nvPr>
            <p:ph type="title"/>
          </p:nvPr>
        </p:nvSpPr>
        <p:spPr>
          <a:prstGeom prst="rect">
            <a:avLst/>
          </a:prstGeom>
        </p:spPr>
        <p:txBody>
          <a:bodyPr/>
          <a:lstStyle>
            <a:lvl1pPr>
              <a:tabLst>
                <a:tab pos="647700" algn="l"/>
                <a:tab pos="1295400" algn="l"/>
                <a:tab pos="1943100" algn="l"/>
                <a:tab pos="2590800" algn="l"/>
                <a:tab pos="3251200" algn="l"/>
                <a:tab pos="3898900" algn="l"/>
                <a:tab pos="4546600" algn="l"/>
                <a:tab pos="5194300" algn="l"/>
                <a:tab pos="5842000" algn="l"/>
                <a:tab pos="6502400" algn="l"/>
                <a:tab pos="7150100" algn="l"/>
                <a:tab pos="7797800" algn="l"/>
                <a:tab pos="8445500" algn="l"/>
                <a:tab pos="9093200" algn="l"/>
                <a:tab pos="9753600" algn="l"/>
                <a:tab pos="10401300" algn="l"/>
                <a:tab pos="11049000" algn="l"/>
                <a:tab pos="11696700" algn="l"/>
                <a:tab pos="12344400" algn="l"/>
                <a:tab pos="13004800" algn="l"/>
              </a:tabLst>
              <a:defRPr>
                <a:solidFill>
                  <a:srgbClr val="941100"/>
                </a:solidFill>
              </a:defRPr>
            </a:lvl1pPr>
          </a:lstStyle>
          <a:p>
            <a:r>
              <a:t>Ancestors of the Blues</a:t>
            </a:r>
          </a:p>
        </p:txBody>
      </p:sp>
      <p:sp>
        <p:nvSpPr>
          <p:cNvPr id="268" name="Shape 268"/>
          <p:cNvSpPr>
            <a:spLocks noGrp="1"/>
          </p:cNvSpPr>
          <p:nvPr>
            <p:ph type="body" idx="1"/>
          </p:nvPr>
        </p:nvSpPr>
        <p:spPr>
          <a:xfrm>
            <a:off x="1482795" y="2358293"/>
            <a:ext cx="10579101" cy="7239001"/>
          </a:xfrm>
          <a:prstGeom prst="rect">
            <a:avLst/>
          </a:prstGeom>
        </p:spPr>
        <p:txBody>
          <a:bodyPr/>
          <a:lstStyle/>
          <a:p>
            <a:pPr marL="501695" indent="-461055">
              <a:lnSpc>
                <a:spcPct val="90000"/>
              </a:lnSpc>
              <a:spcBef>
                <a:spcPts val="900"/>
              </a:spcBef>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945200"/>
                </a:solidFill>
                <a:latin typeface="Iowan Old Style Bold"/>
                <a:ea typeface="Iowan Old Style Bold"/>
                <a:cs typeface="Iowan Old Style Bold"/>
                <a:sym typeface="Iowan Old Style Bold"/>
              </a:defRPr>
            </a:pPr>
            <a:r>
              <a:t>Work songs</a:t>
            </a:r>
          </a:p>
          <a:p>
            <a:pPr marL="893444" lvl="1" indent="-395604">
              <a:lnSpc>
                <a:spcPct val="90000"/>
              </a:lnSpc>
              <a:spcBef>
                <a:spcPts val="700"/>
              </a:spcBef>
              <a:buClr>
                <a:srgbClr val="FFFF66"/>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2800">
                <a:solidFill>
                  <a:srgbClr val="945200"/>
                </a:solidFill>
                <a:latin typeface="Iowan Old Style Roman"/>
                <a:ea typeface="Iowan Old Style Roman"/>
                <a:cs typeface="Iowan Old Style Roman"/>
                <a:sym typeface="Iowan Old Style Roman"/>
              </a:defRPr>
            </a:pPr>
            <a:r>
              <a:t>strongly rhythmic</a:t>
            </a:r>
          </a:p>
          <a:p>
            <a:pPr marL="893444" lvl="1" indent="-395604">
              <a:lnSpc>
                <a:spcPct val="90000"/>
              </a:lnSpc>
              <a:spcBef>
                <a:spcPts val="700"/>
              </a:spcBef>
              <a:buClr>
                <a:srgbClr val="FFFF66"/>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2800">
                <a:solidFill>
                  <a:srgbClr val="945200"/>
                </a:solidFill>
                <a:latin typeface="Iowan Old Style Roman"/>
                <a:ea typeface="Iowan Old Style Roman"/>
                <a:cs typeface="Iowan Old Style Roman"/>
                <a:sym typeface="Iowan Old Style Roman"/>
              </a:defRPr>
            </a:pPr>
            <a:r>
              <a:t>often </a:t>
            </a:r>
            <a:r>
              <a:rPr>
                <a:latin typeface="Iowan Old Style Bold"/>
                <a:ea typeface="Iowan Old Style Bold"/>
                <a:cs typeface="Iowan Old Style Bold"/>
                <a:sym typeface="Iowan Old Style Bold"/>
              </a:rPr>
              <a:t>call and response</a:t>
            </a:r>
            <a:r>
              <a:t>:</a:t>
            </a:r>
          </a:p>
          <a:p>
            <a:pPr marL="1275079" lvl="2" indent="-320039">
              <a:lnSpc>
                <a:spcPct val="90000"/>
              </a:lnSpc>
              <a:spcBef>
                <a:spcPts val="700"/>
              </a:spcBef>
              <a:buClr>
                <a:srgbClr val="FFFF99"/>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2800">
                <a:solidFill>
                  <a:srgbClr val="945200"/>
                </a:solidFill>
                <a:latin typeface="Iowan Old Style Roman"/>
                <a:ea typeface="Iowan Old Style Roman"/>
                <a:cs typeface="Iowan Old Style Roman"/>
                <a:sym typeface="Iowan Old Style Roman"/>
              </a:defRPr>
            </a:pPr>
            <a:r>
              <a:t> one person sings phrase, “answered” by group</a:t>
            </a:r>
          </a:p>
          <a:p>
            <a:pPr marL="501695" indent="-461055">
              <a:lnSpc>
                <a:spcPct val="90000"/>
              </a:lnSpc>
              <a:spcBef>
                <a:spcPts val="900"/>
              </a:spcBef>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945200"/>
                </a:solidFill>
                <a:latin typeface="Iowan Old Style Bold"/>
                <a:ea typeface="Iowan Old Style Bold"/>
                <a:cs typeface="Iowan Old Style Bold"/>
                <a:sym typeface="Iowan Old Style Bold"/>
              </a:defRPr>
            </a:pPr>
            <a:r>
              <a:t>Spirituals</a:t>
            </a:r>
          </a:p>
          <a:p>
            <a:pPr marL="893444" lvl="1" indent="-395604">
              <a:lnSpc>
                <a:spcPct val="90000"/>
              </a:lnSpc>
              <a:spcBef>
                <a:spcPts val="700"/>
              </a:spcBef>
              <a:buClr>
                <a:srgbClr val="FFFF66"/>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2800">
                <a:solidFill>
                  <a:srgbClr val="945200"/>
                </a:solidFill>
                <a:latin typeface="Iowan Old Style Roman"/>
                <a:ea typeface="Iowan Old Style Roman"/>
                <a:cs typeface="Iowan Old Style Roman"/>
                <a:sym typeface="Iowan Old Style Roman"/>
              </a:defRPr>
            </a:pPr>
            <a:r>
              <a:t>African-American adaptation of European hymn singing </a:t>
            </a:r>
          </a:p>
          <a:p>
            <a:pPr marL="893444" lvl="1" indent="-395604">
              <a:lnSpc>
                <a:spcPct val="90000"/>
              </a:lnSpc>
              <a:spcBef>
                <a:spcPts val="700"/>
              </a:spcBef>
              <a:buClr>
                <a:srgbClr val="FFFF66"/>
              </a:buCl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2800">
                <a:solidFill>
                  <a:srgbClr val="945200"/>
                </a:solidFill>
                <a:latin typeface="Iowan Old Style Roman"/>
                <a:ea typeface="Iowan Old Style Roman"/>
                <a:cs typeface="Iowan Old Style Roman"/>
                <a:sym typeface="Iowan Old Style Roman"/>
              </a:defRPr>
            </a:pPr>
            <a:r>
              <a:t>include blue notes, more rhythmic vitality</a:t>
            </a:r>
          </a:p>
          <a:p>
            <a:pPr marL="501695" indent="-461055">
              <a:lnSpc>
                <a:spcPct val="90000"/>
              </a:lnSpc>
              <a:spcBef>
                <a:spcPts val="900"/>
              </a:spcBef>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945200"/>
                </a:solidFill>
                <a:latin typeface="Iowan Old Style Bold"/>
                <a:ea typeface="Iowan Old Style Bold"/>
                <a:cs typeface="Iowan Old Style Bold"/>
                <a:sym typeface="Iowan Old Style Bold"/>
              </a:defRPr>
            </a:pPr>
            <a:r>
              <a:t>Ballads</a:t>
            </a:r>
          </a:p>
          <a:p>
            <a:pPr marL="501695" indent="-461055">
              <a:lnSpc>
                <a:spcPct val="90000"/>
              </a:lnSpc>
              <a:spcBef>
                <a:spcPts val="900"/>
              </a:spcBef>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945200"/>
                </a:solidFill>
                <a:latin typeface="Iowan Old Style Bold"/>
                <a:ea typeface="Iowan Old Style Bold"/>
                <a:cs typeface="Iowan Old Style Bold"/>
                <a:sym typeface="Iowan Old Style Bold"/>
              </a:defRPr>
            </a:pPr>
            <a:r>
              <a:t>Syncopated dance music</a:t>
            </a:r>
          </a:p>
        </p:txBody>
      </p:sp>
      <p:sp>
        <p:nvSpPr>
          <p:cNvPr id="269" name="Shape 269"/>
          <p:cNvSpPr>
            <a:spLocks noGrp="1"/>
          </p:cNvSpPr>
          <p:nvPr>
            <p:ph type="sldNum" sz="quarter" idx="2"/>
          </p:nvPr>
        </p:nvSpPr>
        <p:spPr>
          <a:xfrm>
            <a:off x="12124339" y="8920480"/>
            <a:ext cx="241438" cy="360822"/>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3</a:t>
            </a:fld>
            <a:endParaRPr/>
          </a:p>
        </p:txBody>
      </p:sp>
      <p:grpSp>
        <p:nvGrpSpPr>
          <p:cNvPr id="272" name="Group 272" descr="A black and white photograph of two men. At the left Robert Johnson is standing with his guitar and another man is posing with him."/>
          <p:cNvGrpSpPr/>
          <p:nvPr/>
        </p:nvGrpSpPr>
        <p:grpSpPr>
          <a:xfrm>
            <a:off x="10558353" y="512617"/>
            <a:ext cx="2117095" cy="2888906"/>
            <a:chOff x="0" y="0"/>
            <a:chExt cx="2117094" cy="2888905"/>
          </a:xfrm>
        </p:grpSpPr>
        <p:pic>
          <p:nvPicPr>
            <p:cNvPr id="271" name="A black and white photograph of two men.jpeg" descr="A black and white photograph of two men. At the left Robert Johnson is standing with his guitar and another man is posing with him."/>
            <p:cNvPicPr>
              <a:picLocks noChangeAspect="1"/>
            </p:cNvPicPr>
            <p:nvPr/>
          </p:nvPicPr>
          <p:blipFill>
            <a:blip r:embed="rId2">
              <a:extLst/>
            </a:blip>
            <a:stretch>
              <a:fillRect/>
            </a:stretch>
          </p:blipFill>
          <p:spPr>
            <a:xfrm>
              <a:off x="25400" y="12700"/>
              <a:ext cx="2066295" cy="2812706"/>
            </a:xfrm>
            <a:prstGeom prst="rect">
              <a:avLst/>
            </a:prstGeom>
            <a:ln>
              <a:noFill/>
            </a:ln>
            <a:effectLst/>
          </p:spPr>
        </p:pic>
        <p:pic>
          <p:nvPicPr>
            <p:cNvPr id="270" name="Picture 269"/>
            <p:cNvPicPr>
              <a:picLocks/>
            </p:cNvPicPr>
            <p:nvPr/>
          </p:nvPicPr>
          <p:blipFill>
            <a:blip r:embed="rId3">
              <a:extLst/>
            </a:blip>
            <a:stretch>
              <a:fillRect/>
            </a:stretch>
          </p:blipFill>
          <p:spPr>
            <a:xfrm>
              <a:off x="0" y="0"/>
              <a:ext cx="2117095" cy="2888906"/>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68">
                                            <p:bg/>
                                          </p:spTgt>
                                        </p:tgtEl>
                                        <p:attrNameLst>
                                          <p:attrName>style.visibility</p:attrName>
                                        </p:attrNameLst>
                                      </p:cBhvr>
                                      <p:to>
                                        <p:strVal val="visible"/>
                                      </p:to>
                                    </p:set>
                                    <p:animEffect transition="in" filter="dissolve">
                                      <p:cBhvr>
                                        <p:cTn id="7" dur="500"/>
                                        <p:tgtEl>
                                          <p:spTgt spid="268">
                                            <p:bg/>
                                          </p:spTgt>
                                        </p:tgtEl>
                                      </p:cBhvr>
                                    </p:animEffect>
                                  </p:childTnLst>
                                </p:cTn>
                              </p:par>
                              <p:par>
                                <p:cTn id="8" presetID="9" presetClass="entr" presetSubtype="0" fill="hold" grpId="1" nodeType="withEffect">
                                  <p:stCondLst>
                                    <p:cond delay="0"/>
                                  </p:stCondLst>
                                  <p:iterate>
                                    <p:tmAbs val="0"/>
                                  </p:iterate>
                                  <p:childTnLst>
                                    <p:set>
                                      <p:cBhvr>
                                        <p:cTn id="9" fill="hold"/>
                                        <p:tgtEl>
                                          <p:spTgt spid="268">
                                            <p:txEl>
                                              <p:pRg st="0" end="0"/>
                                            </p:txEl>
                                          </p:spTgt>
                                        </p:tgtEl>
                                        <p:attrNameLst>
                                          <p:attrName>style.visibility</p:attrName>
                                        </p:attrNameLst>
                                      </p:cBhvr>
                                      <p:to>
                                        <p:strVal val="visible"/>
                                      </p:to>
                                    </p:set>
                                    <p:animEffect transition="in" filter="dissolve">
                                      <p:cBhvr>
                                        <p:cTn id="10" dur="500"/>
                                        <p:tgtEl>
                                          <p:spTgt spid="268">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268">
                                            <p:txEl>
                                              <p:pRg st="1" end="1"/>
                                            </p:txEl>
                                          </p:spTgt>
                                        </p:tgtEl>
                                        <p:attrNameLst>
                                          <p:attrName>style.visibility</p:attrName>
                                        </p:attrNameLst>
                                      </p:cBhvr>
                                      <p:to>
                                        <p:strVal val="visible"/>
                                      </p:to>
                                    </p:set>
                                    <p:animEffect transition="in" filter="dissolve">
                                      <p:cBhvr>
                                        <p:cTn id="13" dur="500"/>
                                        <p:tgtEl>
                                          <p:spTgt spid="268">
                                            <p:txEl>
                                              <p:pRg st="1" end="1"/>
                                            </p:txEl>
                                          </p:spTgt>
                                        </p:tgtEl>
                                      </p:cBhvr>
                                    </p:animEffect>
                                  </p:childTnLst>
                                </p:cTn>
                              </p:par>
                              <p:par>
                                <p:cTn id="14" presetID="9" presetClass="entr" presetSubtype="0" fill="hold" grpId="1" nodeType="withEffect">
                                  <p:stCondLst>
                                    <p:cond delay="0"/>
                                  </p:stCondLst>
                                  <p:iterate>
                                    <p:tmAbs val="0"/>
                                  </p:iterate>
                                  <p:childTnLst>
                                    <p:set>
                                      <p:cBhvr>
                                        <p:cTn id="15" fill="hold"/>
                                        <p:tgtEl>
                                          <p:spTgt spid="268">
                                            <p:txEl>
                                              <p:pRg st="2" end="2"/>
                                            </p:txEl>
                                          </p:spTgt>
                                        </p:tgtEl>
                                        <p:attrNameLst>
                                          <p:attrName>style.visibility</p:attrName>
                                        </p:attrNameLst>
                                      </p:cBhvr>
                                      <p:to>
                                        <p:strVal val="visible"/>
                                      </p:to>
                                    </p:set>
                                    <p:animEffect transition="in" filter="dissolve">
                                      <p:cBhvr>
                                        <p:cTn id="16" dur="500"/>
                                        <p:tgtEl>
                                          <p:spTgt spid="268">
                                            <p:txEl>
                                              <p:pRg st="2" end="2"/>
                                            </p:txEl>
                                          </p:spTgt>
                                        </p:tgtEl>
                                      </p:cBhvr>
                                    </p:animEffect>
                                  </p:childTnLst>
                                </p:cTn>
                              </p:par>
                              <p:par>
                                <p:cTn id="17" presetID="9" presetClass="entr" presetSubtype="0" fill="hold" grpId="1" nodeType="withEffect">
                                  <p:stCondLst>
                                    <p:cond delay="0"/>
                                  </p:stCondLst>
                                  <p:iterate>
                                    <p:tmAbs val="0"/>
                                  </p:iterate>
                                  <p:childTnLst>
                                    <p:set>
                                      <p:cBhvr>
                                        <p:cTn id="18" fill="hold"/>
                                        <p:tgtEl>
                                          <p:spTgt spid="268">
                                            <p:txEl>
                                              <p:pRg st="3" end="3"/>
                                            </p:txEl>
                                          </p:spTgt>
                                        </p:tgtEl>
                                        <p:attrNameLst>
                                          <p:attrName>style.visibility</p:attrName>
                                        </p:attrNameLst>
                                      </p:cBhvr>
                                      <p:to>
                                        <p:strVal val="visible"/>
                                      </p:to>
                                    </p:set>
                                    <p:animEffect transition="in" filter="dissolve">
                                      <p:cBhvr>
                                        <p:cTn id="19" dur="500"/>
                                        <p:tgtEl>
                                          <p:spTgt spid="26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fill="hold" grpId="1" nodeType="clickEffect">
                                  <p:stCondLst>
                                    <p:cond delay="0"/>
                                  </p:stCondLst>
                                  <p:iterate>
                                    <p:tmAbs val="0"/>
                                  </p:iterate>
                                  <p:childTnLst>
                                    <p:set>
                                      <p:cBhvr>
                                        <p:cTn id="23" fill="hold"/>
                                        <p:tgtEl>
                                          <p:spTgt spid="268">
                                            <p:txEl>
                                              <p:pRg st="4" end="4"/>
                                            </p:txEl>
                                          </p:spTgt>
                                        </p:tgtEl>
                                        <p:attrNameLst>
                                          <p:attrName>style.visibility</p:attrName>
                                        </p:attrNameLst>
                                      </p:cBhvr>
                                      <p:to>
                                        <p:strVal val="visible"/>
                                      </p:to>
                                    </p:set>
                                    <p:animEffect transition="in" filter="dissolve">
                                      <p:cBhvr>
                                        <p:cTn id="24" dur="500"/>
                                        <p:tgtEl>
                                          <p:spTgt spid="268">
                                            <p:txEl>
                                              <p:pRg st="4" end="4"/>
                                            </p:txEl>
                                          </p:spTgt>
                                        </p:tgtEl>
                                      </p:cBhvr>
                                    </p:animEffect>
                                  </p:childTnLst>
                                </p:cTn>
                              </p:par>
                              <p:par>
                                <p:cTn id="25" presetID="9" presetClass="entr" presetSubtype="0" fill="hold" grpId="1" nodeType="withEffect">
                                  <p:stCondLst>
                                    <p:cond delay="0"/>
                                  </p:stCondLst>
                                  <p:iterate>
                                    <p:tmAbs val="0"/>
                                  </p:iterate>
                                  <p:childTnLst>
                                    <p:set>
                                      <p:cBhvr>
                                        <p:cTn id="26" fill="hold"/>
                                        <p:tgtEl>
                                          <p:spTgt spid="268">
                                            <p:txEl>
                                              <p:pRg st="5" end="5"/>
                                            </p:txEl>
                                          </p:spTgt>
                                        </p:tgtEl>
                                        <p:attrNameLst>
                                          <p:attrName>style.visibility</p:attrName>
                                        </p:attrNameLst>
                                      </p:cBhvr>
                                      <p:to>
                                        <p:strVal val="visible"/>
                                      </p:to>
                                    </p:set>
                                    <p:animEffect transition="in" filter="dissolve">
                                      <p:cBhvr>
                                        <p:cTn id="27" dur="500"/>
                                        <p:tgtEl>
                                          <p:spTgt spid="268">
                                            <p:txEl>
                                              <p:pRg st="5" end="5"/>
                                            </p:txEl>
                                          </p:spTgt>
                                        </p:tgtEl>
                                      </p:cBhvr>
                                    </p:animEffect>
                                  </p:childTnLst>
                                </p:cTn>
                              </p:par>
                              <p:par>
                                <p:cTn id="28" presetID="9" presetClass="entr" presetSubtype="0" fill="hold" grpId="1" nodeType="withEffect">
                                  <p:stCondLst>
                                    <p:cond delay="0"/>
                                  </p:stCondLst>
                                  <p:iterate>
                                    <p:tmAbs val="0"/>
                                  </p:iterate>
                                  <p:childTnLst>
                                    <p:set>
                                      <p:cBhvr>
                                        <p:cTn id="29" fill="hold"/>
                                        <p:tgtEl>
                                          <p:spTgt spid="268">
                                            <p:txEl>
                                              <p:pRg st="6" end="6"/>
                                            </p:txEl>
                                          </p:spTgt>
                                        </p:tgtEl>
                                        <p:attrNameLst>
                                          <p:attrName>style.visibility</p:attrName>
                                        </p:attrNameLst>
                                      </p:cBhvr>
                                      <p:to>
                                        <p:strVal val="visible"/>
                                      </p:to>
                                    </p:set>
                                    <p:animEffect transition="in" filter="dissolve">
                                      <p:cBhvr>
                                        <p:cTn id="30" dur="500"/>
                                        <p:tgtEl>
                                          <p:spTgt spid="268">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1" nodeType="clickEffect">
                                  <p:stCondLst>
                                    <p:cond delay="0"/>
                                  </p:stCondLst>
                                  <p:iterate>
                                    <p:tmAbs val="0"/>
                                  </p:iterate>
                                  <p:childTnLst>
                                    <p:set>
                                      <p:cBhvr>
                                        <p:cTn id="34" fill="hold"/>
                                        <p:tgtEl>
                                          <p:spTgt spid="268">
                                            <p:txEl>
                                              <p:pRg st="7" end="7"/>
                                            </p:txEl>
                                          </p:spTgt>
                                        </p:tgtEl>
                                        <p:attrNameLst>
                                          <p:attrName>style.visibility</p:attrName>
                                        </p:attrNameLst>
                                      </p:cBhvr>
                                      <p:to>
                                        <p:strVal val="visible"/>
                                      </p:to>
                                    </p:set>
                                    <p:animEffect transition="in" filter="dissolve">
                                      <p:cBhvr>
                                        <p:cTn id="35" dur="500"/>
                                        <p:tgtEl>
                                          <p:spTgt spid="268">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fill="hold" grpId="1" nodeType="clickEffect">
                                  <p:stCondLst>
                                    <p:cond delay="0"/>
                                  </p:stCondLst>
                                  <p:iterate>
                                    <p:tmAbs val="0"/>
                                  </p:iterate>
                                  <p:childTnLst>
                                    <p:set>
                                      <p:cBhvr>
                                        <p:cTn id="39" fill="hold"/>
                                        <p:tgtEl>
                                          <p:spTgt spid="268">
                                            <p:txEl>
                                              <p:pRg st="8" end="8"/>
                                            </p:txEl>
                                          </p:spTgt>
                                        </p:tgtEl>
                                        <p:attrNameLst>
                                          <p:attrName>style.visibility</p:attrName>
                                        </p:attrNameLst>
                                      </p:cBhvr>
                                      <p:to>
                                        <p:strVal val="visible"/>
                                      </p:to>
                                    </p:set>
                                    <p:animEffect transition="in" filter="dissolve">
                                      <p:cBhvr>
                                        <p:cTn id="40" dur="500"/>
                                        <p:tgtEl>
                                          <p:spTgt spid="26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1" build="p"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Shape 274"/>
          <p:cNvSpPr>
            <a:spLocks noGrp="1"/>
          </p:cNvSpPr>
          <p:nvPr>
            <p:ph type="body" idx="13"/>
          </p:nvPr>
        </p:nvSpPr>
        <p:spPr>
          <a:xfrm>
            <a:off x="1943100" y="511357"/>
            <a:ext cx="10490200" cy="7264401"/>
          </a:xfrm>
          <a:prstGeom prst="rect">
            <a:avLst/>
          </a:prstGeom>
        </p:spPr>
        <p:txBody>
          <a:bodyPr/>
          <a:lstStyle/>
          <a:p>
            <a:pPr>
              <a:defRPr sz="2800"/>
            </a:pPr>
            <a:r>
              <a:t>There are many popular misconceptions about the blues. These are exceptions, however, to the general rule. For blues, like business, baseball, and other American inventions, is a highly conservative institution. </a:t>
            </a:r>
          </a:p>
          <a:p>
            <a:pPr>
              <a:defRPr sz="2800"/>
            </a:pPr>
            <a:r>
              <a:t>Its structure is rigid, its lyrics derivative, and there is little place in its canon for oddness or eccentricity. “Don’t pester me with your jazz or your how high the moon spodee-do. I don’t play nothin’ but blues,” says Howlin’ Wolf. </a:t>
            </a:r>
          </a:p>
          <a:p>
            <a:pPr>
              <a:defRPr sz="2800"/>
            </a:pPr>
            <a:r>
              <a:t>Blues is a twelve-bar structure, three-line verse, the words rhyme and most frequently derive from a common pool of lyrics or “floating verses.” Each singer has his own individual way of expressing himself, but there is a common thread of ideas as well as lyrics which enables almost any blues player to sit in with any other. </a:t>
            </a:r>
          </a:p>
        </p:txBody>
      </p:sp>
      <p:sp>
        <p:nvSpPr>
          <p:cNvPr id="275" name="Shape 275"/>
          <p:cNvSpPr>
            <a:spLocks noGrp="1"/>
          </p:cNvSpPr>
          <p:nvPr>
            <p:ph type="body" idx="14"/>
          </p:nvPr>
        </p:nvSpPr>
        <p:spPr>
          <a:prstGeom prst="rect">
            <a:avLst/>
          </a:prstGeom>
        </p:spPr>
        <p:txBody>
          <a:bodyPr/>
          <a:lstStyle/>
          <a:p>
            <a:r>
              <a:t>-Peter Guralnick</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Shape 277"/>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78" name="Shape 278"/>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279" name="Shape 279"/>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80" name="Shape 280"/>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81" name="Shape 281"/>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82" name="Shape 282"/>
          <p:cNvSpPr>
            <a:spLocks noGrp="1"/>
          </p:cNvSpPr>
          <p:nvPr>
            <p:ph type="title"/>
          </p:nvPr>
        </p:nvSpPr>
        <p:spPr>
          <a:prstGeom prst="rect">
            <a:avLst/>
          </a:prstGeom>
        </p:spPr>
        <p:txBody>
          <a:bodyPr/>
          <a:lstStyle/>
          <a:p>
            <a:r>
              <a:t>Blues</a:t>
            </a:r>
          </a:p>
        </p:txBody>
      </p:sp>
      <p:sp>
        <p:nvSpPr>
          <p:cNvPr id="283" name="Shape 283"/>
          <p:cNvSpPr>
            <a:spLocks noGrp="1"/>
          </p:cNvSpPr>
          <p:nvPr>
            <p:ph type="body" idx="1"/>
          </p:nvPr>
        </p:nvSpPr>
        <p:spPr>
          <a:xfrm>
            <a:off x="1212850" y="3056466"/>
            <a:ext cx="10579100" cy="7239001"/>
          </a:xfrm>
          <a:prstGeom prst="rect">
            <a:avLst/>
          </a:prstGeom>
        </p:spPr>
        <p:txBody>
          <a:bodyPr/>
          <a:lstStyle/>
          <a:p>
            <a:pPr>
              <a:defRPr>
                <a:latin typeface="Iowan Old Style Bold"/>
                <a:ea typeface="Iowan Old Style Bold"/>
                <a:cs typeface="Iowan Old Style Bold"/>
                <a:sym typeface="Iowan Old Style Bold"/>
              </a:defRPr>
            </a:pPr>
            <a:r>
              <a:t>Themes of the blues</a:t>
            </a:r>
          </a:p>
          <a:p>
            <a:pPr marL="950277" lvl="1" indent="-452437">
              <a:spcBef>
                <a:spcPts val="0"/>
              </a:spcBef>
              <a:defRPr sz="3800">
                <a:latin typeface="Iowan Old Style Roman"/>
                <a:ea typeface="Iowan Old Style Roman"/>
                <a:cs typeface="Iowan Old Style Roman"/>
                <a:sym typeface="Iowan Old Style Roman"/>
              </a:defRPr>
            </a:pPr>
            <a:r>
              <a:t>Deal with trouble of all kinds:  trouble with men/women, money (or lack thereof), job (or lack thereof), substance abuse, the law, etc.</a:t>
            </a:r>
          </a:p>
          <a:p>
            <a:pPr marL="950277" lvl="1" indent="-452437">
              <a:spcBef>
                <a:spcPts val="0"/>
              </a:spcBef>
              <a:defRPr sz="3800">
                <a:latin typeface="Iowan Old Style Roman"/>
                <a:ea typeface="Iowan Old Style Roman"/>
                <a:cs typeface="Iowan Old Style Roman"/>
                <a:sym typeface="Iowan Old Style Roman"/>
              </a:defRPr>
            </a:pPr>
            <a:r>
              <a:t>Double entendre (double meaning) songs, especially those of a sexual nature.</a:t>
            </a:r>
          </a:p>
        </p:txBody>
      </p:sp>
      <p:sp>
        <p:nvSpPr>
          <p:cNvPr id="284" name="Shape 284"/>
          <p:cNvSpPr>
            <a:spLocks noGrp="1"/>
          </p:cNvSpPr>
          <p:nvPr>
            <p:ph type="sldNum" sz="quarter" idx="2"/>
          </p:nvPr>
        </p:nvSpPr>
        <p:spPr>
          <a:xfrm>
            <a:off x="12124339" y="8920480"/>
            <a:ext cx="241438" cy="360822"/>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5</a:t>
            </a:fld>
            <a:endParaRPr/>
          </a:p>
        </p:txBody>
      </p:sp>
      <p:grpSp>
        <p:nvGrpSpPr>
          <p:cNvPr id="287" name="Group 287" descr="A black and white photograph of two men. At the left Robert Johnson is standing with his guitar and another man is posing with him."/>
          <p:cNvGrpSpPr/>
          <p:nvPr/>
        </p:nvGrpSpPr>
        <p:grpSpPr>
          <a:xfrm>
            <a:off x="10558353" y="512617"/>
            <a:ext cx="2117095" cy="2888906"/>
            <a:chOff x="0" y="0"/>
            <a:chExt cx="2117094" cy="2888905"/>
          </a:xfrm>
        </p:grpSpPr>
        <p:pic>
          <p:nvPicPr>
            <p:cNvPr id="286" name="A black and white photograph of two men.jpeg" descr="A black and white photograph of two men. At the left Robert Johnson is standing with his guitar and another man is posing with him."/>
            <p:cNvPicPr>
              <a:picLocks noChangeAspect="1"/>
            </p:cNvPicPr>
            <p:nvPr/>
          </p:nvPicPr>
          <p:blipFill>
            <a:blip r:embed="rId2">
              <a:extLst/>
            </a:blip>
            <a:stretch>
              <a:fillRect/>
            </a:stretch>
          </p:blipFill>
          <p:spPr>
            <a:xfrm>
              <a:off x="25400" y="12700"/>
              <a:ext cx="2066295" cy="2812706"/>
            </a:xfrm>
            <a:prstGeom prst="rect">
              <a:avLst/>
            </a:prstGeom>
            <a:ln>
              <a:noFill/>
            </a:ln>
            <a:effectLst/>
          </p:spPr>
        </p:pic>
        <p:pic>
          <p:nvPicPr>
            <p:cNvPr id="285" name="Picture 284"/>
            <p:cNvPicPr>
              <a:picLocks/>
            </p:cNvPicPr>
            <p:nvPr/>
          </p:nvPicPr>
          <p:blipFill>
            <a:blip r:embed="rId3">
              <a:extLst/>
            </a:blip>
            <a:stretch>
              <a:fillRect/>
            </a:stretch>
          </p:blipFill>
          <p:spPr>
            <a:xfrm>
              <a:off x="0" y="0"/>
              <a:ext cx="2117095" cy="2888906"/>
            </a:xfrm>
            <a:prstGeom prst="rect">
              <a:avLst/>
            </a:prstGeom>
            <a:effectLst/>
          </p:spPr>
        </p:pic>
      </p:gr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Shape 289"/>
          <p:cNvSpPr/>
          <p:nvPr/>
        </p:nvSpPr>
        <p:spPr>
          <a:xfrm>
            <a:off x="0" y="0"/>
            <a:ext cx="13004800" cy="9776178"/>
          </a:xfrm>
          <a:prstGeom prst="rect">
            <a:avLst/>
          </a:prstGeom>
          <a:solidFill>
            <a:srgbClr val="F7AD00"/>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90" name="Shape 290"/>
          <p:cNvSpPr/>
          <p:nvPr/>
        </p:nvSpPr>
        <p:spPr>
          <a:xfrm>
            <a:off x="580248" y="948047"/>
            <a:ext cx="4356101" cy="38539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spAutoFit/>
          </a:bodyPr>
          <a:lstStyle>
            <a:lvl1pPr marL="57799" marR="57799" defTabSz="1295400">
              <a:buClr>
                <a:srgbClr val="F7AD00"/>
              </a:buClr>
              <a:buFont typeface="Arial"/>
              <a:defRPr sz="2000" b="1">
                <a:solidFill>
                  <a:srgbClr val="F7AD00"/>
                </a:solidFill>
                <a:uFill>
                  <a:solidFill>
                    <a:srgbClr val="F7AD00"/>
                  </a:solidFill>
                </a:uFill>
                <a:latin typeface="+mn-lt"/>
                <a:ea typeface="+mn-ea"/>
                <a:cs typeface="+mn-cs"/>
                <a:sym typeface="Arial"/>
              </a:defRPr>
            </a:lvl1pPr>
          </a:lstStyle>
          <a:p>
            <a:r>
              <a:t>Click to edit Master title style</a:t>
            </a:r>
          </a:p>
        </p:txBody>
      </p:sp>
      <p:sp>
        <p:nvSpPr>
          <p:cNvPr id="291" name="Shape 291"/>
          <p:cNvSpPr/>
          <p:nvPr/>
        </p:nvSpPr>
        <p:spPr>
          <a:xfrm>
            <a:off x="762000" y="889000"/>
            <a:ext cx="11518900" cy="8077200"/>
          </a:xfrm>
          <a:prstGeom prst="rect">
            <a:avLst/>
          </a:prstGeom>
          <a:solidFill>
            <a:srgbClr val="FFFFFF"/>
          </a:solidFill>
          <a:ln w="12700">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92" name="Shape 292"/>
          <p:cNvSpPr/>
          <p:nvPr/>
        </p:nvSpPr>
        <p:spPr>
          <a:xfrm>
            <a:off x="762000" y="1498600"/>
            <a:ext cx="5422900" cy="694532"/>
          </a:xfrm>
          <a:prstGeom prst="rect">
            <a:avLst/>
          </a:prstGeom>
          <a:ln w="12700">
            <a:solidFill>
              <a:srgbClr val="D95721"/>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93" name="Shape 293"/>
          <p:cNvSpPr/>
          <p:nvPr/>
        </p:nvSpPr>
        <p:spPr>
          <a:xfrm>
            <a:off x="381000" y="482600"/>
            <a:ext cx="12268200" cy="8851900"/>
          </a:xfrm>
          <a:prstGeom prst="rect">
            <a:avLst/>
          </a:prstGeom>
          <a:ln w="12700">
            <a:solidFill>
              <a:srgbClr val="FFFFFF"/>
            </a:solidFill>
            <a:miter lim="400000"/>
          </a:ln>
        </p:spPr>
        <p:txBody>
          <a:bodyPr lIns="50800" tIns="50800" rIns="50800" bIns="50800" anchor="ctr"/>
          <a:lstStyle/>
          <a:p>
            <a:pPr marL="57799" marR="57799" defTabSz="1295400">
              <a:defRPr sz="2400">
                <a:uFill>
                  <a:solidFill>
                    <a:srgbClr val="000000"/>
                  </a:solidFill>
                </a:uFill>
                <a:latin typeface="+mn-lt"/>
                <a:ea typeface="+mn-ea"/>
                <a:cs typeface="+mn-cs"/>
                <a:sym typeface="Arial"/>
              </a:defRPr>
            </a:pPr>
            <a:endParaRPr/>
          </a:p>
        </p:txBody>
      </p:sp>
      <p:sp>
        <p:nvSpPr>
          <p:cNvPr id="294" name="Shape 294"/>
          <p:cNvSpPr>
            <a:spLocks noGrp="1"/>
          </p:cNvSpPr>
          <p:nvPr>
            <p:ph type="title"/>
          </p:nvPr>
        </p:nvSpPr>
        <p:spPr>
          <a:prstGeom prst="rect">
            <a:avLst/>
          </a:prstGeom>
        </p:spPr>
        <p:txBody>
          <a:bodyPr/>
          <a:lstStyle/>
          <a:p>
            <a:r>
              <a:t>Blues</a:t>
            </a:r>
          </a:p>
        </p:txBody>
      </p:sp>
      <p:sp>
        <p:nvSpPr>
          <p:cNvPr id="295" name="Shape 295"/>
          <p:cNvSpPr>
            <a:spLocks noGrp="1"/>
          </p:cNvSpPr>
          <p:nvPr>
            <p:ph type="body" idx="1"/>
          </p:nvPr>
        </p:nvSpPr>
        <p:spPr>
          <a:prstGeom prst="rect">
            <a:avLst/>
          </a:prstGeom>
        </p:spPr>
        <p:txBody>
          <a:bodyPr/>
          <a:lstStyle/>
          <a:p>
            <a:pPr>
              <a:defRPr>
                <a:latin typeface="Iowan Old Style Bold"/>
                <a:ea typeface="Iowan Old Style Bold"/>
                <a:cs typeface="Iowan Old Style Bold"/>
                <a:sym typeface="Iowan Old Style Bold"/>
              </a:defRPr>
            </a:pPr>
            <a:r>
              <a:t>Performing style</a:t>
            </a:r>
          </a:p>
          <a:p>
            <a:pPr marL="950277" lvl="1" indent="-452437">
              <a:spcBef>
                <a:spcPts val="0"/>
              </a:spcBef>
              <a:defRPr sz="3800">
                <a:latin typeface="Iowan Old Style Roman"/>
                <a:ea typeface="Iowan Old Style Roman"/>
                <a:cs typeface="Iowan Old Style Roman"/>
                <a:sym typeface="Iowan Old Style Roman"/>
              </a:defRPr>
            </a:pPr>
            <a:r>
              <a:t>Usually slow tempo</a:t>
            </a:r>
          </a:p>
          <a:p>
            <a:pPr marL="950277" lvl="1" indent="-452437">
              <a:spcBef>
                <a:spcPts val="0"/>
              </a:spcBef>
              <a:defRPr sz="3800">
                <a:latin typeface="Iowan Old Style Roman"/>
                <a:ea typeface="Iowan Old Style Roman"/>
                <a:cs typeface="Iowan Old Style Roman"/>
                <a:sym typeface="Iowan Old Style Roman"/>
              </a:defRPr>
            </a:pPr>
            <a:r>
              <a:t>Very personal, best singers make their audiences ‘feel their pain’ through vocal inflections</a:t>
            </a:r>
          </a:p>
          <a:p>
            <a:pPr marL="1308330" lvl="2" indent="-353290">
              <a:spcBef>
                <a:spcPts val="0"/>
              </a:spcBef>
              <a:defRPr sz="3400" u="sng">
                <a:latin typeface="Iowan Old Style Roman"/>
                <a:ea typeface="Iowan Old Style Roman"/>
                <a:cs typeface="Iowan Old Style Roman"/>
                <a:sym typeface="Iowan Old Style Roman"/>
              </a:defRPr>
            </a:pPr>
            <a:r>
              <a:rPr u="none">
                <a:latin typeface="Iowan Old Style Italic"/>
                <a:ea typeface="Iowan Old Style Italic"/>
                <a:cs typeface="Iowan Old Style Italic"/>
                <a:sym typeface="Iowan Old Style Italic"/>
              </a:rPr>
              <a:t>Blue notes</a:t>
            </a:r>
            <a:r>
              <a:rPr u="none"/>
              <a:t>:  “bent” or “flattened” tones lying outside traditional European-based scale structures, derived from African musical practice</a:t>
            </a:r>
          </a:p>
        </p:txBody>
      </p:sp>
      <p:sp>
        <p:nvSpPr>
          <p:cNvPr id="296" name="Shape 296"/>
          <p:cNvSpPr>
            <a:spLocks noGrp="1"/>
          </p:cNvSpPr>
          <p:nvPr>
            <p:ph type="sldNum" sz="quarter" idx="2"/>
          </p:nvPr>
        </p:nvSpPr>
        <p:spPr>
          <a:xfrm>
            <a:off x="12124339" y="8920480"/>
            <a:ext cx="241438" cy="360822"/>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6</a:t>
            </a:fld>
            <a:endParaRPr/>
          </a:p>
        </p:txBody>
      </p:sp>
      <p:grpSp>
        <p:nvGrpSpPr>
          <p:cNvPr id="299" name="Group 299" descr="A black and white photograph of two men. At the left Robert Johnson is standing with his guitar and another man is posing with him."/>
          <p:cNvGrpSpPr/>
          <p:nvPr/>
        </p:nvGrpSpPr>
        <p:grpSpPr>
          <a:xfrm>
            <a:off x="10558353" y="512617"/>
            <a:ext cx="2117095" cy="2888906"/>
            <a:chOff x="0" y="0"/>
            <a:chExt cx="2117094" cy="2888905"/>
          </a:xfrm>
        </p:grpSpPr>
        <p:pic>
          <p:nvPicPr>
            <p:cNvPr id="298" name="A black and white photograph of two men.jpeg" descr="A black and white photograph of two men. At the left Robert Johnson is standing with his guitar and another man is posing with him."/>
            <p:cNvPicPr>
              <a:picLocks noChangeAspect="1"/>
            </p:cNvPicPr>
            <p:nvPr/>
          </p:nvPicPr>
          <p:blipFill>
            <a:blip r:embed="rId2">
              <a:extLst/>
            </a:blip>
            <a:stretch>
              <a:fillRect/>
            </a:stretch>
          </p:blipFill>
          <p:spPr>
            <a:xfrm>
              <a:off x="25400" y="12700"/>
              <a:ext cx="2066295" cy="2812706"/>
            </a:xfrm>
            <a:prstGeom prst="rect">
              <a:avLst/>
            </a:prstGeom>
            <a:ln>
              <a:noFill/>
            </a:ln>
            <a:effectLst/>
          </p:spPr>
        </p:pic>
        <p:pic>
          <p:nvPicPr>
            <p:cNvPr id="297" name="Picture 296"/>
            <p:cNvPicPr>
              <a:picLocks/>
            </p:cNvPicPr>
            <p:nvPr/>
          </p:nvPicPr>
          <p:blipFill>
            <a:blip r:embed="rId3">
              <a:extLst/>
            </a:blip>
            <a:stretch>
              <a:fillRect/>
            </a:stretch>
          </p:blipFill>
          <p:spPr>
            <a:xfrm>
              <a:off x="0" y="0"/>
              <a:ext cx="2117095" cy="2888906"/>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02" name="Shape 302"/>
          <p:cNvSpPr>
            <a:spLocks noGrp="1"/>
          </p:cNvSpPr>
          <p:nvPr>
            <p:ph type="title"/>
          </p:nvPr>
        </p:nvSpPr>
        <p:spPr>
          <a:prstGeom prst="rect">
            <a:avLst/>
          </a:prstGeom>
        </p:spPr>
        <p:txBody>
          <a:bodyPr>
            <a:normAutofit fontScale="90000"/>
          </a:bodyPr>
          <a:lstStyle>
            <a:lvl1pPr defTabSz="543305">
              <a:spcBef>
                <a:spcPts val="2100"/>
              </a:spcBef>
              <a:tabLst>
                <a:tab pos="596900" algn="l"/>
                <a:tab pos="1206500" algn="l"/>
                <a:tab pos="1803400" algn="l"/>
                <a:tab pos="2413000" algn="l"/>
                <a:tab pos="3022600" algn="l"/>
                <a:tab pos="3619500" algn="l"/>
                <a:tab pos="4229100" algn="l"/>
                <a:tab pos="4826000" algn="l"/>
                <a:tab pos="5435600" algn="l"/>
                <a:tab pos="6045200" algn="l"/>
                <a:tab pos="6642100" algn="l"/>
                <a:tab pos="7251700" algn="l"/>
                <a:tab pos="7861300" algn="l"/>
                <a:tab pos="8458200" algn="l"/>
                <a:tab pos="9067800" algn="l"/>
                <a:tab pos="9664700" algn="l"/>
                <a:tab pos="10274300" algn="l"/>
                <a:tab pos="10883900" algn="l"/>
                <a:tab pos="11480800" algn="l"/>
                <a:tab pos="12090400" algn="l"/>
              </a:tabLst>
              <a:defRPr sz="4836"/>
            </a:lvl1pPr>
          </a:lstStyle>
          <a:p>
            <a:r>
              <a:t>Early blues: Classic</a:t>
            </a:r>
          </a:p>
        </p:txBody>
      </p:sp>
      <p:sp>
        <p:nvSpPr>
          <p:cNvPr id="303" name="Shape 303"/>
          <p:cNvSpPr>
            <a:spLocks noGrp="1"/>
          </p:cNvSpPr>
          <p:nvPr>
            <p:ph type="body" sz="half" idx="1"/>
          </p:nvPr>
        </p:nvSpPr>
        <p:spPr>
          <a:xfrm>
            <a:off x="187637" y="1701800"/>
            <a:ext cx="5101062" cy="7226300"/>
          </a:xfrm>
          <a:prstGeom prst="rect">
            <a:avLst/>
          </a:prstGeom>
        </p:spPr>
        <p:txBody>
          <a:bodyPr/>
          <a:lstStyle/>
          <a:p>
            <a:pPr marL="1027906" lvl="1" indent="-558006">
              <a:buClr>
                <a:srgbClr val="945200"/>
              </a:buClr>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945200"/>
                </a:solidFill>
              </a:defRPr>
            </a:pPr>
            <a:r>
              <a:t>Formally composed, commercial music</a:t>
            </a:r>
          </a:p>
          <a:p>
            <a:pPr marL="1027906" lvl="1" indent="-558006">
              <a:buClr>
                <a:srgbClr val="945200"/>
              </a:buClr>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945200"/>
                </a:solidFill>
              </a:defRPr>
            </a:pPr>
            <a:r>
              <a:t>Accompanied by small jazz combo or jazz pianist</a:t>
            </a:r>
          </a:p>
          <a:p>
            <a:pPr marL="1027906" lvl="1" indent="-558006">
              <a:buClr>
                <a:srgbClr val="945200"/>
              </a:buClr>
              <a:buChar char="•"/>
              <a:tabLst>
                <a:tab pos="622300" algn="l"/>
                <a:tab pos="1270000" algn="l"/>
                <a:tab pos="1930400" algn="l"/>
                <a:tab pos="2578100" algn="l"/>
                <a:tab pos="3225800" algn="l"/>
                <a:tab pos="3873500" algn="l"/>
                <a:tab pos="4521200" algn="l"/>
                <a:tab pos="5181600" algn="l"/>
                <a:tab pos="5829300" algn="l"/>
                <a:tab pos="6477000" algn="l"/>
                <a:tab pos="7124700" algn="l"/>
                <a:tab pos="7772400" algn="l"/>
                <a:tab pos="8432800" algn="l"/>
                <a:tab pos="9080500" algn="l"/>
                <a:tab pos="9728200" algn="l"/>
                <a:tab pos="10375900" algn="l"/>
                <a:tab pos="11023600" algn="l"/>
                <a:tab pos="11684000" algn="l"/>
                <a:tab pos="12331700" algn="l"/>
                <a:tab pos="12979400" algn="l"/>
              </a:tabLst>
              <a:defRPr sz="3800">
                <a:solidFill>
                  <a:srgbClr val="945200"/>
                </a:solidFill>
              </a:defRPr>
            </a:pPr>
            <a:r>
              <a:t>Performed by female singers from vaudeville tradition</a:t>
            </a:r>
          </a:p>
        </p:txBody>
      </p:sp>
      <p:grpSp>
        <p:nvGrpSpPr>
          <p:cNvPr id="306" name="Group 306"/>
          <p:cNvGrpSpPr/>
          <p:nvPr/>
        </p:nvGrpSpPr>
        <p:grpSpPr>
          <a:xfrm>
            <a:off x="5807080" y="2251241"/>
            <a:ext cx="6715449" cy="4526659"/>
            <a:chOff x="0" y="0"/>
            <a:chExt cx="6715447" cy="4526658"/>
          </a:xfrm>
        </p:grpSpPr>
        <p:pic>
          <p:nvPicPr>
            <p:cNvPr id="305" name="pasted-image.png"/>
            <p:cNvPicPr>
              <a:picLocks noChangeAspect="1"/>
            </p:cNvPicPr>
            <p:nvPr/>
          </p:nvPicPr>
          <p:blipFill>
            <a:blip r:embed="rId2">
              <a:extLst/>
            </a:blip>
            <a:stretch>
              <a:fillRect/>
            </a:stretch>
          </p:blipFill>
          <p:spPr>
            <a:xfrm>
              <a:off x="38100" y="12700"/>
              <a:ext cx="6639248" cy="4425059"/>
            </a:xfrm>
            <a:prstGeom prst="rect">
              <a:avLst/>
            </a:prstGeom>
            <a:ln>
              <a:noFill/>
            </a:ln>
            <a:effectLst/>
          </p:spPr>
        </p:pic>
        <p:pic>
          <p:nvPicPr>
            <p:cNvPr id="304" name="Picture 303"/>
            <p:cNvPicPr>
              <a:picLocks/>
            </p:cNvPicPr>
            <p:nvPr/>
          </p:nvPicPr>
          <p:blipFill>
            <a:blip r:embed="rId3">
              <a:extLst/>
            </a:blip>
            <a:stretch>
              <a:fillRect/>
            </a:stretch>
          </p:blipFill>
          <p:spPr>
            <a:xfrm>
              <a:off x="0" y="0"/>
              <a:ext cx="6715448" cy="4526659"/>
            </a:xfrm>
            <a:prstGeom prst="rect">
              <a:avLst/>
            </a:prstGeom>
            <a:effectLst/>
          </p:spPr>
        </p:pic>
      </p:grpSp>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03">
                                            <p:bg/>
                                          </p:spTgt>
                                        </p:tgtEl>
                                        <p:attrNameLst>
                                          <p:attrName>style.visibility</p:attrName>
                                        </p:attrNameLst>
                                      </p:cBhvr>
                                      <p:to>
                                        <p:strVal val="visible"/>
                                      </p:to>
                                    </p:set>
                                    <p:animEffect transition="in" filter="dissolve">
                                      <p:cBhvr>
                                        <p:cTn id="7" dur="500"/>
                                        <p:tgtEl>
                                          <p:spTgt spid="303">
                                            <p:bg/>
                                          </p:spTgt>
                                        </p:tgtEl>
                                      </p:cBhvr>
                                    </p:animEffect>
                                  </p:childTnLst>
                                </p:cTn>
                              </p:par>
                              <p:par>
                                <p:cTn id="8" presetID="9" presetClass="entr" presetSubtype="0" fill="hold" grpId="1" nodeType="withEffect">
                                  <p:stCondLst>
                                    <p:cond delay="0"/>
                                  </p:stCondLst>
                                  <p:iterate>
                                    <p:tmAbs val="0"/>
                                  </p:iterate>
                                  <p:childTnLst>
                                    <p:set>
                                      <p:cBhvr>
                                        <p:cTn id="9" fill="hold"/>
                                        <p:tgtEl>
                                          <p:spTgt spid="303">
                                            <p:txEl>
                                              <p:pRg st="0" end="0"/>
                                            </p:txEl>
                                          </p:spTgt>
                                        </p:tgtEl>
                                        <p:attrNameLst>
                                          <p:attrName>style.visibility</p:attrName>
                                        </p:attrNameLst>
                                      </p:cBhvr>
                                      <p:to>
                                        <p:strVal val="visible"/>
                                      </p:to>
                                    </p:set>
                                    <p:animEffect transition="in" filter="dissolve">
                                      <p:cBhvr>
                                        <p:cTn id="10" dur="500"/>
                                        <p:tgtEl>
                                          <p:spTgt spid="303">
                                            <p:txEl>
                                              <p:pRg st="0" end="0"/>
                                            </p:txEl>
                                          </p:spTgt>
                                        </p:tgtEl>
                                      </p:cBhvr>
                                    </p:animEffect>
                                  </p:childTnLst>
                                </p:cTn>
                              </p:par>
                              <p:par>
                                <p:cTn id="11" presetID="9" presetClass="entr" presetSubtype="0" fill="hold" grpId="1" nodeType="withEffect">
                                  <p:stCondLst>
                                    <p:cond delay="0"/>
                                  </p:stCondLst>
                                  <p:iterate>
                                    <p:tmAbs val="0"/>
                                  </p:iterate>
                                  <p:childTnLst>
                                    <p:set>
                                      <p:cBhvr>
                                        <p:cTn id="12" fill="hold"/>
                                        <p:tgtEl>
                                          <p:spTgt spid="303">
                                            <p:txEl>
                                              <p:pRg st="1" end="1"/>
                                            </p:txEl>
                                          </p:spTgt>
                                        </p:tgtEl>
                                        <p:attrNameLst>
                                          <p:attrName>style.visibility</p:attrName>
                                        </p:attrNameLst>
                                      </p:cBhvr>
                                      <p:to>
                                        <p:strVal val="visible"/>
                                      </p:to>
                                    </p:set>
                                    <p:animEffect transition="in" filter="dissolve">
                                      <p:cBhvr>
                                        <p:cTn id="13" dur="500"/>
                                        <p:tgtEl>
                                          <p:spTgt spid="303">
                                            <p:txEl>
                                              <p:pRg st="1" end="1"/>
                                            </p:txEl>
                                          </p:spTgt>
                                        </p:tgtEl>
                                      </p:cBhvr>
                                    </p:animEffect>
                                  </p:childTnLst>
                                </p:cTn>
                              </p:par>
                              <p:par>
                                <p:cTn id="14" presetID="9" presetClass="entr" presetSubtype="0" fill="hold" grpId="1" nodeType="withEffect">
                                  <p:stCondLst>
                                    <p:cond delay="0"/>
                                  </p:stCondLst>
                                  <p:iterate>
                                    <p:tmAbs val="0"/>
                                  </p:iterate>
                                  <p:childTnLst>
                                    <p:set>
                                      <p:cBhvr>
                                        <p:cTn id="15" fill="hold"/>
                                        <p:tgtEl>
                                          <p:spTgt spid="303">
                                            <p:txEl>
                                              <p:pRg st="2" end="2"/>
                                            </p:txEl>
                                          </p:spTgt>
                                        </p:tgtEl>
                                        <p:attrNameLst>
                                          <p:attrName>style.visibility</p:attrName>
                                        </p:attrNameLst>
                                      </p:cBhvr>
                                      <p:to>
                                        <p:strVal val="visible"/>
                                      </p:to>
                                    </p:set>
                                    <p:animEffect transition="in" filter="dissolve">
                                      <p:cBhvr>
                                        <p:cTn id="16" dur="500"/>
                                        <p:tgtEl>
                                          <p:spTgt spid="3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Shape 308"/>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09" name="Shape 309"/>
          <p:cNvSpPr>
            <a:spLocks noGrp="1"/>
          </p:cNvSpPr>
          <p:nvPr>
            <p:ph type="title"/>
          </p:nvPr>
        </p:nvSpPr>
        <p:spPr>
          <a:prstGeom prst="rect">
            <a:avLst/>
          </a:prstGeom>
        </p:spPr>
        <p:txBody>
          <a:bodyPr>
            <a:normAutofit fontScale="90000"/>
          </a:bodyPr>
          <a:lstStyle>
            <a:lvl1pPr defTabSz="543305">
              <a:spcBef>
                <a:spcPts val="2100"/>
              </a:spcBef>
              <a:defRPr sz="4836"/>
            </a:lvl1pPr>
          </a:lstStyle>
          <a:p>
            <a:r>
              <a:t>Mamie Smith (1883-1946)</a:t>
            </a:r>
          </a:p>
        </p:txBody>
      </p:sp>
      <p:sp>
        <p:nvSpPr>
          <p:cNvPr id="310" name="Shape 310"/>
          <p:cNvSpPr>
            <a:spLocks noGrp="1"/>
          </p:cNvSpPr>
          <p:nvPr>
            <p:ph type="body" sz="half" idx="1"/>
          </p:nvPr>
        </p:nvSpPr>
        <p:spPr>
          <a:xfrm>
            <a:off x="4498974" y="4460663"/>
            <a:ext cx="8241384" cy="4460029"/>
          </a:xfrm>
          <a:prstGeom prst="rect">
            <a:avLst/>
          </a:prstGeom>
        </p:spPr>
        <p:txBody>
          <a:bodyPr/>
          <a:lstStyle/>
          <a:p>
            <a:pPr marL="465364" indent="-465364">
              <a:lnSpc>
                <a:spcPct val="90000"/>
              </a:lnSpc>
              <a:buChar char="•"/>
              <a:defRPr sz="3800"/>
            </a:pPr>
            <a:r>
              <a:t>Successful African-American vaudeville performer</a:t>
            </a:r>
          </a:p>
          <a:p>
            <a:pPr marL="465364" indent="-465364">
              <a:lnSpc>
                <a:spcPct val="90000"/>
              </a:lnSpc>
              <a:buChar char="•"/>
              <a:defRPr sz="3800"/>
            </a:pPr>
            <a:r>
              <a:t>Started the Blues Craze in the U.S. with her 1920 recording of “Crazy Blues” for Okeh records—the first ever blues recording</a:t>
            </a:r>
          </a:p>
        </p:txBody>
      </p:sp>
      <p:grpSp>
        <p:nvGrpSpPr>
          <p:cNvPr id="313" name="Group 313"/>
          <p:cNvGrpSpPr/>
          <p:nvPr/>
        </p:nvGrpSpPr>
        <p:grpSpPr>
          <a:xfrm>
            <a:off x="9087837" y="23424"/>
            <a:ext cx="3124893" cy="4563605"/>
            <a:chOff x="0" y="0"/>
            <a:chExt cx="3124892" cy="4563604"/>
          </a:xfrm>
        </p:grpSpPr>
        <p:pic>
          <p:nvPicPr>
            <p:cNvPr id="312" name="mamie.jpg"/>
            <p:cNvPicPr>
              <a:picLocks noChangeAspect="1"/>
            </p:cNvPicPr>
            <p:nvPr/>
          </p:nvPicPr>
          <p:blipFill>
            <a:blip r:embed="rId2">
              <a:extLst/>
            </a:blip>
            <a:stretch>
              <a:fillRect/>
            </a:stretch>
          </p:blipFill>
          <p:spPr>
            <a:xfrm>
              <a:off x="38100" y="12700"/>
              <a:ext cx="3048693" cy="4462005"/>
            </a:xfrm>
            <a:prstGeom prst="rect">
              <a:avLst/>
            </a:prstGeom>
            <a:ln>
              <a:noFill/>
            </a:ln>
            <a:effectLst/>
          </p:spPr>
        </p:pic>
        <p:pic>
          <p:nvPicPr>
            <p:cNvPr id="311" name="Picture 310"/>
            <p:cNvPicPr>
              <a:picLocks/>
            </p:cNvPicPr>
            <p:nvPr/>
          </p:nvPicPr>
          <p:blipFill>
            <a:blip r:embed="rId3">
              <a:extLst/>
            </a:blip>
            <a:stretch>
              <a:fillRect/>
            </a:stretch>
          </p:blipFill>
          <p:spPr>
            <a:xfrm>
              <a:off x="0" y="0"/>
              <a:ext cx="3124893" cy="4563605"/>
            </a:xfrm>
            <a:prstGeom prst="rect">
              <a:avLst/>
            </a:prstGeom>
            <a:effectLst/>
          </p:spPr>
        </p:pic>
      </p:grpSp>
      <p:pic>
        <p:nvPicPr>
          <p:cNvPr id="314" name="pasted-image.png"/>
          <p:cNvPicPr>
            <a:picLocks noChangeAspect="1"/>
          </p:cNvPicPr>
          <p:nvPr/>
        </p:nvPicPr>
        <p:blipFill>
          <a:blip r:embed="rId4">
            <a:extLst/>
          </a:blip>
          <a:stretch>
            <a:fillRect/>
          </a:stretch>
        </p:blipFill>
        <p:spPr>
          <a:xfrm>
            <a:off x="325477" y="2363893"/>
            <a:ext cx="4223054" cy="611801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dissolv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Shape 316"/>
          <p:cNvSpPr>
            <a:spLocks noGrp="1"/>
          </p:cNvSpPr>
          <p:nvPr>
            <p:ph type="body" idx="13"/>
          </p:nvPr>
        </p:nvSpPr>
        <p:spPr>
          <a:prstGeom prst="line">
            <a:avLst/>
          </a:prstGeom>
        </p:spPr>
        <p:txBody>
          <a:bodyPr/>
          <a:lstStyle/>
          <a:p>
            <a:pPr marL="0" indent="0" defTabSz="457200">
              <a:spcBef>
                <a:spcPts val="0"/>
              </a:spcBef>
              <a:buSzTx/>
              <a:buFontTx/>
              <a:buNone/>
              <a:defRPr sz="1200">
                <a:solidFill>
                  <a:srgbClr val="000000"/>
                </a:solidFill>
                <a:latin typeface="Helvetica"/>
                <a:ea typeface="Helvetica"/>
                <a:cs typeface="Helvetica"/>
                <a:sym typeface="Helvetica"/>
              </a:defRPr>
            </a:pPr>
            <a:endParaRPr/>
          </a:p>
        </p:txBody>
      </p:sp>
      <p:sp>
        <p:nvSpPr>
          <p:cNvPr id="317" name="Shape 317"/>
          <p:cNvSpPr>
            <a:spLocks noGrp="1"/>
          </p:cNvSpPr>
          <p:nvPr>
            <p:ph type="title"/>
          </p:nvPr>
        </p:nvSpPr>
        <p:spPr>
          <a:prstGeom prst="rect">
            <a:avLst/>
          </a:prstGeom>
        </p:spPr>
        <p:txBody>
          <a:bodyPr>
            <a:normAutofit fontScale="90000"/>
          </a:bodyPr>
          <a:lstStyle>
            <a:lvl1pPr defTabSz="543305">
              <a:spcBef>
                <a:spcPts val="2100"/>
              </a:spcBef>
              <a:defRPr sz="4836"/>
            </a:lvl1pPr>
          </a:lstStyle>
          <a:p>
            <a:r>
              <a:t>“Crazy Blues”</a:t>
            </a:r>
          </a:p>
        </p:txBody>
      </p:sp>
      <p:sp>
        <p:nvSpPr>
          <p:cNvPr id="318" name="Shape 318"/>
          <p:cNvSpPr>
            <a:spLocks noGrp="1"/>
          </p:cNvSpPr>
          <p:nvPr>
            <p:ph type="body" sz="half" idx="1"/>
          </p:nvPr>
        </p:nvSpPr>
        <p:spPr>
          <a:xfrm>
            <a:off x="571500" y="2056271"/>
            <a:ext cx="6647604" cy="7226301"/>
          </a:xfrm>
          <a:prstGeom prst="rect">
            <a:avLst/>
          </a:prstGeom>
        </p:spPr>
        <p:txBody>
          <a:bodyPr/>
          <a:lstStyle/>
          <a:p>
            <a:pPr>
              <a:lnSpc>
                <a:spcPct val="90000"/>
              </a:lnSpc>
              <a:buChar char="•"/>
            </a:pPr>
            <a:r>
              <a:t>Written by Perry Bradford, a successful black songwriter and music store owner</a:t>
            </a:r>
          </a:p>
          <a:p>
            <a:pPr>
              <a:lnSpc>
                <a:spcPct val="90000"/>
              </a:lnSpc>
              <a:buChar char="•"/>
            </a:pPr>
            <a:r>
              <a:t>Okeh needed to sell 5,000 copies to break even, sold 75,000 copies the first month</a:t>
            </a:r>
          </a:p>
          <a:p>
            <a:pPr>
              <a:lnSpc>
                <a:spcPct val="90000"/>
              </a:lnSpc>
              <a:buChar char="•"/>
            </a:pPr>
            <a:r>
              <a:t>Its success prompted other record companies to find other female blues singers to try and match its phenomenal sales</a:t>
            </a:r>
          </a:p>
        </p:txBody>
      </p:sp>
      <p:grpSp>
        <p:nvGrpSpPr>
          <p:cNvPr id="321" name="Group 321"/>
          <p:cNvGrpSpPr/>
          <p:nvPr/>
        </p:nvGrpSpPr>
        <p:grpSpPr>
          <a:xfrm>
            <a:off x="7410227" y="869223"/>
            <a:ext cx="5255236" cy="6876084"/>
            <a:chOff x="0" y="0"/>
            <a:chExt cx="5255235" cy="6876083"/>
          </a:xfrm>
        </p:grpSpPr>
        <p:pic>
          <p:nvPicPr>
            <p:cNvPr id="320" name="pasted-image.png"/>
            <p:cNvPicPr>
              <a:picLocks noChangeAspect="1"/>
            </p:cNvPicPr>
            <p:nvPr/>
          </p:nvPicPr>
          <p:blipFill>
            <a:blip r:embed="rId4">
              <a:extLst/>
            </a:blip>
            <a:stretch>
              <a:fillRect/>
            </a:stretch>
          </p:blipFill>
          <p:spPr>
            <a:xfrm>
              <a:off x="50800" y="50800"/>
              <a:ext cx="5153636" cy="6774484"/>
            </a:xfrm>
            <a:prstGeom prst="rect">
              <a:avLst/>
            </a:prstGeom>
            <a:ln>
              <a:noFill/>
            </a:ln>
            <a:effectLst/>
          </p:spPr>
        </p:pic>
        <p:pic>
          <p:nvPicPr>
            <p:cNvPr id="319" name="Picture 318"/>
            <p:cNvPicPr>
              <a:picLocks/>
            </p:cNvPicPr>
            <p:nvPr/>
          </p:nvPicPr>
          <p:blipFill>
            <a:blip r:embed="rId5">
              <a:extLst/>
            </a:blip>
            <a:stretch>
              <a:fillRect/>
            </a:stretch>
          </p:blipFill>
          <p:spPr>
            <a:xfrm>
              <a:off x="0" y="0"/>
              <a:ext cx="5255236" cy="6876084"/>
            </a:xfrm>
            <a:prstGeom prst="rect">
              <a:avLst/>
            </a:prstGeom>
            <a:effectLst/>
          </p:spPr>
        </p:pic>
      </p:grpSp>
      <p:pic>
        <p:nvPicPr>
          <p:cNvPr id="322" name="01_Smith.mp3"/>
          <p:cNvPicPr>
            <a:picLocks/>
          </p:cNvPicPr>
          <p:nvPr>
            <a:audioFile r:link="rId2"/>
            <p:extLst>
              <p:ext uri="{DAA4B4D4-6D71-4841-9C94-3DE7FCFB9230}">
                <p14:media xmlns:p14="http://schemas.microsoft.com/office/powerpoint/2010/main" r:embed="rId1"/>
              </p:ext>
            </p:extLst>
          </p:nvPr>
        </p:nvPicPr>
        <p:blipFill>
          <a:blip r:embed="rId6">
            <a:extLst/>
          </a:blip>
          <a:stretch>
            <a:fillRect/>
          </a:stretch>
        </p:blipFill>
        <p:spPr>
          <a:xfrm>
            <a:off x="6809458" y="8037689"/>
            <a:ext cx="571501" cy="5715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checker/>
      </p:transition>
    </mc:Choice>
    <mc:Fallback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266128" fill="hold"/>
                                        <p:tgtEl>
                                          <p:spTgt spid="3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322"/>
                </p:tgtEl>
              </p:cMediaNode>
            </p:audi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r="18900000" rotWithShape="0">
              <a:srgbClr val="000000">
                <a:alpha val="80000"/>
              </a:srgbClr>
            </a:outerShdw>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rgbClr val="0066C1"/>
            </a:gs>
            <a:gs pos="100000">
              <a:srgbClr val="094593"/>
            </a:gs>
          </a:gsLst>
          <a:lin ang="5400000" scaled="0"/>
        </a:gradFill>
        <a:ln w="12700" cap="flat">
          <a:noFill/>
          <a:miter lim="400000"/>
        </a:ln>
        <a:effectLst>
          <a:outerShdw blurRad="76200" dir="18900000" rotWithShape="0">
            <a:srgbClr val="000000">
              <a:alpha val="8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001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outerShdw blurRad="25400" dist="23998" dir="2700000" rotWithShape="0">
                <a:srgbClr val="000000">
                  <a:alpha val="31034"/>
                </a:srgbClr>
              </a:outerShdw>
            </a:effectLst>
            <a:uFillTx/>
            <a:latin typeface="+mj-lt"/>
            <a:ea typeface="+mj-ea"/>
            <a:cs typeface="+mj-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18</TotalTime>
  <Words>1673</Words>
  <Application>Microsoft Macintosh PowerPoint</Application>
  <PresentationFormat>Custom</PresentationFormat>
  <Paragraphs>174</Paragraphs>
  <Slides>26</Slides>
  <Notes>1</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26</vt:i4>
      </vt:variant>
    </vt:vector>
  </HeadingPairs>
  <TitlesOfParts>
    <vt:vector size="42" baseType="lpstr">
      <vt:lpstr>Arial</vt:lpstr>
      <vt:lpstr>Baskerville SemiBold</vt:lpstr>
      <vt:lpstr>Calibri</vt:lpstr>
      <vt:lpstr>Constantia</vt:lpstr>
      <vt:lpstr>DIN Alternate</vt:lpstr>
      <vt:lpstr>DIN Condensed</vt:lpstr>
      <vt:lpstr>Gill Sans</vt:lpstr>
      <vt:lpstr>Helvetica</vt:lpstr>
      <vt:lpstr>Iowan Old Style Bold</vt:lpstr>
      <vt:lpstr>Iowan Old Style Italic</vt:lpstr>
      <vt:lpstr>Iowan Old Style Roman</vt:lpstr>
      <vt:lpstr>Lucida Grande</vt:lpstr>
      <vt:lpstr>Times</vt:lpstr>
      <vt:lpstr>Times New Roman</vt:lpstr>
      <vt:lpstr>Zapf Dingbats</vt:lpstr>
      <vt:lpstr>White</vt:lpstr>
      <vt:lpstr>Race Records</vt:lpstr>
      <vt:lpstr>PowerPoint Presentation</vt:lpstr>
      <vt:lpstr>Ancestors of the Blues</vt:lpstr>
      <vt:lpstr>PowerPoint Presentation</vt:lpstr>
      <vt:lpstr>Blues</vt:lpstr>
      <vt:lpstr>Blues</vt:lpstr>
      <vt:lpstr>Early blues: Classic</vt:lpstr>
      <vt:lpstr>Mamie Smith (1883-1946)</vt:lpstr>
      <vt:lpstr>“Crazy Blues”</vt:lpstr>
      <vt:lpstr>W. C. Handy (1873-1958)</vt:lpstr>
      <vt:lpstr>Bessie Smith (1895-1937)</vt:lpstr>
      <vt:lpstr>PowerPoint Presentation</vt:lpstr>
      <vt:lpstr>Pre-Rock ’n’ Roll Rhythm &amp; Blues</vt:lpstr>
      <vt:lpstr>Country Blues</vt:lpstr>
      <vt:lpstr>Country Blues</vt:lpstr>
      <vt:lpstr>Robert Johnson (1911-1938)</vt:lpstr>
      <vt:lpstr>Urban or Electric blues</vt:lpstr>
      <vt:lpstr>B.B. King’s Beale Street Blues</vt:lpstr>
      <vt:lpstr>Urban blues</vt:lpstr>
      <vt:lpstr>Muddy Waters (McKinley Morganfield, 1915-1976)</vt:lpstr>
      <vt:lpstr>PowerPoint Presentation</vt:lpstr>
      <vt:lpstr>Howlin’ Wolf</vt:lpstr>
      <vt:lpstr>Smokestack Lightnin</vt:lpstr>
      <vt:lpstr>Lightnin’ Hopkins, texas blues and Tom Moore’s Farm</vt:lpstr>
      <vt:lpstr>Lightnin’ Hopkins, texas blues and Tom Moore’s Farm</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Race Records</dc:title>
  <cp:lastModifiedBy>Amy Bauer</cp:lastModifiedBy>
  <cp:revision>4</cp:revision>
  <dcterms:modified xsi:type="dcterms:W3CDTF">2020-01-18T22:15:45Z</dcterms:modified>
</cp:coreProperties>
</file>