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4" r:id="rId6"/>
    <p:sldId id="266" r:id="rId7"/>
    <p:sldId id="268" r:id="rId8"/>
    <p:sldId id="270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2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4" name="Rectangle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age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Image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Image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3333CC"/>
            </a:gs>
            <a:gs pos="100000">
              <a:srgbClr val="18185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2">
            <a:alphaModFix amt="56670"/>
            <a:extLst/>
          </a:blip>
          <a:stretch>
            <a:fillRect/>
          </a:stretch>
        </p:blipFill>
        <p:spPr>
          <a:xfrm>
            <a:off x="-334675" y="346766"/>
            <a:ext cx="13515995" cy="778847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Line"/>
          <p:cNvSpPr/>
          <p:nvPr/>
        </p:nvSpPr>
        <p:spPr>
          <a:xfrm>
            <a:off x="215900" y="2489199"/>
            <a:ext cx="6162427" cy="307856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Rectangle"/>
          <p:cNvSpPr/>
          <p:nvPr/>
        </p:nvSpPr>
        <p:spPr>
          <a:xfrm>
            <a:off x="25763" y="4184484"/>
            <a:ext cx="12953274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" name="Rectangle"/>
          <p:cNvSpPr/>
          <p:nvPr/>
        </p:nvSpPr>
        <p:spPr>
          <a:xfrm>
            <a:off x="2673932" y="4185245"/>
            <a:ext cx="9357172" cy="14732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5" name="Line"/>
          <p:cNvSpPr/>
          <p:nvPr/>
        </p:nvSpPr>
        <p:spPr>
          <a:xfrm>
            <a:off x="7901384" y="5647033"/>
            <a:ext cx="4912916" cy="2811167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2946400" y="4514426"/>
            <a:ext cx="7112000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5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7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9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0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7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9" name="droppedImage.tiff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08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7" name="droppedImage.tiff" descr="dropped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18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19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alphaModFix amt="56670"/>
            <a:extLst/>
          </a:blip>
          <a:stretch>
            <a:fillRect/>
          </a:stretch>
        </p:blipFill>
        <p:spPr>
          <a:xfrm>
            <a:off x="-334675" y="346766"/>
            <a:ext cx="13515995" cy="778847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ine"/>
          <p:cNvSpPr/>
          <p:nvPr/>
        </p:nvSpPr>
        <p:spPr>
          <a:xfrm>
            <a:off x="215900" y="2489199"/>
            <a:ext cx="6162427" cy="307856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Rectangle"/>
          <p:cNvSpPr/>
          <p:nvPr/>
        </p:nvSpPr>
        <p:spPr>
          <a:xfrm>
            <a:off x="25763" y="4184484"/>
            <a:ext cx="12953274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9" name="Rectangle"/>
          <p:cNvSpPr/>
          <p:nvPr/>
        </p:nvSpPr>
        <p:spPr>
          <a:xfrm>
            <a:off x="2673932" y="4185245"/>
            <a:ext cx="9357172" cy="1473201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>
            <a:off x="7901384" y="5647033"/>
            <a:ext cx="4912916" cy="2811167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rogressive Rock/Glam Rock/Art Rock"/>
          <p:cNvSpPr txBox="1">
            <a:spLocks noGrp="1"/>
          </p:cNvSpPr>
          <p:nvPr>
            <p:ph type="title"/>
          </p:nvPr>
        </p:nvSpPr>
        <p:spPr>
          <a:xfrm>
            <a:off x="2946400" y="4514426"/>
            <a:ext cx="8812235" cy="724748"/>
          </a:xfrm>
          <a:prstGeom prst="rect">
            <a:avLst/>
          </a:prstGeom>
        </p:spPr>
        <p:txBody>
          <a:bodyPr/>
          <a:lstStyle/>
          <a:p>
            <a:r>
              <a:t>Progressive Rock/Glam Rock/Art Rock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4" name="Prog (Progressive) Rock Late ‘60s and beyo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Prog (Progressive) Rock Late ‘60s and beyond</a:t>
            </a:r>
          </a:p>
        </p:txBody>
      </p:sp>
      <p:sp>
        <p:nvSpPr>
          <p:cNvPr id="195" name="Adopts not only techniques, but also forms and stature of Classical music…"/>
          <p:cNvSpPr txBox="1">
            <a:spLocks noGrp="1"/>
          </p:cNvSpPr>
          <p:nvPr>
            <p:ph type="body" idx="1"/>
          </p:nvPr>
        </p:nvSpPr>
        <p:spPr>
          <a:xfrm>
            <a:off x="571500" y="1569103"/>
            <a:ext cx="11861800" cy="6134101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Adopts not only techniques, but also forms and stature of Classical music</a:t>
            </a:r>
          </a:p>
          <a:p>
            <a:pPr>
              <a:defRPr sz="3000"/>
            </a:pPr>
            <a:r>
              <a:t>Experiments with form, concept albums, electronic instruments</a:t>
            </a:r>
          </a:p>
          <a:p>
            <a:pPr lvl="1">
              <a:defRPr sz="3000"/>
            </a:pPr>
            <a:r>
              <a:t>Genesis (early)</a:t>
            </a:r>
          </a:p>
          <a:p>
            <a:pPr lvl="1">
              <a:defRPr sz="3000"/>
            </a:pPr>
            <a:r>
              <a:t>Emerson, Lake, and Palmer</a:t>
            </a:r>
          </a:p>
          <a:p>
            <a:pPr lvl="1">
              <a:defRPr sz="3000"/>
            </a:pPr>
            <a:r>
              <a:t>King Crimson</a:t>
            </a:r>
          </a:p>
          <a:p>
            <a:pPr lvl="1">
              <a:defRPr sz="3000"/>
            </a:pPr>
            <a:r>
              <a:t>Yes</a:t>
            </a:r>
          </a:p>
          <a:p>
            <a:pPr lvl="1">
              <a:defRPr sz="3000"/>
            </a:pPr>
            <a:r>
              <a:t>Pink Floyd</a:t>
            </a:r>
          </a:p>
        </p:txBody>
      </p:sp>
      <p:grpSp>
        <p:nvGrpSpPr>
          <p:cNvPr id="198" name="carl_palmer__drums.jpg"/>
          <p:cNvGrpSpPr/>
          <p:nvPr/>
        </p:nvGrpSpPr>
        <p:grpSpPr>
          <a:xfrm>
            <a:off x="8906013" y="3357324"/>
            <a:ext cx="3676651" cy="2557659"/>
            <a:chOff x="0" y="0"/>
            <a:chExt cx="3676650" cy="2557657"/>
          </a:xfrm>
        </p:grpSpPr>
        <p:pic>
          <p:nvPicPr>
            <p:cNvPr id="197" name="carl_palmer__drums.jpg" descr="carl_palmer__drum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107" t="19281" r="7371" b="14921"/>
            <a:stretch>
              <a:fillRect/>
            </a:stretch>
          </p:blipFill>
          <p:spPr>
            <a:xfrm>
              <a:off x="38100" y="25400"/>
              <a:ext cx="3600451" cy="24433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carl_palmer__drums.jpg" descr="carl_palmer__drums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3676651" cy="2557659"/>
            </a:xfrm>
            <a:prstGeom prst="rect">
              <a:avLst/>
            </a:prstGeom>
            <a:effectLst/>
          </p:spPr>
        </p:pic>
      </p:grpSp>
      <p:grpSp>
        <p:nvGrpSpPr>
          <p:cNvPr id="201" name="wakeman1974.jpg"/>
          <p:cNvGrpSpPr/>
          <p:nvPr/>
        </p:nvGrpSpPr>
        <p:grpSpPr>
          <a:xfrm>
            <a:off x="3555013" y="5858615"/>
            <a:ext cx="5193317" cy="3604830"/>
            <a:chOff x="0" y="0"/>
            <a:chExt cx="5193315" cy="3604829"/>
          </a:xfrm>
        </p:grpSpPr>
        <p:pic>
          <p:nvPicPr>
            <p:cNvPr id="200" name="wakeman1974.jpg" descr="wakeman1974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25400"/>
              <a:ext cx="5117116" cy="34905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wakeman1974.jpg" descr="wakeman1974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193316" cy="3604830"/>
            </a:xfrm>
            <a:prstGeom prst="rect">
              <a:avLst/>
            </a:prstGeom>
            <a:effectLst/>
          </p:spPr>
        </p:pic>
      </p:grpSp>
      <p:sp>
        <p:nvSpPr>
          <p:cNvPr id="202" name="Carl Palmer of  Emerson, Lake and Palmer"/>
          <p:cNvSpPr txBox="1"/>
          <p:nvPr/>
        </p:nvSpPr>
        <p:spPr>
          <a:xfrm>
            <a:off x="8910750" y="6007096"/>
            <a:ext cx="386207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Carl Palmer of  </a:t>
            </a:r>
            <a:r>
              <a:rPr b="1"/>
              <a:t>Emerson, Lake and Palmer</a:t>
            </a:r>
          </a:p>
        </p:txBody>
      </p:sp>
      <p:sp>
        <p:nvSpPr>
          <p:cNvPr id="203" name="Rick Wakeman of  Yes"/>
          <p:cNvSpPr txBox="1"/>
          <p:nvPr/>
        </p:nvSpPr>
        <p:spPr>
          <a:xfrm>
            <a:off x="8910750" y="9076379"/>
            <a:ext cx="200813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Rick Wakeman of  </a:t>
            </a:r>
            <a:r>
              <a:rPr b="1"/>
              <a:t>Yes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" name="king crimson (1968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king crimson (1968)</a:t>
            </a:r>
          </a:p>
        </p:txBody>
      </p:sp>
      <p:sp>
        <p:nvSpPr>
          <p:cNvPr id="207" name="Core is still experimental guitarist and producer Robert Fripp…"/>
          <p:cNvSpPr txBox="1">
            <a:spLocks noGrp="1"/>
          </p:cNvSpPr>
          <p:nvPr>
            <p:ph type="body" idx="1"/>
          </p:nvPr>
        </p:nvSpPr>
        <p:spPr>
          <a:xfrm>
            <a:off x="768424" y="3767410"/>
            <a:ext cx="11861801" cy="4294969"/>
          </a:xfrm>
          <a:prstGeom prst="rect">
            <a:avLst/>
          </a:prstGeom>
        </p:spPr>
        <p:txBody>
          <a:bodyPr/>
          <a:lstStyle/>
          <a:p>
            <a:r>
              <a:t>Core is still experimental guitarist and producer </a:t>
            </a:r>
            <a:r>
              <a:rPr b="1"/>
              <a:t>Robert Fripp</a:t>
            </a:r>
          </a:p>
          <a:p>
            <a:r>
              <a:rPr b="1"/>
              <a:t>In the Court of the Crimson King</a:t>
            </a:r>
            <a:r>
              <a:t> (1969)includes elements of jazz, classical, and experimental music, and complex song structures.</a:t>
            </a:r>
          </a:p>
          <a:p>
            <a:r>
              <a:t>Other notable ups include </a:t>
            </a:r>
            <a:r>
              <a:rPr b="1"/>
              <a:t>Larks' Tongues in Aspic </a:t>
            </a:r>
            <a:r>
              <a:t>(1973), </a:t>
            </a:r>
            <a:r>
              <a:rPr b="1"/>
              <a:t>Starless and Bible Black</a:t>
            </a:r>
            <a:r>
              <a:t> (1974), and </a:t>
            </a:r>
            <a:r>
              <a:rPr b="1"/>
              <a:t>Red</a:t>
            </a:r>
            <a:r>
              <a:t> (1974)</a:t>
            </a:r>
          </a:p>
        </p:txBody>
      </p:sp>
      <p:grpSp>
        <p:nvGrpSpPr>
          <p:cNvPr id="210" name="Image"/>
          <p:cNvGrpSpPr/>
          <p:nvPr/>
        </p:nvGrpSpPr>
        <p:grpSpPr>
          <a:xfrm>
            <a:off x="7032407" y="473236"/>
            <a:ext cx="5538286" cy="2845343"/>
            <a:chOff x="0" y="0"/>
            <a:chExt cx="5538284" cy="2845342"/>
          </a:xfrm>
        </p:grpSpPr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25400"/>
              <a:ext cx="5462085" cy="27310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38285" cy="2845343"/>
            </a:xfrm>
            <a:prstGeom prst="rect">
              <a:avLst/>
            </a:prstGeom>
            <a:effectLst/>
          </p:spPr>
        </p:pic>
      </p:grpSp>
      <p:sp>
        <p:nvSpPr>
          <p:cNvPr id="211" name="One of the first prog rock bands; still in existence, but 21 members have come and gone"/>
          <p:cNvSpPr txBox="1"/>
          <p:nvPr/>
        </p:nvSpPr>
        <p:spPr>
          <a:xfrm>
            <a:off x="461466" y="1898153"/>
            <a:ext cx="6270788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One of the first prog rock bands; still in existence, but 21 members have come and gone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7" name="Glam (glitter) Rock (1971–76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Glam (glitter) Rock (1971–76)</a:t>
            </a:r>
          </a:p>
        </p:txBody>
      </p:sp>
      <p:sp>
        <p:nvSpPr>
          <p:cNvPr id="218" name="British Rock movement—theater and spectacle after the serious late ‘60s…"/>
          <p:cNvSpPr txBox="1">
            <a:spLocks noGrp="1"/>
          </p:cNvSpPr>
          <p:nvPr>
            <p:ph type="body" idx="1"/>
          </p:nvPr>
        </p:nvSpPr>
        <p:spPr>
          <a:xfrm>
            <a:off x="571500" y="17018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1500"/>
              </a:spcBef>
              <a:defRPr sz="2720"/>
            </a:pPr>
            <a:r>
              <a:t>British Rock movement—theater and spectacle after the serious late ‘60s</a:t>
            </a:r>
          </a:p>
          <a:p>
            <a:pPr marL="399415" indent="-399415" defTabSz="496570">
              <a:spcBef>
                <a:spcPts val="1500"/>
              </a:spcBef>
              <a:defRPr sz="2720"/>
            </a:pPr>
            <a:r>
              <a:t>Bands, but primarily singers, assume persona on stage, in studio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Mark Bolan &amp; T. Rex (“Get it on (Bang a Gong),” ‘71)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Mott the Hoople (“All the Young Dudes,” ‘72)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Gary Glitter (“Rock and Roll, parts 1 &amp; 2,” ‘72)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Slade (“Mama Weer All Crazee Now,” ‘72)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The Sweet (“The Ballroom Blitz,” ‘73)</a:t>
            </a:r>
          </a:p>
          <a:p>
            <a:pPr marL="399415" indent="-399415" defTabSz="496570">
              <a:spcBef>
                <a:spcPts val="1500"/>
              </a:spcBef>
              <a:defRPr sz="2720"/>
            </a:pPr>
            <a:r>
              <a:t>American 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New York Dolls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Alice Cooper</a:t>
            </a:r>
          </a:p>
          <a:p>
            <a:pPr marL="798830" lvl="1" indent="-399415" defTabSz="496570">
              <a:spcBef>
                <a:spcPts val="1500"/>
              </a:spcBef>
              <a:defRPr sz="2720"/>
            </a:pPr>
            <a:r>
              <a:t>Lou Reed</a:t>
            </a:r>
          </a:p>
        </p:txBody>
      </p:sp>
      <p:grpSp>
        <p:nvGrpSpPr>
          <p:cNvPr id="221" name="Image"/>
          <p:cNvGrpSpPr/>
          <p:nvPr/>
        </p:nvGrpSpPr>
        <p:grpSpPr>
          <a:xfrm>
            <a:off x="9779049" y="2967831"/>
            <a:ext cx="2712096" cy="6353969"/>
            <a:chOff x="0" y="0"/>
            <a:chExt cx="2712094" cy="6353968"/>
          </a:xfrm>
        </p:grpSpPr>
        <p:pic>
          <p:nvPicPr>
            <p:cNvPr id="22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341" t="18114" r="33499"/>
            <a:stretch>
              <a:fillRect/>
            </a:stretch>
          </p:blipFill>
          <p:spPr>
            <a:xfrm>
              <a:off x="38100" y="25400"/>
              <a:ext cx="2635895" cy="6239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712096" cy="6353970"/>
            </a:xfrm>
            <a:prstGeom prst="rect">
              <a:avLst/>
            </a:prstGeom>
            <a:effectLst/>
          </p:spPr>
        </p:pic>
      </p:grpSp>
      <p:sp>
        <p:nvSpPr>
          <p:cNvPr id="222" name="Noddy Holder of  Slade, 1973"/>
          <p:cNvSpPr txBox="1"/>
          <p:nvPr/>
        </p:nvSpPr>
        <p:spPr>
          <a:xfrm>
            <a:off x="6635700" y="8856709"/>
            <a:ext cx="271730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Noddy Holder of  </a:t>
            </a:r>
            <a:r>
              <a:rPr b="1"/>
              <a:t>Slade</a:t>
            </a:r>
            <a:r>
              <a:t>, 1973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" name="david bowie (David Robert Jones, 1947–2016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david bowie (David Robert Jones, 1947–2016)</a:t>
            </a:r>
          </a:p>
        </p:txBody>
      </p:sp>
      <p:sp>
        <p:nvSpPr>
          <p:cNvPr id="240" name="During early career, assumed different persona for nearly every album;…"/>
          <p:cNvSpPr txBox="1">
            <a:spLocks noGrp="1"/>
          </p:cNvSpPr>
          <p:nvPr>
            <p:ph type="body" idx="1"/>
          </p:nvPr>
        </p:nvSpPr>
        <p:spPr>
          <a:xfrm>
            <a:off x="228600" y="1809750"/>
            <a:ext cx="7906197" cy="7226300"/>
          </a:xfrm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1700"/>
              </a:spcBef>
              <a:defRPr sz="3168"/>
            </a:pPr>
            <a:r>
              <a:t>During early career, assumed different persona for nearly every album;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Mod 1967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Folksinger 1968–69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Space Oddity folk, 1971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Ziggy Stardust, 1972–4 (Glam)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Diamond Dogs, 1974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Thin White Duke, 1975–6 (“plastic soul”)</a:t>
            </a:r>
          </a:p>
          <a:p>
            <a:pPr marL="930402" lvl="1" indent="-465201" defTabSz="578358">
              <a:spcBef>
                <a:spcPts val="1700"/>
              </a:spcBef>
              <a:defRPr sz="3168"/>
            </a:pPr>
            <a:r>
              <a:t>Berlin dandy, 1976–80</a:t>
            </a:r>
          </a:p>
        </p:txBody>
      </p:sp>
      <p:grpSp>
        <p:nvGrpSpPr>
          <p:cNvPr id="243" name="Image"/>
          <p:cNvGrpSpPr/>
          <p:nvPr/>
        </p:nvGrpSpPr>
        <p:grpSpPr>
          <a:xfrm>
            <a:off x="6940567" y="2625446"/>
            <a:ext cx="5530834" cy="5594908"/>
            <a:chOff x="0" y="0"/>
            <a:chExt cx="5530833" cy="5594906"/>
          </a:xfrm>
        </p:grpSpPr>
        <p:pic>
          <p:nvPicPr>
            <p:cNvPr id="24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25400"/>
              <a:ext cx="5454634" cy="54806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30834" cy="5594907"/>
            </a:xfrm>
            <a:prstGeom prst="rect">
              <a:avLst/>
            </a:prstGeom>
            <a:effectLst/>
          </p:spPr>
        </p:pic>
      </p:grpSp>
      <p:grpSp>
        <p:nvGrpSpPr>
          <p:cNvPr id="246" name="Image"/>
          <p:cNvGrpSpPr/>
          <p:nvPr/>
        </p:nvGrpSpPr>
        <p:grpSpPr>
          <a:xfrm>
            <a:off x="7600762" y="2410702"/>
            <a:ext cx="4553199" cy="6087896"/>
            <a:chOff x="0" y="0"/>
            <a:chExt cx="4553198" cy="6087894"/>
          </a:xfrm>
        </p:grpSpPr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25400"/>
              <a:ext cx="4476999" cy="59735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53199" cy="6087895"/>
            </a:xfrm>
            <a:prstGeom prst="rect">
              <a:avLst/>
            </a:prstGeom>
            <a:effectLst/>
          </p:spPr>
        </p:pic>
      </p:grpSp>
      <p:grpSp>
        <p:nvGrpSpPr>
          <p:cNvPr id="249" name="Image"/>
          <p:cNvGrpSpPr/>
          <p:nvPr/>
        </p:nvGrpSpPr>
        <p:grpSpPr>
          <a:xfrm>
            <a:off x="7828692" y="2917031"/>
            <a:ext cx="5037139" cy="5075238"/>
            <a:chOff x="0" y="0"/>
            <a:chExt cx="5037137" cy="5075237"/>
          </a:xfrm>
        </p:grpSpPr>
        <p:pic>
          <p:nvPicPr>
            <p:cNvPr id="248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25400"/>
              <a:ext cx="4960938" cy="49609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037138" cy="5075238"/>
            </a:xfrm>
            <a:prstGeom prst="rect">
              <a:avLst/>
            </a:prstGeom>
            <a:effectLst/>
          </p:spPr>
        </p:pic>
      </p:grpSp>
      <p:grpSp>
        <p:nvGrpSpPr>
          <p:cNvPr id="252" name="Image"/>
          <p:cNvGrpSpPr/>
          <p:nvPr/>
        </p:nvGrpSpPr>
        <p:grpSpPr>
          <a:xfrm>
            <a:off x="7769121" y="2770611"/>
            <a:ext cx="4806796" cy="4734882"/>
            <a:chOff x="0" y="0"/>
            <a:chExt cx="4806794" cy="4734881"/>
          </a:xfrm>
        </p:grpSpPr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100" y="25400"/>
              <a:ext cx="4730595" cy="46205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806795" cy="4734882"/>
            </a:xfrm>
            <a:prstGeom prst="rect">
              <a:avLst/>
            </a:prstGeom>
            <a:effectLst/>
          </p:spPr>
        </p:pic>
      </p:grpSp>
      <p:grpSp>
        <p:nvGrpSpPr>
          <p:cNvPr id="255" name="Image"/>
          <p:cNvGrpSpPr/>
          <p:nvPr/>
        </p:nvGrpSpPr>
        <p:grpSpPr>
          <a:xfrm>
            <a:off x="8194508" y="2259681"/>
            <a:ext cx="4305507" cy="5756741"/>
            <a:chOff x="0" y="0"/>
            <a:chExt cx="4305506" cy="5756740"/>
          </a:xfrm>
        </p:grpSpPr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100" y="25400"/>
              <a:ext cx="4229307" cy="56424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Image" descr="Imag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4305507" cy="5756741"/>
            </a:xfrm>
            <a:prstGeom prst="rect">
              <a:avLst/>
            </a:prstGeom>
            <a:effectLst/>
          </p:spPr>
        </p:pic>
      </p:grpSp>
      <p:grpSp>
        <p:nvGrpSpPr>
          <p:cNvPr id="258" name="Image"/>
          <p:cNvGrpSpPr/>
          <p:nvPr/>
        </p:nvGrpSpPr>
        <p:grpSpPr>
          <a:xfrm>
            <a:off x="7568693" y="2741058"/>
            <a:ext cx="4979052" cy="5047988"/>
            <a:chOff x="0" y="0"/>
            <a:chExt cx="4979051" cy="5047986"/>
          </a:xfrm>
        </p:grpSpPr>
        <p:pic>
          <p:nvPicPr>
            <p:cNvPr id="257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100" y="25400"/>
              <a:ext cx="4902852" cy="49336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Image" descr="Imag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979052" cy="5047987"/>
            </a:xfrm>
            <a:prstGeom prst="rect">
              <a:avLst/>
            </a:prstGeom>
            <a:effectLst/>
          </p:spPr>
        </p:pic>
      </p:grpSp>
      <p:grpSp>
        <p:nvGrpSpPr>
          <p:cNvPr id="261" name="Image"/>
          <p:cNvGrpSpPr/>
          <p:nvPr/>
        </p:nvGrpSpPr>
        <p:grpSpPr>
          <a:xfrm>
            <a:off x="8013700" y="2165928"/>
            <a:ext cx="4317639" cy="6577444"/>
            <a:chOff x="0" y="0"/>
            <a:chExt cx="4317638" cy="6577443"/>
          </a:xfrm>
        </p:grpSpPr>
        <p:pic>
          <p:nvPicPr>
            <p:cNvPr id="260" name="Image" descr="Ima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100" y="25400"/>
              <a:ext cx="4241439" cy="64631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Image" descr="Imag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4317639" cy="65774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fill="hold" grpId="3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1000" fill="hold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9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 fill="hold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9" presetClass="exit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10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9" presetClass="entr" fill="hold" grpId="9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9" presetClass="exit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1000" fill="hold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9" presetClass="entr" fill="hold" grpId="11" nodeType="after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9" presetClass="exit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10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7" animBg="1" advAuto="0"/>
      <p:bldP spid="243" grpId="10" animBg="1" advAuto="0"/>
      <p:bldP spid="246" grpId="5" animBg="1" advAuto="0"/>
      <p:bldP spid="246" grpId="8" animBg="1" advAuto="0"/>
      <p:bldP spid="249" grpId="11" animBg="1" advAuto="0"/>
      <p:bldP spid="252" grpId="4" animBg="1" advAuto="0"/>
      <p:bldP spid="252" grpId="6" animBg="1" advAuto="0"/>
      <p:bldP spid="255" grpId="9" animBg="1" advAuto="0"/>
      <p:bldP spid="255" grpId="12" animBg="1" advAuto="0"/>
      <p:bldP spid="258" grpId="1" animBg="1" advAuto="0"/>
      <p:bldP spid="258" grpId="3" animBg="1" advAuto="0"/>
      <p:bldP spid="26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ine"/>
          <p:cNvSpPr>
            <a:spLocks noGrp="1"/>
          </p:cNvSpPr>
          <p:nvPr>
            <p:ph type="body" idx="13"/>
          </p:nvPr>
        </p:nvSpPr>
        <p:spPr>
          <a:xfrm>
            <a:off x="571499" y="1691133"/>
            <a:ext cx="11861801" cy="1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7" name="“Suffragette city,” the rise and fall of Ziggy Stardust and the spiders from mars (1972)"/>
          <p:cNvSpPr txBox="1">
            <a:spLocks noGrp="1"/>
          </p:cNvSpPr>
          <p:nvPr>
            <p:ph type="title"/>
          </p:nvPr>
        </p:nvSpPr>
        <p:spPr>
          <a:xfrm>
            <a:off x="585316" y="288478"/>
            <a:ext cx="7833668" cy="1334096"/>
          </a:xfrm>
          <a:prstGeom prst="rect">
            <a:avLst/>
          </a:prstGeom>
        </p:spPr>
        <p:txBody>
          <a:bodyPr/>
          <a:lstStyle>
            <a:lvl1pPr defTabSz="443991">
              <a:spcBef>
                <a:spcPts val="1700"/>
              </a:spcBef>
              <a:defRPr sz="3952"/>
            </a:lvl1pPr>
          </a:lstStyle>
          <a:p>
            <a:r>
              <a:t>“Suffragette city,” the rise and fall of Ziggy Stardust and the spiders from mars (1972)</a:t>
            </a:r>
          </a:p>
        </p:txBody>
      </p:sp>
      <p:sp>
        <p:nvSpPr>
          <p:cNvPr id="268" name="Introduced glam rock to the masses, along with sexual and social commentary in sci-fi guise (the earth has but 5 years left)…"/>
          <p:cNvSpPr txBox="1">
            <a:spLocks noGrp="1"/>
          </p:cNvSpPr>
          <p:nvPr>
            <p:ph type="body" idx="1"/>
          </p:nvPr>
        </p:nvSpPr>
        <p:spPr>
          <a:xfrm>
            <a:off x="571500" y="3718371"/>
            <a:ext cx="11861801" cy="5226746"/>
          </a:xfrm>
          <a:prstGeom prst="rect">
            <a:avLst/>
          </a:prstGeom>
        </p:spPr>
        <p:txBody>
          <a:bodyPr/>
          <a:lstStyle/>
          <a:p>
            <a:r>
              <a:t>Introduced glam rock to the masses, along with sexual and social commentary in sci-fi guise (the earth has but 5 years left)</a:t>
            </a:r>
          </a:p>
          <a:p>
            <a:r>
              <a:t>The character is promiscuous, takes drugs, and preaches peace, but is destroyed by his addictions and the adulation of fans (rock allegory)</a:t>
            </a:r>
          </a:p>
          <a:p>
            <a:r>
              <a:t>“Suffragette City” originally a b-side with Little Richard influences, later released as a single</a:t>
            </a:r>
          </a:p>
        </p:txBody>
      </p:sp>
      <p:grpSp>
        <p:nvGrpSpPr>
          <p:cNvPr id="271" name="Image"/>
          <p:cNvGrpSpPr/>
          <p:nvPr/>
        </p:nvGrpSpPr>
        <p:grpSpPr>
          <a:xfrm>
            <a:off x="9819178" y="500326"/>
            <a:ext cx="2836035" cy="2961748"/>
            <a:chOff x="0" y="0"/>
            <a:chExt cx="2836033" cy="2961747"/>
          </a:xfrm>
        </p:grpSpPr>
        <p:pic>
          <p:nvPicPr>
            <p:cNvPr id="27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25400"/>
              <a:ext cx="2759834" cy="28474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36034" cy="2961748"/>
            </a:xfrm>
            <a:prstGeom prst="rect">
              <a:avLst/>
            </a:prstGeom>
            <a:effectLst/>
          </p:spPr>
        </p:pic>
      </p:grpSp>
      <p:sp>
        <p:nvSpPr>
          <p:cNvPr id="272" name="Concept album featuring most enduring Bowie character, Ziggy Stardust"/>
          <p:cNvSpPr txBox="1"/>
          <p:nvPr/>
        </p:nvSpPr>
        <p:spPr>
          <a:xfrm>
            <a:off x="571103" y="2108623"/>
            <a:ext cx="910515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Concept album featuring most enduring Bowie character, Ziggy Stardust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8" name="Roxy music (1971–8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Roxy music (1971–82)</a:t>
            </a:r>
          </a:p>
        </p:txBody>
      </p:sp>
      <p:sp>
        <p:nvSpPr>
          <p:cNvPr id="279" name="Glam art rock, most members from an art school background…"/>
          <p:cNvSpPr txBox="1">
            <a:spLocks noGrp="1"/>
          </p:cNvSpPr>
          <p:nvPr>
            <p:ph type="body" idx="1"/>
          </p:nvPr>
        </p:nvSpPr>
        <p:spPr>
          <a:xfrm>
            <a:off x="571500" y="1594891"/>
            <a:ext cx="11861801" cy="7226301"/>
          </a:xfrm>
          <a:prstGeom prst="rect">
            <a:avLst/>
          </a:prstGeom>
        </p:spPr>
        <p:txBody>
          <a:bodyPr/>
          <a:lstStyle/>
          <a:p>
            <a:pPr marL="310134" indent="-310134" defTabSz="385572">
              <a:spcBef>
                <a:spcPts val="1100"/>
              </a:spcBef>
              <a:defRPr sz="2112"/>
            </a:pPr>
            <a:r>
              <a:t>Glam art rock, most members from an art school background </a:t>
            </a:r>
          </a:p>
          <a:p>
            <a:pPr marL="620268" lvl="1" indent="-310134" defTabSz="385572">
              <a:spcBef>
                <a:spcPts val="1100"/>
              </a:spcBef>
              <a:defRPr sz="2112"/>
            </a:pPr>
            <a:r>
              <a:t>(founder </a:t>
            </a:r>
            <a:r>
              <a:rPr b="1"/>
              <a:t>Brian Ferry</a:t>
            </a:r>
            <a:r>
              <a:t>, </a:t>
            </a:r>
            <a:r>
              <a:rPr b="1"/>
              <a:t>Brian Eno</a:t>
            </a:r>
            <a:r>
              <a:t>, </a:t>
            </a:r>
            <a:r>
              <a:rPr b="1"/>
              <a:t>Andy Mackay</a:t>
            </a:r>
            <a:r>
              <a:t>)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t>Mixed music, electronica, pop art and fashion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t>A more sophisticated, arty version of glam that influenced punk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Roxy Music</a:t>
            </a:r>
            <a:r>
              <a:t> (1972)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For Your Pleasure</a:t>
            </a:r>
            <a:r>
              <a:t> (1973)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Stranded</a:t>
            </a:r>
            <a:r>
              <a:t> (1973)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Country Life</a:t>
            </a:r>
            <a:r>
              <a:t> (1974)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Siren</a:t>
            </a:r>
            <a:r>
              <a:t> (1975)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Manifesto</a:t>
            </a:r>
            <a:r>
              <a:t> (1979)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Flesh and Blood </a:t>
            </a:r>
            <a:r>
              <a:t>(1980)</a:t>
            </a:r>
          </a:p>
          <a:p>
            <a:pPr marL="0" indent="0" defTabSz="385572">
              <a:spcBef>
                <a:spcPts val="1100"/>
              </a:spcBef>
              <a:buSzTx/>
              <a:buNone/>
              <a:defRPr sz="2112"/>
            </a:pPr>
            <a:r>
              <a:t>	•	</a:t>
            </a:r>
            <a:r>
              <a:rPr i="1"/>
              <a:t>Avalon</a:t>
            </a:r>
            <a:r>
              <a:t> (1982)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rPr b="1"/>
              <a:t>Ferry</a:t>
            </a:r>
            <a:r>
              <a:t> a successful solo artist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rPr b="1"/>
              <a:t>Eno</a:t>
            </a:r>
            <a:r>
              <a:t> to become both a solo artist and one of the most famous rock producers</a:t>
            </a:r>
          </a:p>
        </p:txBody>
      </p:sp>
      <p:grpSp>
        <p:nvGrpSpPr>
          <p:cNvPr id="282" name="Image"/>
          <p:cNvGrpSpPr/>
          <p:nvPr/>
        </p:nvGrpSpPr>
        <p:grpSpPr>
          <a:xfrm>
            <a:off x="6555559" y="3943109"/>
            <a:ext cx="5308468" cy="3601545"/>
            <a:chOff x="0" y="0"/>
            <a:chExt cx="5308466" cy="3601543"/>
          </a:xfrm>
        </p:grpSpPr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10" t="3344" r="1610" b="5484"/>
            <a:stretch>
              <a:fillRect/>
            </a:stretch>
          </p:blipFill>
          <p:spPr>
            <a:xfrm>
              <a:off x="38100" y="25400"/>
              <a:ext cx="5232267" cy="3487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308467" cy="36015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8" name="Glam singer/songwriter, icon of the 1970s Elton John (1947–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900"/>
              </a:spcBef>
              <a:defRPr sz="4316"/>
            </a:lvl1pPr>
          </a:lstStyle>
          <a:p>
            <a:r>
              <a:t>Glam singer/songwriter, icon of the 1970s Elton John (1947–)</a:t>
            </a:r>
          </a:p>
        </p:txBody>
      </p:sp>
      <p:sp>
        <p:nvSpPr>
          <p:cNvPr id="289" name="Sir Elton Hercules John, CBE, (b. Reginald Kenneth Dwight) British singer, pianist, and composer.…"/>
          <p:cNvSpPr txBox="1">
            <a:spLocks noGrp="1"/>
          </p:cNvSpPr>
          <p:nvPr>
            <p:ph type="body" sz="half" idx="1"/>
          </p:nvPr>
        </p:nvSpPr>
        <p:spPr>
          <a:xfrm>
            <a:off x="571500" y="1803399"/>
            <a:ext cx="8062001" cy="4784565"/>
          </a:xfrm>
          <a:prstGeom prst="rect">
            <a:avLst/>
          </a:prstGeom>
        </p:spPr>
        <p:txBody>
          <a:bodyPr/>
          <a:lstStyle/>
          <a:p>
            <a:pPr marL="328929" indent="-328929" defTabSz="408940">
              <a:spcBef>
                <a:spcPts val="1200"/>
              </a:spcBef>
              <a:defRPr sz="2240"/>
            </a:pPr>
            <a:r>
              <a:t>Sir Elton Hercules John, CBE, (b. Reginald Kenneth Dwight) British singer, pianist, and composer. 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Has worked with lyricist </a:t>
            </a:r>
            <a:r>
              <a:rPr b="1"/>
              <a:t>Bernie Taupin </a:t>
            </a:r>
            <a:r>
              <a:t>since 1967; they have collaborated on more than 30 albums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Has sold more than 300 million records, and more than fifty Top 40 hits, including seven consecutive No. 1 US albums</a:t>
            </a:r>
          </a:p>
          <a:p>
            <a:pPr marL="657859" lvl="1" indent="-328929" defTabSz="408940">
              <a:spcBef>
                <a:spcPts val="1200"/>
              </a:spcBef>
              <a:defRPr sz="2240"/>
            </a:pPr>
            <a:r>
              <a:t>From 1970–2000 he had at least one song in the Billboard Hot 100. </a:t>
            </a:r>
          </a:p>
          <a:p>
            <a:pPr marL="657859" lvl="1" indent="-328929" defTabSz="408940">
              <a:spcBef>
                <a:spcPts val="1200"/>
              </a:spcBef>
              <a:defRPr sz="2240"/>
            </a:pPr>
            <a:r>
              <a:t>Composed for Broadway and film (</a:t>
            </a:r>
            <a:r>
              <a:rPr i="1"/>
              <a:t>The Lion King, Aida, Billy Elliot the Musical</a:t>
            </a:r>
            <a:r>
              <a:t>)</a:t>
            </a:r>
          </a:p>
        </p:txBody>
      </p:sp>
      <p:pic>
        <p:nvPicPr>
          <p:cNvPr id="290" name="Elton John 75.jpg" descr="Elton John 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0886" y="1340421"/>
            <a:ext cx="3666671" cy="5316673"/>
          </a:xfrm>
          <a:prstGeom prst="rect">
            <a:avLst/>
          </a:prstGeom>
          <a:ln w="12700">
            <a:miter lim="400000"/>
          </a:ln>
          <a:effectLst>
            <a:outerShdw blurRad="63500" dist="91483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91" name="Seventh studio album Goodbye Yellow Brick Road (1973), although double, became his best-selling album to date…"/>
          <p:cNvSpPr txBox="1"/>
          <p:nvPr/>
        </p:nvSpPr>
        <p:spPr>
          <a:xfrm>
            <a:off x="492879" y="6789623"/>
            <a:ext cx="10391972" cy="214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5318" indent="-385318" defTabSz="479044">
              <a:spcBef>
                <a:spcPts val="1400"/>
              </a:spcBef>
              <a:buSzPct val="75000"/>
              <a:buFont typeface="Zapf Dingbats"/>
              <a:buChar char="➤"/>
              <a:defRPr sz="2624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Seventh studio album </a:t>
            </a:r>
            <a:r>
              <a:rPr b="1"/>
              <a:t>Goodbye Yellow Brick Road</a:t>
            </a:r>
            <a:r>
              <a:t> (1973), although double, became his best-selling album to date</a:t>
            </a:r>
          </a:p>
          <a:p>
            <a:pPr marL="385318" indent="-385318" defTabSz="479044">
              <a:spcBef>
                <a:spcPts val="1400"/>
              </a:spcBef>
              <a:buSzPct val="75000"/>
              <a:buFont typeface="Zapf Dingbats"/>
              <a:buChar char="➤"/>
              <a:defRPr sz="2624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"Goodbye Yellow Brick Road" the song uses Wizard of Oz imagery to talk about getting back to one’s roots.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Macintosh PowerPoint</Application>
  <PresentationFormat>Custom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Baskerville</vt:lpstr>
      <vt:lpstr>DIN Alternate</vt:lpstr>
      <vt:lpstr>DIN Condensed</vt:lpstr>
      <vt:lpstr>Gill Sans</vt:lpstr>
      <vt:lpstr>Helvetica</vt:lpstr>
      <vt:lpstr>Iowan Old Style</vt:lpstr>
      <vt:lpstr>Lucida Grande</vt:lpstr>
      <vt:lpstr>Times</vt:lpstr>
      <vt:lpstr>Times New Roman</vt:lpstr>
      <vt:lpstr>Zapf Dingbats</vt:lpstr>
      <vt:lpstr>White</vt:lpstr>
      <vt:lpstr>Progressive Rock/Glam Rock/Art Rock</vt:lpstr>
      <vt:lpstr>Prog (Progressive) Rock Late ‘60s and beyond</vt:lpstr>
      <vt:lpstr>king crimson (1968)</vt:lpstr>
      <vt:lpstr>Glam (glitter) Rock (1971–76)</vt:lpstr>
      <vt:lpstr>david bowie (David Robert Jones, 1947–2016)</vt:lpstr>
      <vt:lpstr>“Suffragette city,” the rise and fall of Ziggy Stardust and the spiders from mars (1972)</vt:lpstr>
      <vt:lpstr>Roxy music (1971–82)</vt:lpstr>
      <vt:lpstr>Glam singer/songwriter, icon of the 1970s Elton John (1947–)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Rock/Glam Rock/Art Rock</dc:title>
  <cp:lastModifiedBy>Amy Bauer</cp:lastModifiedBy>
  <cp:revision>1</cp:revision>
  <dcterms:modified xsi:type="dcterms:W3CDTF">2020-03-07T23:42:27Z</dcterms:modified>
</cp:coreProperties>
</file>