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2" r:id="rId14"/>
    <p:sldId id="273" r:id="rId15"/>
    <p:sldId id="275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A610F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C8501E"/>
        </a:fontRef>
        <a:srgbClr val="C8501E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C8501E"/>
        </a:fontRef>
        <a:srgbClr val="C8501E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87" d="100"/>
          <a:sy n="87" d="100"/>
        </p:scale>
        <p:origin x="18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"/>
          <p:cNvGrpSpPr/>
          <p:nvPr/>
        </p:nvGrpSpPr>
        <p:grpSpPr>
          <a:xfrm>
            <a:off x="-1261899" y="-1119492"/>
            <a:ext cx="14868198" cy="11176962"/>
            <a:chOff x="0" y="0"/>
            <a:chExt cx="14868197" cy="11176960"/>
          </a:xfrm>
        </p:grpSpPr>
        <p:sp>
          <p:nvSpPr>
            <p:cNvPr id="11" name="Rectangle"/>
            <p:cNvSpPr/>
            <p:nvPr/>
          </p:nvSpPr>
          <p:spPr>
            <a:xfrm>
              <a:off x="0" y="0"/>
              <a:ext cx="14868198" cy="11176961"/>
            </a:xfrm>
            <a:prstGeom prst="rect">
              <a:avLst/>
            </a:prstGeom>
            <a:solidFill>
              <a:srgbClr val="F7AD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sp>
          <p:nvSpPr>
            <p:cNvPr id="12" name="Rectangle"/>
            <p:cNvSpPr txBox="1"/>
            <p:nvPr/>
          </p:nvSpPr>
          <p:spPr>
            <a:xfrm>
              <a:off x="7368758" y="5218227"/>
              <a:ext cx="130679" cy="740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57799" marR="57799" algn="ctr" defTabSz="1295400">
                <a:buClr>
                  <a:srgbClr val="000000"/>
                </a:buClr>
                <a:buFont typeface="Times"/>
                <a:defRPr sz="3400">
                  <a:uFill>
                    <a:solidFill>
                      <a:srgbClr val="000000"/>
                    </a:solidFill>
                  </a:uFill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14" name="Rectangle"/>
          <p:cNvSpPr/>
          <p:nvPr/>
        </p:nvSpPr>
        <p:spPr>
          <a:xfrm>
            <a:off x="0" y="3797300"/>
            <a:ext cx="13004800" cy="1333500"/>
          </a:xfrm>
          <a:prstGeom prst="rect">
            <a:avLst/>
          </a:prstGeom>
          <a:solidFill>
            <a:srgbClr val="D9572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5" name="Rectangle"/>
          <p:cNvSpPr/>
          <p:nvPr/>
        </p:nvSpPr>
        <p:spPr>
          <a:xfrm>
            <a:off x="2772551" y="3797300"/>
            <a:ext cx="7434863" cy="19177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6" name="Line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Line"/>
          <p:cNvSpPr/>
          <p:nvPr/>
        </p:nvSpPr>
        <p:spPr>
          <a:xfrm>
            <a:off x="2772551" y="5120640"/>
            <a:ext cx="7425832" cy="225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8" name="droppedImage.tiff" descr="droppedImage.tiff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178364" y="975529"/>
            <a:ext cx="12623236" cy="7573942"/>
          </a:xfrm>
          <a:prstGeom prst="rect">
            <a:avLst/>
          </a:prstGeom>
          <a:ln w="12700"/>
        </p:spPr>
      </p:pic>
      <p:sp>
        <p:nvSpPr>
          <p:cNvPr id="19" name="Line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rgbClr val="7A4A00"/>
            </a:solidFill>
            <a:headEnd type="stealth"/>
            <a:tailEnd type="stealth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Line"/>
          <p:cNvSpPr/>
          <p:nvPr/>
        </p:nvSpPr>
        <p:spPr>
          <a:xfrm>
            <a:off x="6642100" y="4686300"/>
            <a:ext cx="6172200" cy="3771900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883182" y="3794195"/>
            <a:ext cx="7112001" cy="724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defTabSz="1295400">
              <a:spcBef>
                <a:spcPts val="0"/>
              </a:spcBef>
              <a:defRPr sz="5400" cap="non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869635" y="4518942"/>
            <a:ext cx="7112001" cy="5757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indent="0" defTabSz="1295400">
              <a:spcBef>
                <a:spcPts val="400"/>
              </a:spcBef>
              <a:buSzTx/>
              <a:buFontTx/>
              <a:buNone/>
              <a:defRPr sz="4600">
                <a:solidFill>
                  <a:srgbClr val="F7AD00"/>
                </a:solidFill>
                <a:uFill>
                  <a:solidFill>
                    <a:srgbClr val="F7AD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70803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135827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2008518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265875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5734" y="9207500"/>
            <a:ext cx="453332" cy="447229"/>
          </a:xfrm>
          <a:prstGeom prst="rect">
            <a:avLst/>
          </a:prstGeom>
        </p:spPr>
        <p:txBody>
          <a:bodyPr/>
          <a:lstStyle>
            <a:lvl1pPr algn="ctr" defTabSz="6477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Image"/>
          <p:cNvSpPr>
            <a:spLocks noGrp="1"/>
          </p:cNvSpPr>
          <p:nvPr>
            <p:ph type="pic" idx="13"/>
          </p:nvPr>
        </p:nvSpPr>
        <p:spPr>
          <a:xfrm>
            <a:off x="-203200" y="-12700"/>
            <a:ext cx="900080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Line"/>
          <p:cNvSpPr>
            <a:spLocks noGrp="1"/>
          </p:cNvSpPr>
          <p:nvPr>
            <p:ph type="body" sz="quarter" idx="14"/>
          </p:nvPr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Image"/>
          <p:cNvSpPr>
            <a:spLocks noGrp="1"/>
          </p:cNvSpPr>
          <p:nvPr>
            <p:ph type="pic" idx="13"/>
          </p:nvPr>
        </p:nvSpPr>
        <p:spPr>
          <a:xfrm>
            <a:off x="571500" y="508000"/>
            <a:ext cx="7454900" cy="80994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8" name="Image"/>
          <p:cNvSpPr>
            <a:spLocks noGrp="1"/>
          </p:cNvSpPr>
          <p:nvPr>
            <p:ph type="pic" sz="quarter" idx="14"/>
          </p:nvPr>
        </p:nvSpPr>
        <p:spPr>
          <a:xfrm>
            <a:off x="7944067" y="424462"/>
            <a:ext cx="5275146" cy="45593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9" name="Image"/>
          <p:cNvSpPr>
            <a:spLocks noGrp="1"/>
          </p:cNvSpPr>
          <p:nvPr>
            <p:ph type="pic" sz="quarter" idx="15"/>
          </p:nvPr>
        </p:nvSpPr>
        <p:spPr>
          <a:xfrm>
            <a:off x="8102600" y="4267200"/>
            <a:ext cx="4470400" cy="447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z="2800" i="1" spc="28"/>
            </a:lvl1pPr>
            <a:lvl2pPr marL="0" indent="228600">
              <a:spcBef>
                <a:spcPts val="1400"/>
              </a:spcBef>
              <a:buSzTx/>
              <a:buFontTx/>
              <a:buNone/>
              <a:defRPr sz="2800" i="1" spc="28"/>
            </a:lvl2pPr>
            <a:lvl3pPr marL="0" indent="457200">
              <a:spcBef>
                <a:spcPts val="1400"/>
              </a:spcBef>
              <a:buSzTx/>
              <a:buFontTx/>
              <a:buNone/>
              <a:defRPr sz="2800" i="1" spc="28"/>
            </a:lvl3pPr>
            <a:lvl4pPr marL="0" indent="685800">
              <a:spcBef>
                <a:spcPts val="1400"/>
              </a:spcBef>
              <a:buSzTx/>
              <a:buFontTx/>
              <a:buNone/>
              <a:defRPr sz="2800" i="1" spc="28"/>
            </a:lvl4pPr>
            <a:lvl5pPr marL="0" indent="914400">
              <a:spcBef>
                <a:spcPts val="1400"/>
              </a:spcBef>
              <a:buSzTx/>
              <a:buFontTx/>
              <a:buNone/>
              <a:defRPr sz="2800" i="1" spc="2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Line"/>
          <p:cNvSpPr>
            <a:spLocks noGrp="1"/>
          </p:cNvSpPr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1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05566" y="971550"/>
            <a:ext cx="1389634" cy="1389634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Line"/>
          <p:cNvSpPr>
            <a:spLocks noGrp="1"/>
          </p:cNvSpPr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1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90200" y="7270750"/>
            <a:ext cx="1625600" cy="1625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What’s That Sound, Fourth Edition…"/>
          <p:cNvSpPr txBox="1"/>
          <p:nvPr/>
        </p:nvSpPr>
        <p:spPr>
          <a:xfrm>
            <a:off x="7531601" y="9020698"/>
            <a:ext cx="4628790" cy="573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 anchor="ctr">
            <a:spAutoFit/>
          </a:bodyPr>
          <a:lstStyle/>
          <a:p>
            <a:pPr indent="650240" algn="r" defTabSz="1300480">
              <a:spcBef>
                <a:spcPts val="300"/>
              </a:spcBef>
              <a:tabLst>
                <a:tab pos="965200" algn="l"/>
              </a:tabLst>
              <a:defRPr sz="1400" i="1">
                <a:latin typeface="+mn-lt"/>
                <a:ea typeface="+mn-ea"/>
                <a:cs typeface="+mn-cs"/>
                <a:sym typeface="Arial"/>
              </a:defRPr>
            </a:pPr>
            <a:r>
              <a:t>What’s That Sound</a:t>
            </a:r>
            <a:r>
              <a:rPr i="0"/>
              <a:t>, Fourth Edition</a:t>
            </a:r>
          </a:p>
          <a:p>
            <a:pPr indent="650240" algn="r" defTabSz="1300480">
              <a:spcBef>
                <a:spcPts val="300"/>
              </a:spcBef>
              <a:tabLst>
                <a:tab pos="9652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	Copyright © 2015, W. W. Norton &amp; Company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30048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"/>
          <p:cNvSpPr/>
          <p:nvPr/>
        </p:nvSpPr>
        <p:spPr>
          <a:xfrm>
            <a:off x="0" y="0"/>
            <a:ext cx="13004800" cy="9776178"/>
          </a:xfrm>
          <a:prstGeom prst="rect">
            <a:avLst/>
          </a:prstGeom>
          <a:solidFill>
            <a:srgbClr val="F7A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84" name="Click to edit Master title style"/>
          <p:cNvSpPr txBox="1"/>
          <p:nvPr/>
        </p:nvSpPr>
        <p:spPr>
          <a:xfrm>
            <a:off x="580248" y="948047"/>
            <a:ext cx="4356101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7799" marR="57799" defTabSz="1295400">
              <a:buClr>
                <a:srgbClr val="F7AD00"/>
              </a:buClr>
              <a:buFont typeface="Arial"/>
              <a:defRPr sz="2000" b="1">
                <a:solidFill>
                  <a:srgbClr val="F7AD00"/>
                </a:solidFill>
                <a:uFill>
                  <a:solidFill>
                    <a:srgbClr val="F7AD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85" name="Rectangle"/>
          <p:cNvSpPr/>
          <p:nvPr/>
        </p:nvSpPr>
        <p:spPr>
          <a:xfrm>
            <a:off x="762000" y="889000"/>
            <a:ext cx="11518900" cy="8077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86" name="Rectangle"/>
          <p:cNvSpPr/>
          <p:nvPr/>
        </p:nvSpPr>
        <p:spPr>
          <a:xfrm>
            <a:off x="762000" y="1498600"/>
            <a:ext cx="5422900" cy="596900"/>
          </a:xfrm>
          <a:prstGeom prst="rect">
            <a:avLst/>
          </a:prstGeom>
          <a:ln w="12700">
            <a:solidFill>
              <a:srgbClr val="D95721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87" name="Rectangle"/>
          <p:cNvSpPr/>
          <p:nvPr/>
        </p:nvSpPr>
        <p:spPr>
          <a:xfrm>
            <a:off x="381000" y="482600"/>
            <a:ext cx="12268200" cy="88519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88" name="Title Text"/>
          <p:cNvSpPr txBox="1">
            <a:spLocks noGrp="1"/>
          </p:cNvSpPr>
          <p:nvPr>
            <p:ph type="title"/>
          </p:nvPr>
        </p:nvSpPr>
        <p:spPr>
          <a:xfrm>
            <a:off x="878275" y="1090506"/>
            <a:ext cx="5222241" cy="14201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defTabSz="1295400">
              <a:spcBef>
                <a:spcPts val="0"/>
              </a:spcBef>
              <a:defRPr sz="4800" b="1" cap="none">
                <a:solidFill>
                  <a:srgbClr val="F7AD00"/>
                </a:solidFill>
                <a:uFill>
                  <a:solidFill>
                    <a:srgbClr val="F7AD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9" name="Body Level One…"/>
          <p:cNvSpPr txBox="1">
            <a:spLocks noGrp="1"/>
          </p:cNvSpPr>
          <p:nvPr>
            <p:ph type="body" idx="1"/>
          </p:nvPr>
        </p:nvSpPr>
        <p:spPr>
          <a:xfrm>
            <a:off x="1193800" y="2514600"/>
            <a:ext cx="10579100" cy="7239000"/>
          </a:xfrm>
          <a:prstGeom prst="rect">
            <a:avLst/>
          </a:prstGeom>
        </p:spPr>
        <p:txBody>
          <a:bodyPr>
            <a:noAutofit/>
          </a:bodyPr>
          <a:lstStyle>
            <a:lvl1pPr marL="383540" marR="57799" indent="-342900" defTabSz="1295400">
              <a:spcBef>
                <a:spcPts val="400"/>
              </a:spcBef>
              <a:buSzPct val="100000"/>
              <a:buFontTx/>
              <a:buChar char="•"/>
              <a:defRPr sz="3600" b="1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783590" marR="57799" indent="-285750" defTabSz="1295400">
              <a:spcBef>
                <a:spcPts val="500"/>
              </a:spcBef>
              <a:buSzPct val="100000"/>
              <a:buFontTx/>
              <a:buChar char="–"/>
              <a:defRPr sz="24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3639" marR="57799" indent="-228600" defTabSz="1295400">
              <a:spcBef>
                <a:spcPts val="500"/>
              </a:spcBef>
              <a:buSzPct val="100000"/>
              <a:buFontTx/>
              <a:buChar char="•"/>
              <a:defRPr sz="22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640839" marR="57799" indent="-228600" defTabSz="1295400">
              <a:spcBef>
                <a:spcPts val="500"/>
              </a:spcBef>
              <a:buSzPct val="100000"/>
              <a:buFontTx/>
              <a:buChar char="–"/>
              <a:defRPr sz="22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8039" marR="57799" indent="-228600" defTabSz="1295400">
              <a:spcBef>
                <a:spcPts val="500"/>
              </a:spcBef>
              <a:buSzPct val="100000"/>
              <a:buFontTx/>
              <a:buChar char="»"/>
              <a:defRPr sz="22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60771" y="8920480"/>
            <a:ext cx="368574" cy="360822"/>
          </a:xfrm>
          <a:prstGeom prst="rect">
            <a:avLst/>
          </a:prstGeom>
        </p:spPr>
        <p:txBody>
          <a:bodyPr/>
          <a:lstStyle>
            <a:lvl1pPr algn="ctr" defTabSz="647700">
              <a:defRPr sz="1800">
                <a:solidFill>
                  <a:srgbClr val="D95721"/>
                </a:solidFill>
                <a:uFill>
                  <a:solidFill>
                    <a:srgbClr val="D95721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3333CC"/>
            </a:gs>
            <a:gs pos="100000">
              <a:srgbClr val="17175E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Text"/>
          <p:cNvSpPr txBox="1">
            <a:spLocks noGrp="1"/>
          </p:cNvSpPr>
          <p:nvPr>
            <p:ph type="title"/>
          </p:nvPr>
        </p:nvSpPr>
        <p:spPr>
          <a:xfrm>
            <a:off x="975359" y="866986"/>
            <a:ext cx="11051824" cy="1623343"/>
          </a:xfrm>
          <a:prstGeom prst="rect">
            <a:avLst/>
          </a:prstGeom>
        </p:spPr>
        <p:txBody>
          <a:bodyPr lIns="66559" tIns="66559" rIns="66559" bIns="66559" anchor="ctr"/>
          <a:lstStyle>
            <a:lvl1pPr algn="ctr" defTabSz="650240">
              <a:lnSpc>
                <a:spcPct val="93000"/>
              </a:lnSpc>
              <a:spcBef>
                <a:spcPts val="0"/>
              </a:spcBef>
              <a:defRPr sz="6200" cap="none">
                <a:solidFill>
                  <a:srgbClr val="FFAF18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98" name="Body Level One…"/>
          <p:cNvSpPr txBox="1">
            <a:spLocks noGrp="1"/>
          </p:cNvSpPr>
          <p:nvPr>
            <p:ph type="body" idx="1"/>
          </p:nvPr>
        </p:nvSpPr>
        <p:spPr>
          <a:xfrm>
            <a:off x="975359" y="2817706"/>
            <a:ext cx="11051824" cy="5849903"/>
          </a:xfrm>
          <a:prstGeom prst="rect">
            <a:avLst/>
          </a:prstGeom>
        </p:spPr>
        <p:txBody>
          <a:bodyPr lIns="66559" tIns="66559" rIns="66559" bIns="66559"/>
          <a:lstStyle>
            <a:lvl1pPr marL="469304" indent="-469304" defTabSz="650240">
              <a:lnSpc>
                <a:spcPct val="93000"/>
              </a:lnSpc>
              <a:spcBef>
                <a:spcPts val="1100"/>
              </a:spcBef>
              <a:buClr>
                <a:srgbClr val="FFCC18"/>
              </a:buClr>
              <a:buSzPct val="100000"/>
              <a:buFont typeface="Times New Roman"/>
              <a:buChar char="»"/>
              <a:defRPr sz="4400">
                <a:solidFill>
                  <a:srgbClr val="FFCC18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03741" indent="-446541" defTabSz="650240">
              <a:lnSpc>
                <a:spcPct val="93000"/>
              </a:lnSpc>
              <a:spcBef>
                <a:spcPts val="1100"/>
              </a:spcBef>
              <a:buClr>
                <a:srgbClr val="FFCC18"/>
              </a:buClr>
              <a:buSzPct val="100000"/>
              <a:buFont typeface="Times New Roman"/>
              <a:buChar char="–"/>
              <a:defRPr sz="4400">
                <a:solidFill>
                  <a:srgbClr val="FFCC18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33500" indent="-419100" defTabSz="650240">
              <a:lnSpc>
                <a:spcPct val="93000"/>
              </a:lnSpc>
              <a:spcBef>
                <a:spcPts val="1100"/>
              </a:spcBef>
              <a:buClr>
                <a:srgbClr val="FFCC18"/>
              </a:buClr>
              <a:buSzPct val="100000"/>
              <a:buFont typeface="Times New Roman"/>
              <a:buChar char="•"/>
              <a:defRPr sz="4400">
                <a:solidFill>
                  <a:srgbClr val="FFCC18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74520" indent="-502920" defTabSz="650240">
              <a:lnSpc>
                <a:spcPct val="93000"/>
              </a:lnSpc>
              <a:spcBef>
                <a:spcPts val="1100"/>
              </a:spcBef>
              <a:buClr>
                <a:srgbClr val="FFCC18"/>
              </a:buClr>
              <a:buSzPct val="100000"/>
              <a:buFont typeface="Times New Roman"/>
              <a:buChar char="–"/>
              <a:defRPr sz="4400">
                <a:solidFill>
                  <a:srgbClr val="FFCC18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331720" indent="-502920" defTabSz="650240">
              <a:lnSpc>
                <a:spcPct val="93000"/>
              </a:lnSpc>
              <a:spcBef>
                <a:spcPts val="1100"/>
              </a:spcBef>
              <a:buClr>
                <a:srgbClr val="FFCC18"/>
              </a:buClr>
              <a:buSzPct val="100000"/>
              <a:buFont typeface="Times New Roman"/>
              <a:buChar char="»"/>
              <a:defRPr sz="4400">
                <a:solidFill>
                  <a:srgbClr val="FFCC18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52762" y="8886613"/>
            <a:ext cx="374421" cy="390110"/>
          </a:xfrm>
          <a:prstGeom prst="rect">
            <a:avLst/>
          </a:prstGeom>
        </p:spPr>
        <p:txBody>
          <a:bodyPr lIns="66559" tIns="66559" rIns="66559" bIns="66559"/>
          <a:lstStyle>
            <a:lvl1pPr defTabSz="650240"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3333CC"/>
            </a:gs>
            <a:gs pos="100000">
              <a:srgbClr val="17175E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Text"/>
          <p:cNvSpPr txBox="1">
            <a:spLocks noGrp="1"/>
          </p:cNvSpPr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6559" tIns="66559" rIns="66559" bIns="66559" anchor="ctr"/>
          <a:lstStyle>
            <a:lvl1pPr algn="ctr" defTabSz="650240">
              <a:lnSpc>
                <a:spcPct val="93000"/>
              </a:lnSpc>
              <a:spcBef>
                <a:spcPts val="0"/>
              </a:spcBef>
              <a:defRPr sz="6200" cap="none">
                <a:solidFill>
                  <a:srgbClr val="FFAF18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20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6559" tIns="66559" rIns="66559" bIns="66559"/>
          <a:lstStyle>
            <a:lvl1pPr marL="0" indent="0" algn="ctr" defTabSz="650240">
              <a:lnSpc>
                <a:spcPct val="93000"/>
              </a:lnSpc>
              <a:spcBef>
                <a:spcPts val="1100"/>
              </a:spcBef>
              <a:buSzTx/>
              <a:buFontTx/>
              <a:buNone/>
              <a:defRPr sz="4400">
                <a:solidFill>
                  <a:srgbClr val="FFCC18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algn="ctr" defTabSz="650240">
              <a:lnSpc>
                <a:spcPct val="93000"/>
              </a:lnSpc>
              <a:spcBef>
                <a:spcPts val="1100"/>
              </a:spcBef>
              <a:buSzTx/>
              <a:buFontTx/>
              <a:buNone/>
              <a:defRPr sz="4400">
                <a:solidFill>
                  <a:srgbClr val="FFCC18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algn="ctr" defTabSz="650240">
              <a:lnSpc>
                <a:spcPct val="93000"/>
              </a:lnSpc>
              <a:spcBef>
                <a:spcPts val="1100"/>
              </a:spcBef>
              <a:buSzTx/>
              <a:buFontTx/>
              <a:buNone/>
              <a:defRPr sz="4400">
                <a:solidFill>
                  <a:srgbClr val="FFCC18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algn="ctr" defTabSz="650240">
              <a:lnSpc>
                <a:spcPct val="93000"/>
              </a:lnSpc>
              <a:spcBef>
                <a:spcPts val="1100"/>
              </a:spcBef>
              <a:buSzTx/>
              <a:buFontTx/>
              <a:buNone/>
              <a:defRPr sz="4400">
                <a:solidFill>
                  <a:srgbClr val="FFCC18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algn="ctr" defTabSz="650240">
              <a:lnSpc>
                <a:spcPct val="93000"/>
              </a:lnSpc>
              <a:spcBef>
                <a:spcPts val="1100"/>
              </a:spcBef>
              <a:buSzTx/>
              <a:buFontTx/>
              <a:buNone/>
              <a:defRPr sz="4400">
                <a:solidFill>
                  <a:srgbClr val="FFCC18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52762" y="8886613"/>
            <a:ext cx="374421" cy="390110"/>
          </a:xfrm>
          <a:prstGeom prst="rect">
            <a:avLst/>
          </a:prstGeom>
        </p:spPr>
        <p:txBody>
          <a:bodyPr lIns="66559" tIns="66559" rIns="66559" bIns="66559"/>
          <a:lstStyle>
            <a:lvl1pPr defTabSz="650240"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"/>
          <p:cNvSpPr/>
          <p:nvPr/>
        </p:nvSpPr>
        <p:spPr>
          <a:xfrm>
            <a:off x="-350788" y="-364927"/>
            <a:ext cx="13548222" cy="10573545"/>
          </a:xfrm>
          <a:prstGeom prst="rect">
            <a:avLst/>
          </a:prstGeom>
          <a:solidFill>
            <a:srgbClr val="009051">
              <a:alpha val="34595"/>
            </a:srgbClr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0010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pic>
        <p:nvPicPr>
          <p:cNvPr id="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4446" y="876165"/>
            <a:ext cx="10187435" cy="7174249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Line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chemeClr val="accent2">
                <a:hueOff val="-902888"/>
                <a:satOff val="-15377"/>
                <a:lumOff val="-12864"/>
              </a:schemeClr>
            </a:solidFill>
            <a:headEnd type="stealth"/>
            <a:tailEnd type="stealth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Rectangle"/>
          <p:cNvSpPr/>
          <p:nvPr/>
        </p:nvSpPr>
        <p:spPr>
          <a:xfrm>
            <a:off x="2765777" y="4253010"/>
            <a:ext cx="7315091" cy="133767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34" name="Rectangle"/>
          <p:cNvSpPr/>
          <p:nvPr/>
        </p:nvSpPr>
        <p:spPr>
          <a:xfrm>
            <a:off x="51527" y="4184484"/>
            <a:ext cx="12953273" cy="1474723"/>
          </a:xfrm>
          <a:prstGeom prst="rect">
            <a:avLst/>
          </a:prstGeom>
          <a:solidFill>
            <a:schemeClr val="accent3">
              <a:hueOff val="-333989"/>
              <a:satOff val="3917"/>
              <a:lumOff val="-66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35" name="Line"/>
          <p:cNvSpPr/>
          <p:nvPr/>
        </p:nvSpPr>
        <p:spPr>
          <a:xfrm>
            <a:off x="7607399" y="5488037"/>
            <a:ext cx="5206902" cy="2970163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xfrm>
            <a:off x="2765722" y="4367615"/>
            <a:ext cx="7112001" cy="724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defTabSz="1295400">
              <a:spcBef>
                <a:spcPts val="0"/>
              </a:spcBef>
              <a:defRPr sz="5400" cap="non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65722" y="4989578"/>
            <a:ext cx="7112001" cy="57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indent="0" defTabSz="1295400">
              <a:spcBef>
                <a:spcPts val="400"/>
              </a:spcBef>
              <a:buSzTx/>
              <a:buFontTx/>
              <a:buNone/>
              <a:defRPr sz="4600">
                <a:solidFill>
                  <a:srgbClr val="F2F3CE"/>
                </a:solidFill>
                <a:uFill>
                  <a:solidFill>
                    <a:srgbClr val="F7AD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70803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135827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2008518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265875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5734" y="9207500"/>
            <a:ext cx="453332" cy="447229"/>
          </a:xfrm>
          <a:prstGeom prst="rect">
            <a:avLst/>
          </a:prstGeom>
        </p:spPr>
        <p:txBody>
          <a:bodyPr/>
          <a:lstStyle>
            <a:lvl1pPr algn="ctr" defTabSz="6477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"/>
          <p:cNvSpPr/>
          <p:nvPr/>
        </p:nvSpPr>
        <p:spPr>
          <a:xfrm>
            <a:off x="-350788" y="-364927"/>
            <a:ext cx="13548222" cy="10573545"/>
          </a:xfrm>
          <a:prstGeom prst="rect">
            <a:avLst/>
          </a:prstGeom>
          <a:solidFill>
            <a:srgbClr val="0096FF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0010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pic>
        <p:nvPicPr>
          <p:cNvPr id="46" name="CSNY.jpg" descr="CSNY.jpg"/>
          <p:cNvPicPr>
            <a:picLocks noChangeAspect="1"/>
          </p:cNvPicPr>
          <p:nvPr/>
        </p:nvPicPr>
        <p:blipFill>
          <a:blip r:embed="rId2">
            <a:extLst/>
          </a:blip>
          <a:srcRect t="21"/>
          <a:stretch>
            <a:fillRect/>
          </a:stretch>
        </p:blipFill>
        <p:spPr>
          <a:xfrm>
            <a:off x="940311" y="652065"/>
            <a:ext cx="11378905" cy="8230130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Line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chemeClr val="accent5">
                <a:hueOff val="-176146"/>
                <a:satOff val="3665"/>
                <a:lumOff val="-13986"/>
              </a:schemeClr>
            </a:solidFill>
            <a:headEnd type="stealth"/>
            <a:tailEnd type="stealth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8" name="Rectangle"/>
          <p:cNvSpPr/>
          <p:nvPr/>
        </p:nvSpPr>
        <p:spPr>
          <a:xfrm>
            <a:off x="51527" y="3725928"/>
            <a:ext cx="12953273" cy="1474723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49" name="Rectangle"/>
          <p:cNvSpPr/>
          <p:nvPr/>
        </p:nvSpPr>
        <p:spPr>
          <a:xfrm>
            <a:off x="2772551" y="3797300"/>
            <a:ext cx="7434863" cy="1331979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50" name="Line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51" name="Line"/>
          <p:cNvSpPr/>
          <p:nvPr/>
        </p:nvSpPr>
        <p:spPr>
          <a:xfrm>
            <a:off x="6642100" y="4686300"/>
            <a:ext cx="6172200" cy="3771900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2867322" y="3895795"/>
            <a:ext cx="7112001" cy="724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defTabSz="1295400">
              <a:spcBef>
                <a:spcPts val="0"/>
              </a:spcBef>
              <a:defRPr sz="5400" cap="non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5734" y="9207500"/>
            <a:ext cx="453332" cy="447229"/>
          </a:xfrm>
          <a:prstGeom prst="rect">
            <a:avLst/>
          </a:prstGeom>
        </p:spPr>
        <p:txBody>
          <a:bodyPr/>
          <a:lstStyle>
            <a:lvl1pPr algn="ctr" defTabSz="6477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ine"/>
          <p:cNvSpPr>
            <a:spLocks noGrp="1"/>
          </p:cNvSpPr>
          <p:nvPr>
            <p:ph type="body" sz="quarter" idx="13"/>
          </p:nvPr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1pPr>
            <a:lvl2pPr marL="0" indent="2286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2pPr>
            <a:lvl3pPr marL="0" indent="4572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3pPr>
            <a:lvl4pPr marL="0" indent="6858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4pPr>
            <a:lvl5pPr marL="0" indent="9144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Image"/>
          <p:cNvSpPr>
            <a:spLocks noGrp="1"/>
          </p:cNvSpPr>
          <p:nvPr>
            <p:ph type="pic" idx="13"/>
          </p:nvPr>
        </p:nvSpPr>
        <p:spPr>
          <a:xfrm>
            <a:off x="-25400" y="-1130300"/>
            <a:ext cx="13045441" cy="141733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1" name="Rectangle"/>
          <p:cNvSpPr>
            <a:spLocks noGrp="1"/>
          </p:cNvSpPr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72" name="Line"/>
          <p:cNvSpPr>
            <a:spLocks noGrp="1"/>
          </p:cNvSpPr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Image"/>
          <p:cNvSpPr>
            <a:spLocks noGrp="1"/>
          </p:cNvSpPr>
          <p:nvPr>
            <p:ph type="pic" idx="13"/>
          </p:nvPr>
        </p:nvSpPr>
        <p:spPr>
          <a:xfrm>
            <a:off x="4191000" y="-12700"/>
            <a:ext cx="9779000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3" name="Line"/>
          <p:cNvSpPr>
            <a:spLocks noGrp="1"/>
          </p:cNvSpPr>
          <p:nvPr>
            <p:ph type="body" sz="quarter" idx="14"/>
          </p:nvPr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Line"/>
          <p:cNvSpPr>
            <a:spLocks noGrp="1"/>
          </p:cNvSpPr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Line"/>
          <p:cNvSpPr>
            <a:spLocks noGrp="1"/>
          </p:cNvSpPr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08" name="droppedImage.tiff"/>
          <p:cNvGrpSpPr/>
          <p:nvPr/>
        </p:nvGrpSpPr>
        <p:grpSpPr>
          <a:xfrm>
            <a:off x="8559800" y="889000"/>
            <a:ext cx="3568700" cy="2199640"/>
            <a:chOff x="0" y="0"/>
            <a:chExt cx="3568700" cy="2199639"/>
          </a:xfrm>
        </p:grpSpPr>
        <p:pic>
          <p:nvPicPr>
            <p:cNvPr id="107" name="droppedImage.tiff" descr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400" y="25400"/>
              <a:ext cx="3517900" cy="21107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6" name="droppedImage.tiff" descr="droppedImage.tiff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568700" cy="2199640"/>
            </a:xfrm>
            <a:prstGeom prst="rect">
              <a:avLst/>
            </a:prstGeom>
            <a:effectLst/>
          </p:spPr>
        </p:pic>
      </p:grp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“"/>
          <p:cNvSpPr txBox="1"/>
          <p:nvPr/>
        </p:nvSpPr>
        <p:spPr>
          <a:xfrm>
            <a:off x="508000" y="1771650"/>
            <a:ext cx="1697832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1000" b="1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“</a:t>
            </a:r>
          </a:p>
        </p:txBody>
      </p:sp>
      <p:sp>
        <p:nvSpPr>
          <p:cNvPr id="117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18" name="-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sz="4800" i="1">
                <a:solidFill>
                  <a:srgbClr val="6B6D6D"/>
                </a:solidFill>
              </a:defRPr>
            </a:lvl1pPr>
          </a:lstStyle>
          <a:p>
            <a:r>
              <a:t>-Johnny Appleseed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 defTabSz="584200">
              <a:defRPr sz="160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1pPr>
      <a:lvl2pPr marL="0" marR="0" indent="228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2pPr>
      <a:lvl3pPr marL="0" marR="0" indent="457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3pPr>
      <a:lvl4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4pPr>
      <a:lvl5pPr marL="0" marR="0" indent="914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5pPr>
      <a:lvl6pPr marL="0" marR="0" indent="11430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6pPr>
      <a:lvl7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7pPr>
      <a:lvl8pPr marL="0" marR="0" indent="1600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8pPr>
      <a:lvl9pPr marL="0" marR="0" indent="1828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1pPr>
      <a:lvl2pPr marL="9398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2pPr>
      <a:lvl3pPr marL="14097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3pPr>
      <a:lvl4pPr marL="18796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4pPr>
      <a:lvl5pPr marL="23495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5pPr>
      <a:lvl6pPr marL="28194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6pPr>
      <a:lvl7pPr marL="32893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7pPr>
      <a:lvl8pPr marL="37592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8pPr>
      <a:lvl9pPr marL="42291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media1.m4a"/><Relationship Id="rId16" Type="http://schemas.openxmlformats.org/officeDocument/2006/relationships/image" Target="../media/image27.png"/><Relationship Id="rId1" Type="http://schemas.microsoft.com/office/2007/relationships/media" Target="../media/media1.m4a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"/>
          <p:cNvSpPr/>
          <p:nvPr/>
        </p:nvSpPr>
        <p:spPr>
          <a:xfrm>
            <a:off x="-350788" y="-364927"/>
            <a:ext cx="13548222" cy="10573545"/>
          </a:xfrm>
          <a:prstGeom prst="rect">
            <a:avLst/>
          </a:prstGeom>
          <a:solidFill>
            <a:srgbClr val="0096FF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0010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pic>
        <p:nvPicPr>
          <p:cNvPr id="218" name="CSNY.jpg" descr="CSNY.jpg"/>
          <p:cNvPicPr>
            <a:picLocks noChangeAspect="1"/>
          </p:cNvPicPr>
          <p:nvPr/>
        </p:nvPicPr>
        <p:blipFill>
          <a:blip r:embed="rId2">
            <a:extLst/>
          </a:blip>
          <a:srcRect t="21"/>
          <a:stretch>
            <a:fillRect/>
          </a:stretch>
        </p:blipFill>
        <p:spPr>
          <a:xfrm>
            <a:off x="940311" y="652065"/>
            <a:ext cx="11378905" cy="823013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Line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chemeClr val="accent5">
                <a:hueOff val="-176146"/>
                <a:satOff val="3665"/>
                <a:lumOff val="-13986"/>
              </a:schemeClr>
            </a:solidFill>
            <a:headEnd type="stealth"/>
            <a:tailEnd type="stealth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20" name="Rectangle"/>
          <p:cNvSpPr/>
          <p:nvPr/>
        </p:nvSpPr>
        <p:spPr>
          <a:xfrm>
            <a:off x="51527" y="3725928"/>
            <a:ext cx="12953273" cy="1474723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221" name="Rectangle"/>
          <p:cNvSpPr/>
          <p:nvPr/>
        </p:nvSpPr>
        <p:spPr>
          <a:xfrm>
            <a:off x="2772551" y="3797300"/>
            <a:ext cx="7434863" cy="1331979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222" name="Line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23" name="Line"/>
          <p:cNvSpPr/>
          <p:nvPr/>
        </p:nvSpPr>
        <p:spPr>
          <a:xfrm>
            <a:off x="6642100" y="4686300"/>
            <a:ext cx="6172200" cy="3771900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24" name="1970 and beyon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1970 and beyond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5" name="Fire and Rain (1970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Fire and Rain (1970)</a:t>
            </a:r>
          </a:p>
        </p:txBody>
      </p:sp>
      <p:sp>
        <p:nvSpPr>
          <p:cNvPr id="316" name="Clear folk rock orientation…"/>
          <p:cNvSpPr txBox="1">
            <a:spLocks noGrp="1"/>
          </p:cNvSpPr>
          <p:nvPr>
            <p:ph type="body" idx="1"/>
          </p:nvPr>
        </p:nvSpPr>
        <p:spPr>
          <a:xfrm>
            <a:off x="558800" y="2185565"/>
            <a:ext cx="11669911" cy="6474670"/>
          </a:xfrm>
          <a:prstGeom prst="rect">
            <a:avLst/>
          </a:prstGeom>
        </p:spPr>
        <p:txBody>
          <a:bodyPr/>
          <a:lstStyle/>
          <a:p>
            <a:r>
              <a:t>Clear folk rock orientation</a:t>
            </a:r>
          </a:p>
          <a:p>
            <a:r>
              <a:t>Lyrical content personal, alluding to suicide of friend, and problems with depression and addiction</a:t>
            </a:r>
          </a:p>
          <a:p>
            <a:r>
              <a:t>but friendly pop elements kept the song light</a:t>
            </a:r>
          </a:p>
          <a:p>
            <a:r>
              <a:t>Acoustic guitar by Taylor, piano by Carole King, brushes (rather thank sticks) on drum, double bass rather than electric</a:t>
            </a:r>
          </a:p>
          <a:p>
            <a:r>
              <a:t>Fair amount of production</a:t>
            </a:r>
          </a:p>
          <a:p>
            <a:r>
              <a:t>Builds in intensity throughout (end-weighted)</a:t>
            </a:r>
          </a:p>
        </p:txBody>
      </p:sp>
      <p:grpSp>
        <p:nvGrpSpPr>
          <p:cNvPr id="319" name="James_Taylor_-_Winterfest.jpg"/>
          <p:cNvGrpSpPr/>
          <p:nvPr/>
        </p:nvGrpSpPr>
        <p:grpSpPr>
          <a:xfrm>
            <a:off x="10360883" y="138271"/>
            <a:ext cx="2045082" cy="2873058"/>
            <a:chOff x="0" y="0"/>
            <a:chExt cx="2045081" cy="2873057"/>
          </a:xfrm>
        </p:grpSpPr>
        <p:pic>
          <p:nvPicPr>
            <p:cNvPr id="318" name="James_Taylor_-_Winterfest.jpg" descr="James_Taylor_-_Winterfest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100" y="12700"/>
              <a:ext cx="1968882" cy="277145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7" name="James_Taylor_-_Winterfest.jpg" descr="James_Taylor_-_Winterfest.jp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045082" cy="287305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5" name="Crosby, Stills, Nash, and Young (1969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Crosby, Stills, Nash, and Young (1969)</a:t>
            </a:r>
          </a:p>
        </p:txBody>
      </p:sp>
      <p:sp>
        <p:nvSpPr>
          <p:cNvPr id="326" name="One of the first Supergroups…"/>
          <p:cNvSpPr txBox="1">
            <a:spLocks noGrp="1"/>
          </p:cNvSpPr>
          <p:nvPr>
            <p:ph type="body" idx="1"/>
          </p:nvPr>
        </p:nvSpPr>
        <p:spPr>
          <a:xfrm>
            <a:off x="571500" y="1809750"/>
            <a:ext cx="11861800" cy="7226300"/>
          </a:xfrm>
          <a:prstGeom prst="rect">
            <a:avLst/>
          </a:prstGeom>
        </p:spPr>
        <p:txBody>
          <a:bodyPr/>
          <a:lstStyle/>
          <a:p>
            <a:pPr marL="413512" indent="-413512" defTabSz="514095">
              <a:spcBef>
                <a:spcPts val="1500"/>
              </a:spcBef>
              <a:defRPr sz="2816"/>
            </a:pPr>
            <a:r>
              <a:t>One of the first Supergroups</a:t>
            </a:r>
          </a:p>
          <a:p>
            <a:pPr marL="827024" lvl="1" indent="-413512" defTabSz="514095">
              <a:spcBef>
                <a:spcPts val="1500"/>
              </a:spcBef>
              <a:defRPr sz="2816"/>
            </a:pPr>
            <a:r>
              <a:t>David Crosby from </a:t>
            </a:r>
            <a:r>
              <a:rPr b="1"/>
              <a:t>The Byrds</a:t>
            </a:r>
          </a:p>
          <a:p>
            <a:pPr marL="827024" lvl="1" indent="-413512" defTabSz="514095">
              <a:spcBef>
                <a:spcPts val="1500"/>
              </a:spcBef>
              <a:defRPr sz="2816"/>
            </a:pPr>
            <a:r>
              <a:t>Stephen Stills &amp; Neil Young from </a:t>
            </a:r>
            <a:r>
              <a:rPr b="1"/>
              <a:t>Buffalo Springfield</a:t>
            </a:r>
          </a:p>
          <a:p>
            <a:pPr marL="827024" lvl="1" indent="-413512" defTabSz="514095">
              <a:spcBef>
                <a:spcPts val="1500"/>
              </a:spcBef>
              <a:defRPr sz="2816"/>
            </a:pPr>
            <a:r>
              <a:t>Graham Nash from </a:t>
            </a:r>
            <a:r>
              <a:rPr b="1"/>
              <a:t>The Hollies</a:t>
            </a:r>
          </a:p>
          <a:p>
            <a:pPr marL="413512" indent="-413512" defTabSz="514095">
              <a:spcBef>
                <a:spcPts val="1500"/>
              </a:spcBef>
              <a:defRPr sz="2816"/>
            </a:pPr>
            <a:r>
              <a:t>Acid-country-folk rock; similar to Byrds but more folk-oriented</a:t>
            </a:r>
          </a:p>
          <a:p>
            <a:pPr marL="827024" lvl="1" indent="-413512" defTabSz="514095">
              <a:spcBef>
                <a:spcPts val="1500"/>
              </a:spcBef>
              <a:defRPr sz="2816"/>
            </a:pPr>
            <a:r>
              <a:t>Ex.  “For What It’s Worth”</a:t>
            </a:r>
          </a:p>
          <a:p>
            <a:pPr marL="413512" indent="-413512" defTabSz="514095">
              <a:spcBef>
                <a:spcPts val="1500"/>
              </a:spcBef>
              <a:defRPr sz="2816"/>
            </a:pPr>
            <a:r>
              <a:t>Crosby, Stills, Nash came together 1968, Ask Young to join early ‘69</a:t>
            </a:r>
          </a:p>
          <a:p>
            <a:pPr marL="827024" lvl="1" indent="-413512" defTabSz="514095">
              <a:spcBef>
                <a:spcPts val="1500"/>
              </a:spcBef>
              <a:defRPr sz="2816"/>
            </a:pPr>
            <a:r>
              <a:t>Expands tight vocal harmonies of Everly Brothers to four parts </a:t>
            </a:r>
          </a:p>
          <a:p>
            <a:pPr marL="827024" lvl="1" indent="-413512" defTabSz="514095">
              <a:spcBef>
                <a:spcPts val="1500"/>
              </a:spcBef>
              <a:defRPr sz="2816"/>
            </a:pPr>
            <a:r>
              <a:t>Tight harmonically, but no high end</a:t>
            </a:r>
          </a:p>
          <a:p>
            <a:pPr marL="413512" indent="-413512" defTabSz="514095">
              <a:spcBef>
                <a:spcPts val="1500"/>
              </a:spcBef>
              <a:defRPr sz="2816"/>
            </a:pPr>
            <a:r>
              <a:t>Four songwriters - character of songs were different depending on author</a:t>
            </a:r>
          </a:p>
        </p:txBody>
      </p:sp>
      <p:grpSp>
        <p:nvGrpSpPr>
          <p:cNvPr id="329" name="Image"/>
          <p:cNvGrpSpPr/>
          <p:nvPr/>
        </p:nvGrpSpPr>
        <p:grpSpPr>
          <a:xfrm>
            <a:off x="8636919" y="395616"/>
            <a:ext cx="4164681" cy="2639726"/>
            <a:chOff x="0" y="0"/>
            <a:chExt cx="4164680" cy="2639724"/>
          </a:xfrm>
        </p:grpSpPr>
        <p:pic>
          <p:nvPicPr>
            <p:cNvPr id="32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100" y="12700"/>
              <a:ext cx="4088481" cy="25381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7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164681" cy="263972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2" name="“Ohio” (1970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“Ohio” (1970)</a:t>
            </a:r>
          </a:p>
        </p:txBody>
      </p:sp>
      <p:sp>
        <p:nvSpPr>
          <p:cNvPr id="333" name="Songwriter = Neil Young, but evinced the political activism that characterized the group as a whole…"/>
          <p:cNvSpPr txBox="1">
            <a:spLocks noGrp="1"/>
          </p:cNvSpPr>
          <p:nvPr>
            <p:ph type="body" sz="half" idx="1"/>
          </p:nvPr>
        </p:nvSpPr>
        <p:spPr>
          <a:xfrm>
            <a:off x="622300" y="1562100"/>
            <a:ext cx="9145390" cy="5433864"/>
          </a:xfrm>
          <a:prstGeom prst="rect">
            <a:avLst/>
          </a:prstGeom>
        </p:spPr>
        <p:txBody>
          <a:bodyPr/>
          <a:lstStyle/>
          <a:p>
            <a:pPr marL="441705" indent="-441705" defTabSz="549148">
              <a:spcBef>
                <a:spcPts val="1600"/>
              </a:spcBef>
              <a:defRPr sz="3008"/>
            </a:pPr>
            <a:r>
              <a:t>Songwriter = Neil Young, but evinced the political activism that characterized the group as a whole</a:t>
            </a:r>
          </a:p>
          <a:p>
            <a:pPr marL="441705" indent="-441705" defTabSz="549148">
              <a:spcBef>
                <a:spcPts val="1600"/>
              </a:spcBef>
              <a:defRPr sz="3008"/>
            </a:pPr>
            <a:r>
              <a:t>Lyrics about Kent State massacre (1970)</a:t>
            </a:r>
          </a:p>
          <a:p>
            <a:pPr marL="883411" lvl="1" indent="-441705" defTabSz="549148">
              <a:spcBef>
                <a:spcPts val="1600"/>
              </a:spcBef>
              <a:defRPr sz="3008"/>
            </a:pPr>
            <a:r>
              <a:t>Riff-based</a:t>
            </a:r>
          </a:p>
          <a:p>
            <a:pPr marL="883411" lvl="1" indent="-441705" defTabSz="549148">
              <a:spcBef>
                <a:spcPts val="1600"/>
              </a:spcBef>
              <a:defRPr sz="3008"/>
            </a:pPr>
            <a:r>
              <a:t>Distorted electric guitar</a:t>
            </a:r>
          </a:p>
          <a:p>
            <a:pPr marL="883411" lvl="1" indent="-441705" defTabSz="549148">
              <a:spcBef>
                <a:spcPts val="1600"/>
              </a:spcBef>
              <a:defRPr sz="3008"/>
            </a:pPr>
            <a:r>
              <a:t>No harmonies at beginning - significant</a:t>
            </a:r>
          </a:p>
          <a:p>
            <a:pPr marL="883411" lvl="1" indent="-441705" defTabSz="549148">
              <a:spcBef>
                <a:spcPts val="1600"/>
              </a:spcBef>
              <a:defRPr sz="3008"/>
            </a:pPr>
            <a:r>
              <a:t>Particularly tight harmonies for rest - adds tension</a:t>
            </a:r>
          </a:p>
        </p:txBody>
      </p:sp>
      <p:grpSp>
        <p:nvGrpSpPr>
          <p:cNvPr id="336" name="Image"/>
          <p:cNvGrpSpPr/>
          <p:nvPr/>
        </p:nvGrpSpPr>
        <p:grpSpPr>
          <a:xfrm>
            <a:off x="9584332" y="2675532"/>
            <a:ext cx="2868018" cy="2868018"/>
            <a:chOff x="0" y="0"/>
            <a:chExt cx="2868017" cy="2868017"/>
          </a:xfrm>
        </p:grpSpPr>
        <p:pic>
          <p:nvPicPr>
            <p:cNvPr id="33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9050" y="19050"/>
              <a:ext cx="2829918" cy="28299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4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868018" cy="2868018"/>
            </a:xfrm>
            <a:prstGeom prst="rect">
              <a:avLst/>
            </a:prstGeom>
            <a:effectLst/>
          </p:spPr>
        </p:pic>
      </p:grpSp>
      <p:grpSp>
        <p:nvGrpSpPr>
          <p:cNvPr id="339" name="Image"/>
          <p:cNvGrpSpPr/>
          <p:nvPr/>
        </p:nvGrpSpPr>
        <p:grpSpPr>
          <a:xfrm>
            <a:off x="7314002" y="6384745"/>
            <a:ext cx="5379642" cy="3204370"/>
            <a:chOff x="0" y="0"/>
            <a:chExt cx="5379640" cy="3204368"/>
          </a:xfrm>
        </p:grpSpPr>
        <p:pic>
          <p:nvPicPr>
            <p:cNvPr id="33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b="38759"/>
            <a:stretch>
              <a:fillRect/>
            </a:stretch>
          </p:blipFill>
          <p:spPr>
            <a:xfrm>
              <a:off x="19049" y="19050"/>
              <a:ext cx="5341549" cy="31664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7" name="Image" descr="Imag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379641" cy="3204369"/>
            </a:xfrm>
            <a:prstGeom prst="rect">
              <a:avLst/>
            </a:prstGeom>
            <a:effectLst/>
          </p:spPr>
        </p:pic>
      </p:grpSp>
      <p:sp>
        <p:nvSpPr>
          <p:cNvPr id="340" name="B-Side by Stephen Stills “Find the Cost of Freedom”"/>
          <p:cNvSpPr txBox="1"/>
          <p:nvPr/>
        </p:nvSpPr>
        <p:spPr>
          <a:xfrm>
            <a:off x="553342" y="7366000"/>
            <a:ext cx="3981749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69900" indent="-469900" defTabSz="584200">
              <a:spcBef>
                <a:spcPts val="1800"/>
              </a:spcBef>
              <a:buSzPct val="75000"/>
              <a:buFont typeface="Zapf Dingbats"/>
              <a:buChar char="➤"/>
              <a:defRPr sz="32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lvl1pPr>
          </a:lstStyle>
          <a:p>
            <a:r>
              <a:t>B-Side by Stephen Stills “Find the Cost of Freedom”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9" name="Paul Simon (1941–) and Art Garfunkel (1941–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Paul Simon (1941–) and Art Garfunkel (1941–) </a:t>
            </a:r>
          </a:p>
        </p:txBody>
      </p:sp>
      <p:sp>
        <p:nvSpPr>
          <p:cNvPr id="350" name="Heavily influenced by Everly Brothers…"/>
          <p:cNvSpPr txBox="1">
            <a:spLocks noGrp="1"/>
          </p:cNvSpPr>
          <p:nvPr>
            <p:ph type="body" sz="half" idx="1"/>
          </p:nvPr>
        </p:nvSpPr>
        <p:spPr>
          <a:xfrm>
            <a:off x="431800" y="1809750"/>
            <a:ext cx="6771482" cy="7226300"/>
          </a:xfrm>
          <a:prstGeom prst="rect">
            <a:avLst/>
          </a:prstGeom>
        </p:spPr>
        <p:txBody>
          <a:bodyPr/>
          <a:lstStyle/>
          <a:p>
            <a:pPr marL="831214" indent="-333374">
              <a:defRPr sz="2800"/>
            </a:pPr>
            <a:r>
              <a:t>Heavily influenced by Everly Brothers</a:t>
            </a:r>
          </a:p>
          <a:p>
            <a:pPr marL="1288414" lvl="1" indent="-333375">
              <a:defRPr sz="2800"/>
            </a:pPr>
            <a:r>
              <a:t>1957 hit “Hey Schoolgirl” (as Tom and Jerry) near copy of Everly Brothers style</a:t>
            </a:r>
          </a:p>
          <a:p>
            <a:pPr marL="1288414" lvl="1" indent="-333375">
              <a:defRPr sz="2800"/>
            </a:pPr>
            <a:r>
              <a:t>Also Brill Building </a:t>
            </a:r>
          </a:p>
          <a:p>
            <a:pPr marL="831214" indent="-333374">
              <a:defRPr sz="2800"/>
            </a:pPr>
            <a:r>
              <a:t>Enjoyed their biggest success with “Bridge Over Troubled Water,”after which they broke up.</a:t>
            </a:r>
          </a:p>
        </p:txBody>
      </p:sp>
      <p:grpSp>
        <p:nvGrpSpPr>
          <p:cNvPr id="353" name="A photo of Paul Simon and Art Garfunkel singing into microphones. Simon is playing a guitar. The wall behind them is illuminated with yellow lights."/>
          <p:cNvGrpSpPr/>
          <p:nvPr/>
        </p:nvGrpSpPr>
        <p:grpSpPr>
          <a:xfrm>
            <a:off x="7086631" y="2571605"/>
            <a:ext cx="5313932" cy="5317842"/>
            <a:chOff x="0" y="0"/>
            <a:chExt cx="5313931" cy="5317841"/>
          </a:xfrm>
        </p:grpSpPr>
        <p:pic>
          <p:nvPicPr>
            <p:cNvPr id="352" name="A photo of Paul Simon and Art Garfunkel singing into microphones. Simon is playing a guitar. The wall behind them is illuminated with yellow lights." descr="A photo of Paul Simon and Art Garfunkel singing into microphones. Simon is playing a guitar. The wall behind them is illuminated with yellow lights.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100" y="12700"/>
              <a:ext cx="5237732" cy="52162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1" name="A photo of Paul Simon and Art Garfunkel singing into microphones. Simon is playing a guitar. The wall behind them is illuminated with yellow lights." descr="A photo of Paul Simon and Art Garfunkel singing into microphones. Simon is playing a guitar. The wall behind them is illuminated with yellow lights.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313932" cy="531784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6" name="“Sound of Silence” and “Bridge Over Troubled Water”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“Sound of Silence” and “Bridge Over Troubled Water”</a:t>
            </a:r>
          </a:p>
        </p:txBody>
      </p:sp>
      <p:sp>
        <p:nvSpPr>
          <p:cNvPr id="357" name="“Sound of Silence” (1964) originally issued acoustically – flops…"/>
          <p:cNvSpPr txBox="1">
            <a:spLocks noGrp="1"/>
          </p:cNvSpPr>
          <p:nvPr>
            <p:ph type="body" idx="1"/>
          </p:nvPr>
        </p:nvSpPr>
        <p:spPr>
          <a:xfrm>
            <a:off x="571500" y="1803400"/>
            <a:ext cx="11861800" cy="4308575"/>
          </a:xfrm>
          <a:prstGeom prst="rect">
            <a:avLst/>
          </a:prstGeom>
        </p:spPr>
        <p:txBody>
          <a:bodyPr/>
          <a:lstStyle/>
          <a:p>
            <a:r>
              <a:t>“Sound of Silence” (1964) originally issued acoustically – flops</a:t>
            </a:r>
          </a:p>
          <a:p>
            <a:pPr lvl="1"/>
            <a:r>
              <a:t>Re-released with studio production, rock band- #1 hit</a:t>
            </a:r>
          </a:p>
          <a:p>
            <a:pPr lvl="1"/>
            <a:r>
              <a:t>Dark imagery, but framed as pop song </a:t>
            </a:r>
          </a:p>
          <a:p>
            <a:r>
              <a:t>“Bridge Over Troubled Water” (1969; released 1970) from their fifth album with the same name (1970)</a:t>
            </a:r>
          </a:p>
        </p:txBody>
      </p:sp>
      <p:grpSp>
        <p:nvGrpSpPr>
          <p:cNvPr id="360" name="Image"/>
          <p:cNvGrpSpPr/>
          <p:nvPr/>
        </p:nvGrpSpPr>
        <p:grpSpPr>
          <a:xfrm>
            <a:off x="8866333" y="6167583"/>
            <a:ext cx="3306617" cy="3306617"/>
            <a:chOff x="0" y="0"/>
            <a:chExt cx="3306616" cy="3306616"/>
          </a:xfrm>
        </p:grpSpPr>
        <p:pic>
          <p:nvPicPr>
            <p:cNvPr id="35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9050" y="19050"/>
              <a:ext cx="3268517" cy="32685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306617" cy="3306617"/>
            </a:xfrm>
            <a:prstGeom prst="rect">
              <a:avLst/>
            </a:prstGeom>
            <a:effectLst/>
          </p:spPr>
        </p:pic>
      </p:grpSp>
      <p:sp>
        <p:nvSpPr>
          <p:cNvPr id="361" name="a straight-ahead, piano-based gospel song…"/>
          <p:cNvSpPr txBox="1"/>
          <p:nvPr/>
        </p:nvSpPr>
        <p:spPr>
          <a:xfrm>
            <a:off x="655240" y="6313633"/>
            <a:ext cx="8016578" cy="256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39800" lvl="1" indent="-469900" defTabSz="584200">
              <a:spcBef>
                <a:spcPts val="1800"/>
              </a:spcBef>
              <a:buSzPct val="75000"/>
              <a:buFont typeface="Zapf Dingbats"/>
              <a:buChar char="➤"/>
              <a:defRPr sz="32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a straight-ahead, piano-based gospel song</a:t>
            </a:r>
          </a:p>
          <a:p>
            <a:pPr marL="939800" lvl="1" indent="-469900" defTabSz="584200">
              <a:spcBef>
                <a:spcPts val="1800"/>
              </a:spcBef>
              <a:buSzPct val="75000"/>
              <a:buFont typeface="Zapf Dingbats"/>
              <a:buChar char="➤"/>
              <a:defRPr sz="32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wrecking crew musicians used for a “wall of sound” affect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7" name="Carole King (1942–) and Tapestry (1971)"/>
          <p:cNvSpPr txBox="1">
            <a:spLocks noGrp="1"/>
          </p:cNvSpPr>
          <p:nvPr>
            <p:ph type="title"/>
          </p:nvPr>
        </p:nvSpPr>
        <p:spPr>
          <a:xfrm>
            <a:off x="571500" y="730250"/>
            <a:ext cx="11861800" cy="723900"/>
          </a:xfrm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Carole King (1942–) and Tapestry (1971)</a:t>
            </a:r>
          </a:p>
        </p:txBody>
      </p:sp>
      <p:sp>
        <p:nvSpPr>
          <p:cNvPr id="368" name="Brill Building songwriter (with ex-husband Gerry Goffin) who goes solo in 1970…"/>
          <p:cNvSpPr txBox="1">
            <a:spLocks noGrp="1"/>
          </p:cNvSpPr>
          <p:nvPr>
            <p:ph type="body" idx="1"/>
          </p:nvPr>
        </p:nvSpPr>
        <p:spPr>
          <a:xfrm>
            <a:off x="571500" y="1790700"/>
            <a:ext cx="11861800" cy="4308575"/>
          </a:xfrm>
          <a:prstGeom prst="rect">
            <a:avLst/>
          </a:prstGeom>
        </p:spPr>
        <p:txBody>
          <a:bodyPr/>
          <a:lstStyle/>
          <a:p>
            <a:pPr marL="469900" indent="-469900">
              <a:defRPr sz="2800"/>
            </a:pPr>
            <a:r>
              <a:t>Brill Building songwriter (with ex-husband Gerry Goffin) who goes solo in 1970</a:t>
            </a:r>
          </a:p>
          <a:p>
            <a:pPr marL="469900" indent="-469900">
              <a:defRPr sz="2800"/>
            </a:pPr>
            <a:r>
              <a:t>First album fails, but Tapestry (1971) one of the best-selling albums of all time (over 25 million sold)</a:t>
            </a:r>
          </a:p>
          <a:p>
            <a:pPr marL="469900" indent="-469900">
              <a:defRPr sz="2800"/>
            </a:pPr>
            <a:r>
              <a:t>Most successful female songwriter of the latter half of the 20th c. in both US and UK, many awards (Gershwin Prize, Kennedy Center)</a:t>
            </a:r>
          </a:p>
        </p:txBody>
      </p:sp>
      <p:sp>
        <p:nvSpPr>
          <p:cNvPr id="369" name="“It’s Too Late/I Feel the Earth Move” the biggest single…"/>
          <p:cNvSpPr txBox="1"/>
          <p:nvPr/>
        </p:nvSpPr>
        <p:spPr>
          <a:xfrm>
            <a:off x="655240" y="5729433"/>
            <a:ext cx="8016578" cy="370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39800" lvl="1" indent="-469900" defTabSz="584200">
              <a:spcBef>
                <a:spcPts val="1800"/>
              </a:spcBef>
              <a:buSzPct val="75000"/>
              <a:buFont typeface="Zapf Dingbats"/>
              <a:buChar char="➤"/>
              <a:defRPr sz="28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“It’s Too Late/I Feel the Earth Move” the biggest single</a:t>
            </a:r>
          </a:p>
          <a:p>
            <a:pPr marL="939800" lvl="1" indent="-469900" defTabSz="584200">
              <a:spcBef>
                <a:spcPts val="1800"/>
              </a:spcBef>
              <a:buSzPct val="75000"/>
              <a:buFont typeface="Zapf Dingbats"/>
              <a:buChar char="➤"/>
              <a:defRPr sz="28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“(You Make Me Feel Like) A Natural Woman” had already been a huge hit for Aretha Franklin, while “You’ve Got a Friend” would be a huge hit for James Taylor</a:t>
            </a:r>
          </a:p>
        </p:txBody>
      </p:sp>
      <p:grpSp>
        <p:nvGrpSpPr>
          <p:cNvPr id="372" name="CaroleKing2.jpg"/>
          <p:cNvGrpSpPr/>
          <p:nvPr/>
        </p:nvGrpSpPr>
        <p:grpSpPr>
          <a:xfrm>
            <a:off x="9048009" y="5246463"/>
            <a:ext cx="3511200" cy="4088335"/>
            <a:chOff x="0" y="0"/>
            <a:chExt cx="3511198" cy="4088334"/>
          </a:xfrm>
        </p:grpSpPr>
        <p:pic>
          <p:nvPicPr>
            <p:cNvPr id="371" name="CaroleKing2.jpg" descr="CaroleKing2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100" y="12700"/>
              <a:ext cx="3434999" cy="398673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0" name="CaroleKing2.jpg" descr="CaroleKing2.jp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511199" cy="408833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7" name="The 1970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spcBef>
                <a:spcPts val="1900"/>
              </a:spcBef>
              <a:defRPr sz="4816"/>
            </a:lvl1pPr>
          </a:lstStyle>
          <a:p>
            <a:r>
              <a:t>The 1970s</a:t>
            </a:r>
          </a:p>
        </p:txBody>
      </p:sp>
      <p:sp>
        <p:nvSpPr>
          <p:cNvPr id="228" name="Death of 1960s musical counterculture icons…"/>
          <p:cNvSpPr txBox="1">
            <a:spLocks noGrp="1"/>
          </p:cNvSpPr>
          <p:nvPr>
            <p:ph type="body" idx="1"/>
          </p:nvPr>
        </p:nvSpPr>
        <p:spPr>
          <a:xfrm>
            <a:off x="279400" y="1809750"/>
            <a:ext cx="11861800" cy="7226300"/>
          </a:xfrm>
          <a:prstGeom prst="rect">
            <a:avLst/>
          </a:prstGeom>
        </p:spPr>
        <p:txBody>
          <a:bodyPr/>
          <a:lstStyle/>
          <a:p>
            <a:pPr marL="670835" lvl="1" indent="-280818" defTabSz="484886">
              <a:spcBef>
                <a:spcPts val="1400"/>
              </a:spcBef>
              <a:buClr>
                <a:srgbClr val="0F6FC6"/>
              </a:buClr>
              <a:defRPr sz="3071"/>
            </a:pPr>
            <a:r>
              <a:t>Death of 1960s musical counterculture icons</a:t>
            </a:r>
          </a:p>
          <a:p>
            <a:pPr marL="1406094" lvl="3" indent="-236043" defTabSz="484886">
              <a:spcBef>
                <a:spcPts val="1400"/>
              </a:spcBef>
              <a:defRPr sz="3071"/>
            </a:pPr>
            <a:r>
              <a:t>Jimi Hendix (1970)</a:t>
            </a:r>
          </a:p>
          <a:p>
            <a:pPr marL="1406094" lvl="3" indent="-236043" defTabSz="484886">
              <a:spcBef>
                <a:spcPts val="1400"/>
              </a:spcBef>
              <a:defRPr sz="3071"/>
            </a:pPr>
            <a:r>
              <a:t>Janis Joplin (1970)</a:t>
            </a:r>
          </a:p>
          <a:p>
            <a:pPr marL="1406094" lvl="3" indent="-236043" defTabSz="484886">
              <a:spcBef>
                <a:spcPts val="1400"/>
              </a:spcBef>
              <a:defRPr sz="3071"/>
            </a:pPr>
            <a:r>
              <a:t>Jim Morrison of the Doors (1971)</a:t>
            </a:r>
          </a:p>
          <a:p>
            <a:pPr marL="1406094" lvl="3" indent="-236043" defTabSz="484886">
              <a:spcBef>
                <a:spcPts val="1400"/>
              </a:spcBef>
              <a:defRPr sz="3071"/>
            </a:pPr>
            <a:r>
              <a:t>Breakup of the Beatles (1970)</a:t>
            </a:r>
          </a:p>
          <a:p>
            <a:pPr marL="670835" lvl="1" indent="-280818" defTabSz="484886">
              <a:spcBef>
                <a:spcPts val="1400"/>
              </a:spcBef>
              <a:buClr>
                <a:srgbClr val="0F6FC6"/>
              </a:buClr>
              <a:defRPr sz="3071"/>
            </a:pPr>
            <a:r>
              <a:t>Consolidation of the </a:t>
            </a:r>
            <a:r>
              <a:rPr b="1"/>
              <a:t>record industry</a:t>
            </a:r>
          </a:p>
          <a:p>
            <a:pPr marL="1384114" lvl="3" indent="-214063" defTabSz="484886">
              <a:spcBef>
                <a:spcPts val="1400"/>
              </a:spcBef>
              <a:defRPr sz="3071"/>
            </a:pPr>
            <a:r>
              <a:rPr b="1"/>
              <a:t>Six corporations</a:t>
            </a:r>
            <a:r>
              <a:t> responsible for 80 percent of record sales in the United States</a:t>
            </a:r>
          </a:p>
          <a:p>
            <a:pPr marL="1384114" lvl="3" indent="-214063" defTabSz="484886">
              <a:spcBef>
                <a:spcPts val="1400"/>
              </a:spcBef>
              <a:defRPr sz="3071"/>
            </a:pPr>
            <a:r>
              <a:t>Profits from recorded music reached new levels</a:t>
            </a:r>
          </a:p>
          <a:p>
            <a:pPr marL="1384114" lvl="3" indent="-214063" defTabSz="484886">
              <a:spcBef>
                <a:spcPts val="1400"/>
              </a:spcBef>
              <a:defRPr sz="3071"/>
            </a:pPr>
            <a:r>
              <a:t>Popularity of prerecorded </a:t>
            </a:r>
            <a:r>
              <a:rPr b="1"/>
              <a:t>tapes</a:t>
            </a:r>
            <a:r>
              <a:t> (cassette and eight-track)</a:t>
            </a:r>
          </a:p>
        </p:txBody>
      </p:sp>
      <p:grpSp>
        <p:nvGrpSpPr>
          <p:cNvPr id="231" name="Jimi.jpg"/>
          <p:cNvGrpSpPr/>
          <p:nvPr/>
        </p:nvGrpSpPr>
        <p:grpSpPr>
          <a:xfrm>
            <a:off x="9086095" y="385067"/>
            <a:ext cx="3653593" cy="2271754"/>
            <a:chOff x="0" y="0"/>
            <a:chExt cx="3653592" cy="2271752"/>
          </a:xfrm>
        </p:grpSpPr>
        <p:pic>
          <p:nvPicPr>
            <p:cNvPr id="230" name="Jimi.jpg" descr="Jimi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5400" y="25400"/>
              <a:ext cx="3602793" cy="21701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9" name="Jimi.jpg" descr="Jimi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653593" cy="227175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4" name="Rock Comes of Age"/>
          <p:cNvSpPr txBox="1">
            <a:spLocks noGrp="1"/>
          </p:cNvSpPr>
          <p:nvPr>
            <p:ph type="title"/>
          </p:nvPr>
        </p:nvSpPr>
        <p:spPr>
          <a:xfrm>
            <a:off x="571500" y="730250"/>
            <a:ext cx="11861800" cy="723900"/>
          </a:xfrm>
          <a:prstGeom prst="rect">
            <a:avLst/>
          </a:prstGeom>
        </p:spPr>
        <p:txBody>
          <a:bodyPr/>
          <a:lstStyle>
            <a:lvl1pPr defTabSz="502412">
              <a:spcBef>
                <a:spcPts val="1900"/>
              </a:spcBef>
              <a:defRPr sz="4816"/>
            </a:lvl1pPr>
          </a:lstStyle>
          <a:p>
            <a:r>
              <a:t>Rock Comes of Age</a:t>
            </a:r>
          </a:p>
        </p:txBody>
      </p:sp>
      <p:sp>
        <p:nvSpPr>
          <p:cNvPr id="235" name="Progressive rock musicians saw themselves as artists…"/>
          <p:cNvSpPr txBox="1">
            <a:spLocks noGrp="1"/>
          </p:cNvSpPr>
          <p:nvPr>
            <p:ph type="body" sz="quarter" idx="1"/>
          </p:nvPr>
        </p:nvSpPr>
        <p:spPr>
          <a:xfrm>
            <a:off x="536624" y="1990748"/>
            <a:ext cx="8239870" cy="2315171"/>
          </a:xfrm>
          <a:prstGeom prst="rect">
            <a:avLst/>
          </a:prstGeom>
        </p:spPr>
        <p:txBody>
          <a:bodyPr/>
          <a:lstStyle/>
          <a:p>
            <a:pPr marL="570071" lvl="1" indent="-241141" defTabSz="408940">
              <a:spcBef>
                <a:spcPts val="1200"/>
              </a:spcBef>
              <a:buClr>
                <a:srgbClr val="0F6FC6"/>
              </a:buClr>
              <a:defRPr sz="2940"/>
            </a:pPr>
            <a:r>
              <a:t>Progressive rock </a:t>
            </a:r>
            <a:r>
              <a:rPr b="1"/>
              <a:t>musicians</a:t>
            </a:r>
            <a:r>
              <a:t> saw themselves as artists</a:t>
            </a:r>
            <a:endParaRPr sz="839"/>
          </a:p>
          <a:p>
            <a:pPr marL="570071" lvl="1" indent="-241141" defTabSz="408940">
              <a:spcBef>
                <a:spcPts val="1200"/>
              </a:spcBef>
              <a:buClr>
                <a:srgbClr val="0F6FC6"/>
              </a:buClr>
              <a:defRPr sz="2940"/>
            </a:pPr>
            <a:r>
              <a:rPr b="1"/>
              <a:t>Industry</a:t>
            </a:r>
            <a:r>
              <a:t> co-opted the appeal of rock, creating hybrid genres</a:t>
            </a:r>
          </a:p>
        </p:txBody>
      </p:sp>
      <p:grpSp>
        <p:nvGrpSpPr>
          <p:cNvPr id="238" name="GuyPeellaert_ItsOnlyRocknRoll_RollingStones_IllustrationChronicles_1000.jpg"/>
          <p:cNvGrpSpPr/>
          <p:nvPr/>
        </p:nvGrpSpPr>
        <p:grpSpPr>
          <a:xfrm>
            <a:off x="9667254" y="344794"/>
            <a:ext cx="3015336" cy="3071903"/>
            <a:chOff x="0" y="0"/>
            <a:chExt cx="3015334" cy="3071902"/>
          </a:xfrm>
        </p:grpSpPr>
        <p:pic>
          <p:nvPicPr>
            <p:cNvPr id="237" name="GuyPeellaert_ItsOnlyRocknRoll_RollingStones_IllustrationChronicles_1000.jpg" descr="GuyPeellaert_ItsOnlyRocknRoll_RollingStones_IllustrationChronicles_1000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50" y="19050"/>
              <a:ext cx="2977235" cy="30338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6" name="GuyPeellaert_ItsOnlyRocknRoll_RollingStones_IllustrationChronicles_1000.jpg" descr="GuyPeellaert_ItsOnlyRocknRoll_RollingStones_IllustrationChronicles_1000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015335" cy="3071903"/>
            </a:xfrm>
            <a:prstGeom prst="rect">
              <a:avLst/>
            </a:prstGeom>
            <a:effectLst/>
          </p:spPr>
        </p:pic>
      </p:grpSp>
      <p:sp>
        <p:nvSpPr>
          <p:cNvPr id="239" name="Guy Peellaert’s cover for the Rolling Stones It’s Only Rock’n’Roll (1974)"/>
          <p:cNvSpPr txBox="1"/>
          <p:nvPr/>
        </p:nvSpPr>
        <p:spPr>
          <a:xfrm>
            <a:off x="8746117" y="3592091"/>
            <a:ext cx="4160702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spcBef>
                <a:spcPts val="1800"/>
              </a:spcBef>
              <a:buClr>
                <a:srgbClr val="0F6FC6"/>
              </a:buClr>
              <a:buFont typeface="Zapf Dingbats"/>
              <a:defRPr sz="20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Guy Peellaert’s cover for the Rolling Stones </a:t>
            </a:r>
            <a:r>
              <a:rPr i="1"/>
              <a:t>It’s Only Rock’n’Roll</a:t>
            </a:r>
            <a:r>
              <a:t> (1974)</a:t>
            </a:r>
          </a:p>
        </p:txBody>
      </p:sp>
      <p:sp>
        <p:nvSpPr>
          <p:cNvPr id="240" name="Musicians favored the album format over singles…"/>
          <p:cNvSpPr txBox="1"/>
          <p:nvPr/>
        </p:nvSpPr>
        <p:spPr>
          <a:xfrm>
            <a:off x="672008" y="4842517"/>
            <a:ext cx="11660784" cy="3446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13064" lvl="1" indent="-217027" defTabSz="368045">
              <a:spcBef>
                <a:spcPts val="1100"/>
              </a:spcBef>
              <a:buClr>
                <a:srgbClr val="0F6FC6"/>
              </a:buClr>
              <a:buSzPct val="75000"/>
              <a:buFont typeface="Zapf Dingbats"/>
              <a:buChar char="➤"/>
              <a:defRPr sz="2646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Musicians favored the </a:t>
            </a:r>
            <a:r>
              <a:rPr b="1"/>
              <a:t>album format </a:t>
            </a:r>
            <a:r>
              <a:t>over singles</a:t>
            </a:r>
          </a:p>
          <a:p>
            <a:pPr marL="513064" lvl="1" indent="-217027" defTabSz="368045">
              <a:spcBef>
                <a:spcPts val="1100"/>
              </a:spcBef>
              <a:buClr>
                <a:srgbClr val="0F6FC6"/>
              </a:buClr>
              <a:buSzPct val="75000"/>
              <a:buFont typeface="Zapf Dingbats"/>
              <a:buChar char="➤"/>
              <a:defRPr sz="2646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rPr b="1"/>
              <a:t>FM radio</a:t>
            </a:r>
            <a:r>
              <a:t> developed niche marketing targeting specific listeners</a:t>
            </a:r>
          </a:p>
          <a:p>
            <a:pPr marL="809101" lvl="2" indent="-217027" defTabSz="368045">
              <a:spcBef>
                <a:spcPts val="1100"/>
              </a:spcBef>
              <a:buClr>
                <a:srgbClr val="0F6FC6"/>
              </a:buClr>
              <a:buSzPct val="75000"/>
              <a:buFont typeface="Zapf Dingbats"/>
              <a:buChar char="➤"/>
              <a:defRPr sz="2646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rPr b="1"/>
              <a:t>AOR</a:t>
            </a:r>
            <a:r>
              <a:t> radio format became more popular</a:t>
            </a:r>
          </a:p>
          <a:p>
            <a:pPr marL="513064" lvl="1" indent="-217027" defTabSz="368045">
              <a:spcBef>
                <a:spcPts val="1100"/>
              </a:spcBef>
              <a:buClr>
                <a:srgbClr val="0F6FC6"/>
              </a:buClr>
              <a:buSzPct val="75000"/>
              <a:buFont typeface="Zapf Dingbats"/>
              <a:buChar char="➤"/>
              <a:defRPr sz="2646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Wealth as a goal,the idea of a “</a:t>
            </a:r>
            <a:r>
              <a:rPr b="1"/>
              <a:t>rock star</a:t>
            </a:r>
            <a:r>
              <a:t>” </a:t>
            </a:r>
          </a:p>
          <a:p>
            <a:pPr marL="513064" lvl="1" indent="-217027" defTabSz="368045">
              <a:spcBef>
                <a:spcPts val="1100"/>
              </a:spcBef>
              <a:buClr>
                <a:srgbClr val="0F6FC6"/>
              </a:buClr>
              <a:buSzPct val="75000"/>
              <a:buFont typeface="Zapf Dingbats"/>
              <a:buChar char="➤"/>
              <a:defRPr sz="2646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Rock became suitable for large venues, rather than the clubs and ballrooms of the 1960s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Line"/>
          <p:cNvSpPr>
            <a:spLocks noGrp="1"/>
          </p:cNvSpPr>
          <p:nvPr>
            <p:ph type="body" idx="13"/>
          </p:nvPr>
        </p:nvSpPr>
        <p:spPr>
          <a:xfrm>
            <a:off x="482600" y="1320800"/>
            <a:ext cx="11861800" cy="0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3" name="The Rock Album"/>
          <p:cNvSpPr txBox="1">
            <a:spLocks noGrp="1"/>
          </p:cNvSpPr>
          <p:nvPr>
            <p:ph type="title"/>
          </p:nvPr>
        </p:nvSpPr>
        <p:spPr>
          <a:xfrm>
            <a:off x="571500" y="533400"/>
            <a:ext cx="11861800" cy="723900"/>
          </a:xfrm>
          <a:prstGeom prst="rect">
            <a:avLst/>
          </a:prstGeom>
        </p:spPr>
        <p:txBody>
          <a:bodyPr/>
          <a:lstStyle>
            <a:lvl1pPr defTabSz="502412">
              <a:spcBef>
                <a:spcPts val="1900"/>
              </a:spcBef>
              <a:defRPr sz="4816"/>
            </a:lvl1pPr>
          </a:lstStyle>
          <a:p>
            <a:r>
              <a:t>The Rock Album</a:t>
            </a:r>
          </a:p>
        </p:txBody>
      </p:sp>
      <p:sp>
        <p:nvSpPr>
          <p:cNvPr id="244" name="Musicians treated the time span of an LP as a total entity…"/>
          <p:cNvSpPr txBox="1">
            <a:spLocks noGrp="1"/>
          </p:cNvSpPr>
          <p:nvPr>
            <p:ph type="body" idx="1"/>
          </p:nvPr>
        </p:nvSpPr>
        <p:spPr>
          <a:xfrm>
            <a:off x="455659" y="3844676"/>
            <a:ext cx="11915682" cy="5560818"/>
          </a:xfrm>
          <a:prstGeom prst="rect">
            <a:avLst/>
          </a:prstGeom>
        </p:spPr>
        <p:txBody>
          <a:bodyPr/>
          <a:lstStyle/>
          <a:p>
            <a:pPr marL="493023" lvl="1" indent="-206384" defTabSz="356362">
              <a:spcBef>
                <a:spcPts val="1000"/>
              </a:spcBef>
              <a:buClr>
                <a:srgbClr val="0F6FC6"/>
              </a:buClr>
              <a:defRPr sz="2684"/>
            </a:pPr>
            <a:r>
              <a:t>Musicians treated the time span of an LP as a total entity</a:t>
            </a:r>
          </a:p>
          <a:p>
            <a:pPr marL="779662" lvl="2" indent="-206384" defTabSz="356362">
              <a:spcBef>
                <a:spcPts val="1000"/>
              </a:spcBef>
              <a:buClr>
                <a:srgbClr val="0F6FC6"/>
              </a:buClr>
              <a:defRPr sz="2684"/>
            </a:pPr>
            <a:r>
              <a:t>Songs linked together in particular sequences, creating an overall flow</a:t>
            </a:r>
          </a:p>
          <a:p>
            <a:pPr marL="779662" lvl="2" indent="-206384" defTabSz="356362">
              <a:spcBef>
                <a:spcPts val="1000"/>
              </a:spcBef>
              <a:buClr>
                <a:srgbClr val="0F6FC6"/>
              </a:buClr>
              <a:defRPr sz="2684"/>
            </a:pPr>
            <a:r>
              <a:t>First two singles usually the first song on each side</a:t>
            </a:r>
          </a:p>
          <a:p>
            <a:pPr marL="493023" lvl="1" indent="-206384" defTabSz="356362">
              <a:spcBef>
                <a:spcPts val="1000"/>
              </a:spcBef>
              <a:buClr>
                <a:srgbClr val="0F6FC6"/>
              </a:buClr>
              <a:defRPr sz="2684"/>
            </a:pPr>
            <a:r>
              <a:t>Often experimented with studio technology</a:t>
            </a:r>
          </a:p>
          <a:p>
            <a:pPr marL="779662" lvl="2" indent="-206384" defTabSz="356362">
              <a:spcBef>
                <a:spcPts val="1000"/>
              </a:spcBef>
              <a:buClr>
                <a:srgbClr val="0F6FC6"/>
              </a:buClr>
              <a:defRPr sz="2684"/>
            </a:pPr>
            <a:r>
              <a:t>Sound sources could be shifted in space (stereo gives way to quadrophonic listening)</a:t>
            </a:r>
          </a:p>
          <a:p>
            <a:pPr marL="779662" lvl="2" indent="-206384" defTabSz="356362">
              <a:spcBef>
                <a:spcPts val="1000"/>
              </a:spcBef>
              <a:buClr>
                <a:srgbClr val="0F6FC6"/>
              </a:buClr>
              <a:defRPr sz="2684"/>
            </a:pPr>
            <a:r>
              <a:t>Electronic instruments like the Arp and Moog synthesizer and Mellotron (based on tape loops)</a:t>
            </a:r>
          </a:p>
          <a:p>
            <a:pPr marL="779662" lvl="2" indent="-206384" defTabSz="356362">
              <a:spcBef>
                <a:spcPts val="1000"/>
              </a:spcBef>
              <a:buClr>
                <a:srgbClr val="0F6FC6"/>
              </a:buClr>
              <a:defRPr sz="2684"/>
            </a:pPr>
            <a:r>
              <a:t>Multitracking allowed musicians to play all instruments on a track</a:t>
            </a:r>
          </a:p>
        </p:txBody>
      </p:sp>
      <p:grpSp>
        <p:nvGrpSpPr>
          <p:cNvPr id="247" name="pinball_wizard_Townshend.jpg"/>
          <p:cNvGrpSpPr/>
          <p:nvPr/>
        </p:nvGrpSpPr>
        <p:grpSpPr>
          <a:xfrm>
            <a:off x="9489798" y="317500"/>
            <a:ext cx="3011219" cy="3565344"/>
            <a:chOff x="0" y="0"/>
            <a:chExt cx="3011218" cy="3565343"/>
          </a:xfrm>
        </p:grpSpPr>
        <p:pic>
          <p:nvPicPr>
            <p:cNvPr id="246" name="pinball_wizard_Townshend.jpg" descr="pinball_wizard_Townshend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5400" y="25400"/>
              <a:ext cx="2960419" cy="34637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5" name="pinball_wizard_Townshend.jpg" descr="pinball_wizard_Townshend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011219" cy="3565344"/>
            </a:xfrm>
            <a:prstGeom prst="rect">
              <a:avLst/>
            </a:prstGeom>
            <a:effectLst/>
          </p:spPr>
        </p:pic>
      </p:grpSp>
      <p:sp>
        <p:nvSpPr>
          <p:cNvPr id="248" name="Idea of “the record album as a thematically and aesthetically unified work”…"/>
          <p:cNvSpPr txBox="1"/>
          <p:nvPr/>
        </p:nvSpPr>
        <p:spPr>
          <a:xfrm>
            <a:off x="314672" y="1536700"/>
            <a:ext cx="8488859" cy="202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01106" lvl="1" indent="-209768" defTabSz="362204">
              <a:spcBef>
                <a:spcPts val="1100"/>
              </a:spcBef>
              <a:buClr>
                <a:srgbClr val="0F6FC6"/>
              </a:buClr>
              <a:buSzPct val="75000"/>
              <a:buFont typeface="Zapf Dingbats"/>
              <a:buChar char="➤"/>
              <a:defRPr sz="2728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Idea of “the record album as a thematically and aesthetically unified work”</a:t>
            </a:r>
          </a:p>
          <a:p>
            <a:pPr marL="1050335" lvl="3" indent="-176321" defTabSz="362204">
              <a:spcBef>
                <a:spcPts val="1100"/>
              </a:spcBef>
              <a:buSzPct val="75000"/>
              <a:buFont typeface="Zapf Dingbats"/>
              <a:buChar char="➤"/>
              <a:defRPr sz="2356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Examples: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Sgt. Pepper’s Lonely Hearts Club Band, Tommy</a:t>
            </a:r>
            <a:r>
              <a:rPr>
                <a:latin typeface="Constantia"/>
                <a:ea typeface="Constantia"/>
                <a:cs typeface="Constantia"/>
                <a:sym typeface="Constantia"/>
              </a:rPr>
              <a:t> (The Who),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and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Pet Sounds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4" name="Album Ar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68045">
              <a:spcBef>
                <a:spcPts val="1400"/>
              </a:spcBef>
              <a:defRPr sz="4788"/>
            </a:lvl1pPr>
          </a:lstStyle>
          <a:p>
            <a:r>
              <a:t>Album Art</a:t>
            </a:r>
          </a:p>
        </p:txBody>
      </p:sp>
      <p:sp>
        <p:nvSpPr>
          <p:cNvPr id="255" name="LP often treated as an art object…"/>
          <p:cNvSpPr txBox="1">
            <a:spLocks noGrp="1"/>
          </p:cNvSpPr>
          <p:nvPr>
            <p:ph type="body" idx="1"/>
          </p:nvPr>
        </p:nvSpPr>
        <p:spPr>
          <a:xfrm>
            <a:off x="-215900" y="2101850"/>
            <a:ext cx="11861800" cy="7226300"/>
          </a:xfrm>
          <a:prstGeom prst="rect">
            <a:avLst/>
          </a:prstGeom>
        </p:spPr>
        <p:txBody>
          <a:bodyPr/>
          <a:lstStyle/>
          <a:p>
            <a:pPr marL="1273741" lvl="2" indent="-333941">
              <a:buClr>
                <a:srgbClr val="009DD9"/>
              </a:buClr>
              <a:defRPr sz="3800"/>
            </a:pPr>
            <a:r>
              <a:t>LP often treated as an art object</a:t>
            </a:r>
          </a:p>
          <a:p>
            <a:pPr marL="1273741" lvl="2" indent="-333941">
              <a:buClr>
                <a:srgbClr val="009DD9"/>
              </a:buClr>
              <a:defRPr sz="3800"/>
            </a:pPr>
            <a:r>
              <a:t>Album covers often spoke to a group’s aesthetic aims and personality</a:t>
            </a:r>
          </a:p>
          <a:p>
            <a:pPr marL="1273741" lvl="2" indent="-333941">
              <a:buClr>
                <a:srgbClr val="009DD9"/>
              </a:buClr>
              <a:defRPr sz="3800"/>
            </a:pPr>
            <a:r>
              <a:t>Sexuality, politics, mythology/mystery</a:t>
            </a:r>
          </a:p>
          <a:p>
            <a:pPr marL="1273741" lvl="2" indent="-333941">
              <a:buClr>
                <a:srgbClr val="009DD9"/>
              </a:buClr>
              <a:defRPr sz="3800"/>
            </a:pPr>
            <a:r>
              <a:t>Dustjacket often included visual analogs to the music inside</a:t>
            </a:r>
          </a:p>
          <a:p>
            <a:pPr marL="1273741" lvl="2" indent="-333941">
              <a:buClr>
                <a:srgbClr val="009DD9"/>
              </a:buClr>
              <a:defRPr sz="3800"/>
            </a:pPr>
            <a:r>
              <a:t>Included a minimalist approach </a:t>
            </a:r>
          </a:p>
          <a:p>
            <a:pPr marL="1706562" lvl="3" indent="-296862">
              <a:defRPr sz="3400"/>
            </a:pPr>
            <a:r>
              <a:t>Example: The Beatles’ monochromatic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White Album</a:t>
            </a:r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7988" y="170381"/>
            <a:ext cx="2802849" cy="2808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bitches brew.png" descr="bitches brew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5255" y="63500"/>
            <a:ext cx="8614290" cy="8614289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miles davis, Bitches brew, 1969"/>
          <p:cNvSpPr txBox="1">
            <a:spLocks noGrp="1"/>
          </p:cNvSpPr>
          <p:nvPr>
            <p:ph type="title" idx="4294967295"/>
          </p:nvPr>
        </p:nvSpPr>
        <p:spPr>
          <a:xfrm>
            <a:off x="2821012" y="8902700"/>
            <a:ext cx="7362776" cy="723900"/>
          </a:xfrm>
          <a:prstGeom prst="rect">
            <a:avLst/>
          </a:prstGeom>
        </p:spPr>
        <p:txBody>
          <a:bodyPr/>
          <a:lstStyle>
            <a:lvl1pPr algn="ctr" defTabSz="502412">
              <a:spcBef>
                <a:spcPts val="1900"/>
              </a:spcBef>
              <a:defRPr sz="4816"/>
            </a:lvl1pPr>
          </a:lstStyle>
          <a:p>
            <a:r>
              <a:t>miles davis, Bitches brew, 1969</a:t>
            </a:r>
          </a:p>
        </p:txBody>
      </p:sp>
      <p:sp>
        <p:nvSpPr>
          <p:cNvPr id="260" name="“Peaches en Regalia,” Frank Zappa and the Mothers, Filmore East 1971"/>
          <p:cNvSpPr txBox="1"/>
          <p:nvPr/>
        </p:nvSpPr>
        <p:spPr>
          <a:xfrm>
            <a:off x="24225" y="9376221"/>
            <a:ext cx="510415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t>“Peaches en Regalia,” Frank Zappa and the Mothers, Filmore East 1971</a:t>
            </a:r>
          </a:p>
        </p:txBody>
      </p:sp>
      <p:pic>
        <p:nvPicPr>
          <p:cNvPr id="261" name="Peaches_excerpt.m4a" descr="Peaches_excerpt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743994" y="8489685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02640" y="63500"/>
            <a:ext cx="6599520" cy="8614289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“Peaches en Regalia,” Frank Zappa and the Mothers, Filmore East 1971"/>
          <p:cNvSpPr txBox="1"/>
          <p:nvPr/>
        </p:nvSpPr>
        <p:spPr>
          <a:xfrm>
            <a:off x="24225" y="9376221"/>
            <a:ext cx="510415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t>“Peaches en Regalia,” Frank Zappa and the Mothers, Filmore East 1971</a:t>
            </a:r>
          </a:p>
        </p:txBody>
      </p:sp>
      <p:sp>
        <p:nvSpPr>
          <p:cNvPr id="264" name="isaac hayes, Black Moses, 1970"/>
          <p:cNvSpPr txBox="1"/>
          <p:nvPr/>
        </p:nvSpPr>
        <p:spPr>
          <a:xfrm>
            <a:off x="2821012" y="8902700"/>
            <a:ext cx="7362776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02412">
              <a:spcBef>
                <a:spcPts val="1900"/>
              </a:spcBef>
              <a:defRPr sz="4816" cap="all">
                <a:solidFill>
                  <a:srgbClr val="74767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isaac hayes, Black Moses, 1970</a:t>
            </a:r>
          </a:p>
        </p:txBody>
      </p:sp>
      <p:pic>
        <p:nvPicPr>
          <p:cNvPr id="26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22053" y="347133"/>
            <a:ext cx="7362777" cy="726644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the mothers of invention, weasels ripped my flesh, 1970"/>
          <p:cNvSpPr txBox="1"/>
          <p:nvPr/>
        </p:nvSpPr>
        <p:spPr>
          <a:xfrm>
            <a:off x="2405633" y="8966200"/>
            <a:ext cx="8193534" cy="837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338835">
              <a:spcBef>
                <a:spcPts val="1300"/>
              </a:spcBef>
              <a:defRPr sz="3248" cap="all">
                <a:solidFill>
                  <a:srgbClr val="74767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the mothers of invention, weasels ripped my flesh, 1970</a:t>
            </a:r>
          </a:p>
        </p:txBody>
      </p:sp>
      <p:pic>
        <p:nvPicPr>
          <p:cNvPr id="267" name="abraxas70.png" descr="abraxas70.png"/>
          <p:cNvPicPr>
            <a:picLocks noChangeAspect="1"/>
          </p:cNvPicPr>
          <p:nvPr/>
        </p:nvPicPr>
        <p:blipFill>
          <a:blip r:embed="rId8">
            <a:extLst/>
          </a:blip>
          <a:srcRect t="654" b="654"/>
          <a:stretch>
            <a:fillRect/>
          </a:stretch>
        </p:blipFill>
        <p:spPr>
          <a:xfrm>
            <a:off x="2500114" y="211666"/>
            <a:ext cx="8004666" cy="7899933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antana, abraxas, 1970"/>
          <p:cNvSpPr txBox="1"/>
          <p:nvPr/>
        </p:nvSpPr>
        <p:spPr>
          <a:xfrm>
            <a:off x="2405632" y="8846095"/>
            <a:ext cx="8193535" cy="83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2300"/>
              </a:spcBef>
              <a:defRPr sz="5600" cap="all">
                <a:solidFill>
                  <a:srgbClr val="74767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santana, abraxas, 1970</a:t>
            </a:r>
          </a:p>
        </p:txBody>
      </p:sp>
      <p:pic>
        <p:nvPicPr>
          <p:cNvPr id="269" name="Image" descr="Image"/>
          <p:cNvPicPr>
            <a:picLocks noChangeAspect="1"/>
          </p:cNvPicPr>
          <p:nvPr/>
        </p:nvPicPr>
        <p:blipFill>
          <a:blip r:embed="rId9">
            <a:extLst/>
          </a:blip>
          <a:srcRect t="654" b="654"/>
          <a:stretch>
            <a:fillRect/>
          </a:stretch>
        </p:blipFill>
        <p:spPr>
          <a:xfrm>
            <a:off x="2692796" y="401769"/>
            <a:ext cx="7619257" cy="7519567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the Rolling stones, sticky fingers, 1971"/>
          <p:cNvSpPr txBox="1"/>
          <p:nvPr/>
        </p:nvSpPr>
        <p:spPr>
          <a:xfrm>
            <a:off x="2583817" y="8846095"/>
            <a:ext cx="8193535" cy="83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479044">
              <a:spcBef>
                <a:spcPts val="1800"/>
              </a:spcBef>
              <a:defRPr sz="4592" cap="all">
                <a:solidFill>
                  <a:srgbClr val="74767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the Rolling stones, sticky fingers, 1971</a:t>
            </a:r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10">
            <a:extLst/>
          </a:blip>
          <a:srcRect t="654" b="654"/>
          <a:stretch>
            <a:fillRect/>
          </a:stretch>
        </p:blipFill>
        <p:spPr>
          <a:xfrm>
            <a:off x="2692796" y="401769"/>
            <a:ext cx="7619217" cy="7519526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ly and the family stone, there’s a riot goin’ on, 1971"/>
          <p:cNvSpPr txBox="1"/>
          <p:nvPr/>
        </p:nvSpPr>
        <p:spPr>
          <a:xfrm>
            <a:off x="2405633" y="8846095"/>
            <a:ext cx="8193534" cy="83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362204">
              <a:spcBef>
                <a:spcPts val="1400"/>
              </a:spcBef>
              <a:defRPr sz="3472" cap="all">
                <a:solidFill>
                  <a:srgbClr val="74767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sly and the family stone, there’s a riot goin’ on, 1971</a:t>
            </a:r>
          </a:p>
        </p:txBody>
      </p:sp>
      <p:pic>
        <p:nvPicPr>
          <p:cNvPr id="273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0" y="1191434"/>
            <a:ext cx="13004801" cy="6358304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Led Zeppelin IV, 1971"/>
          <p:cNvSpPr txBox="1"/>
          <p:nvPr/>
        </p:nvSpPr>
        <p:spPr>
          <a:xfrm>
            <a:off x="2206674" y="8483599"/>
            <a:ext cx="8193535" cy="83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2300"/>
              </a:spcBef>
              <a:defRPr sz="5600" cap="all">
                <a:solidFill>
                  <a:srgbClr val="74767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Led Zeppelin IV, 1971</a:t>
            </a:r>
          </a:p>
        </p:txBody>
      </p:sp>
      <p:pic>
        <p:nvPicPr>
          <p:cNvPr id="275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287612" y="152400"/>
            <a:ext cx="8193535" cy="8193534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Funkadelic, maggot brain, 1971"/>
          <p:cNvSpPr txBox="1"/>
          <p:nvPr/>
        </p:nvSpPr>
        <p:spPr>
          <a:xfrm>
            <a:off x="2135212" y="8551267"/>
            <a:ext cx="7998545" cy="701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490727">
              <a:spcBef>
                <a:spcPts val="1900"/>
              </a:spcBef>
              <a:defRPr sz="4703" cap="all">
                <a:solidFill>
                  <a:srgbClr val="74767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Funkadelic, maggot brain, 1971</a:t>
            </a:r>
          </a:p>
        </p:txBody>
      </p:sp>
      <p:pic>
        <p:nvPicPr>
          <p:cNvPr id="277" name="Image" descr="Image"/>
          <p:cNvPicPr>
            <a:picLocks noChangeAspect="1"/>
          </p:cNvPicPr>
          <p:nvPr/>
        </p:nvPicPr>
        <p:blipFill>
          <a:blip r:embed="rId13">
            <a:extLst/>
          </a:blip>
          <a:srcRect t="654" b="654"/>
          <a:stretch>
            <a:fillRect/>
          </a:stretch>
        </p:blipFill>
        <p:spPr>
          <a:xfrm>
            <a:off x="2190142" y="327480"/>
            <a:ext cx="8193351" cy="8086148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yes, tales from topographic oceans, 1972"/>
          <p:cNvSpPr txBox="1"/>
          <p:nvPr/>
        </p:nvSpPr>
        <p:spPr>
          <a:xfrm>
            <a:off x="2190117" y="8846095"/>
            <a:ext cx="8193535" cy="83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461518">
              <a:spcBef>
                <a:spcPts val="1800"/>
              </a:spcBef>
              <a:defRPr sz="4424" cap="all">
                <a:solidFill>
                  <a:srgbClr val="74767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yes, tales from topographic oceans, 1972</a:t>
            </a:r>
          </a:p>
        </p:txBody>
      </p:sp>
      <p:grpSp>
        <p:nvGrpSpPr>
          <p:cNvPr id="281" name="Group"/>
          <p:cNvGrpSpPr/>
          <p:nvPr/>
        </p:nvGrpSpPr>
        <p:grpSpPr>
          <a:xfrm>
            <a:off x="217646" y="1225936"/>
            <a:ext cx="12569508" cy="6289300"/>
            <a:chOff x="0" y="0"/>
            <a:chExt cx="12569506" cy="6289299"/>
          </a:xfrm>
        </p:grpSpPr>
        <p:pic>
          <p:nvPicPr>
            <p:cNvPr id="279" name="Image" descr="Image"/>
            <p:cNvPicPr>
              <a:picLocks noChangeAspect="1"/>
            </p:cNvPicPr>
            <p:nvPr/>
          </p:nvPicPr>
          <p:blipFill>
            <a:blip r:embed="rId14">
              <a:extLst/>
            </a:blip>
            <a:srcRect t="654" b="654"/>
            <a:stretch>
              <a:fillRect/>
            </a:stretch>
          </p:blipFill>
          <p:spPr>
            <a:xfrm>
              <a:off x="6251400" y="53859"/>
              <a:ext cx="6318107" cy="6235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Image" descr="Image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6235328" cy="623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2" name="david bowie, aladdin sane, 1973"/>
          <p:cNvSpPr txBox="1"/>
          <p:nvPr/>
        </p:nvSpPr>
        <p:spPr>
          <a:xfrm>
            <a:off x="2135212" y="8297903"/>
            <a:ext cx="7998545" cy="701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490727">
              <a:spcBef>
                <a:spcPts val="1900"/>
              </a:spcBef>
              <a:defRPr sz="4703" cap="all">
                <a:solidFill>
                  <a:srgbClr val="74767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david bowie, aladdin sane, 1973</a:t>
            </a:r>
          </a:p>
        </p:txBody>
      </p:sp>
      <p:pic>
        <p:nvPicPr>
          <p:cNvPr id="283" name="Dark73.png" descr="Dark73.png"/>
          <p:cNvPicPr>
            <a:picLocks noChangeAspect="1"/>
          </p:cNvPicPr>
          <p:nvPr/>
        </p:nvPicPr>
        <p:blipFill>
          <a:blip r:embed="rId16">
            <a:extLst/>
          </a:blip>
          <a:srcRect t="654" b="654"/>
          <a:stretch>
            <a:fillRect/>
          </a:stretch>
        </p:blipFill>
        <p:spPr>
          <a:xfrm>
            <a:off x="3005125" y="352915"/>
            <a:ext cx="7351111" cy="7254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pink floyd, dark side of the moon, 1973"/>
          <p:cNvSpPr txBox="1"/>
          <p:nvPr/>
        </p:nvSpPr>
        <p:spPr>
          <a:xfrm>
            <a:off x="2405632" y="7993475"/>
            <a:ext cx="8193535" cy="83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490727">
              <a:spcBef>
                <a:spcPts val="1900"/>
              </a:spcBef>
              <a:defRPr sz="4703" cap="all">
                <a:solidFill>
                  <a:srgbClr val="74767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pink floyd, dark side of the moon, 1973</a:t>
            </a:r>
          </a:p>
        </p:txBody>
      </p:sp>
      <p:grpSp>
        <p:nvGrpSpPr>
          <p:cNvPr id="287" name="Group"/>
          <p:cNvGrpSpPr/>
          <p:nvPr/>
        </p:nvGrpSpPr>
        <p:grpSpPr>
          <a:xfrm>
            <a:off x="1699075" y="11872"/>
            <a:ext cx="8978890" cy="8717545"/>
            <a:chOff x="0" y="0"/>
            <a:chExt cx="8978889" cy="8717544"/>
          </a:xfrm>
        </p:grpSpPr>
        <p:pic>
          <p:nvPicPr>
            <p:cNvPr id="285" name="Image" descr="Image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8978890" cy="44838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6" name="Image" descr="Image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4444426"/>
              <a:ext cx="8978890" cy="42731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8" name="genesis, the lamb lies down on broadway, 1974"/>
          <p:cNvSpPr txBox="1"/>
          <p:nvPr/>
        </p:nvSpPr>
        <p:spPr>
          <a:xfrm>
            <a:off x="1863902" y="8902154"/>
            <a:ext cx="7998546" cy="701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403097">
              <a:spcBef>
                <a:spcPts val="1500"/>
              </a:spcBef>
              <a:defRPr sz="3864" cap="all">
                <a:solidFill>
                  <a:srgbClr val="74767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genesis, the lamb lies down on broadway, 1974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23997" fill="hold"/>
                                        <p:tgtEl>
                                          <p:spTgt spid="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2823997"/>
                            </p:stCondLst>
                            <p:childTnLst>
                              <p:par>
                                <p:cTn id="8" presetID="9" presetClass="exit" fill="hold" grpId="2" nodeType="afterEffect">
                                  <p:stCondLst>
                                    <p:cond delay="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9" dur="1000" fill="hold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2829997"/>
                            </p:stCondLst>
                            <p:childTnLst>
                              <p:par>
                                <p:cTn id="12" presetID="9" presetClass="exit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3" dur="500" fill="hold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2830497"/>
                            </p:stCondLst>
                            <p:childTnLst>
                              <p:par>
                                <p:cTn id="16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2831997"/>
                            </p:stCondLst>
                            <p:childTnLst>
                              <p:par>
                                <p:cTn id="20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2832997"/>
                            </p:stCondLst>
                            <p:childTnLst>
                              <p:par>
                                <p:cTn id="24" presetID="9" presetClass="exit" fill="hold" grpId="6" nodeType="afterEffect">
                                  <p:stCondLst>
                                    <p:cond delay="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5" dur="500" fill="hold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2838497"/>
                            </p:stCondLst>
                            <p:childTnLst>
                              <p:par>
                                <p:cTn id="28" presetID="9" presetClass="exit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9" dur="1000" fill="hold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839497"/>
                            </p:stCondLst>
                            <p:childTnLst>
                              <p:par>
                                <p:cTn id="32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2840497"/>
                            </p:stCondLst>
                            <p:childTnLst>
                              <p:par>
                                <p:cTn id="36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2841997"/>
                            </p:stCondLst>
                            <p:childTnLst>
                              <p:par>
                                <p:cTn id="40" presetID="9" presetClass="exit" fill="hold" grpId="10" nodeType="afterEffect">
                                  <p:stCondLst>
                                    <p:cond delay="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1" dur="500" fill="hold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2847497"/>
                            </p:stCondLst>
                            <p:childTnLst>
                              <p:par>
                                <p:cTn id="44" presetID="9" presetClass="exit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5" dur="1000" fill="hold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2848497"/>
                            </p:stCondLst>
                            <p:childTnLst>
                              <p:par>
                                <p:cTn id="48" presetID="9" presetClass="entr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2849497"/>
                            </p:stCondLst>
                            <p:childTnLst>
                              <p:par>
                                <p:cTn id="52" presetID="9" presetClass="entr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2850997"/>
                            </p:stCondLst>
                            <p:childTnLst>
                              <p:par>
                                <p:cTn id="56" presetID="9" presetClass="exit" fill="hold" grpId="14" nodeType="afterEffect">
                                  <p:stCondLst>
                                    <p:cond delay="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7" dur="500" fill="hold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2856497"/>
                            </p:stCondLst>
                            <p:childTnLst>
                              <p:par>
                                <p:cTn id="60" presetID="9" presetClass="exit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1" dur="1000" fill="hold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2857497"/>
                            </p:stCondLst>
                            <p:childTnLst>
                              <p:par>
                                <p:cTn id="64" presetID="9" presetClass="entr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2858497"/>
                            </p:stCondLst>
                            <p:childTnLst>
                              <p:par>
                                <p:cTn id="68" presetID="9" presetClass="entr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2859997"/>
                            </p:stCondLst>
                            <p:childTnLst>
                              <p:par>
                                <p:cTn id="72" presetID="9" presetClass="exit" fill="hold" grpId="18" nodeType="afterEffect">
                                  <p:stCondLst>
                                    <p:cond delay="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3" dur="500" fill="hold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2865497"/>
                            </p:stCondLst>
                            <p:childTnLst>
                              <p:par>
                                <p:cTn id="76" presetID="9" presetClass="exit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7" dur="1000" fill="hold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2866497"/>
                            </p:stCondLst>
                            <p:childTnLst>
                              <p:par>
                                <p:cTn id="80" presetID="9" presetClass="entr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2867497"/>
                            </p:stCondLst>
                            <p:childTnLst>
                              <p:par>
                                <p:cTn id="84" presetID="9" presetClass="entr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1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2868997"/>
                            </p:stCondLst>
                            <p:childTnLst>
                              <p:par>
                                <p:cTn id="88" presetID="9" presetClass="exit" fill="hold" grpId="22" nodeType="afterEffect">
                                  <p:stCondLst>
                                    <p:cond delay="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9" dur="500" fill="hold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2874497"/>
                            </p:stCondLst>
                            <p:childTnLst>
                              <p:par>
                                <p:cTn id="92" presetID="9" presetClass="exit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93" dur="1000" fill="hold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2875497"/>
                            </p:stCondLst>
                            <p:childTnLst>
                              <p:par>
                                <p:cTn id="96" presetID="9" presetClass="entr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2876497"/>
                            </p:stCondLst>
                            <p:childTnLst>
                              <p:par>
                                <p:cTn id="100" presetID="9" presetClass="entr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1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2877997"/>
                            </p:stCondLst>
                            <p:childTnLst>
                              <p:par>
                                <p:cTn id="104" presetID="9" presetClass="exit" fill="hold" grpId="26" nodeType="afterEffect">
                                  <p:stCondLst>
                                    <p:cond delay="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05" dur="500" fill="hold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2883497"/>
                            </p:stCondLst>
                            <p:childTnLst>
                              <p:par>
                                <p:cTn id="108" presetID="9" presetClass="exit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09" dur="1000" fill="hold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2884497"/>
                            </p:stCondLst>
                            <p:childTnLst>
                              <p:par>
                                <p:cTn id="112" presetID="9" presetClass="entr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2885497"/>
                            </p:stCondLst>
                            <p:childTnLst>
                              <p:par>
                                <p:cTn id="116" presetID="9" presetClass="entr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1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886997"/>
                            </p:stCondLst>
                            <p:childTnLst>
                              <p:par>
                                <p:cTn id="120" presetID="9" presetClass="exit" fill="hold" grpId="30" nodeType="afterEffect">
                                  <p:stCondLst>
                                    <p:cond delay="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21" dur="500" fill="hold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2892497"/>
                            </p:stCondLst>
                            <p:childTnLst>
                              <p:par>
                                <p:cTn id="124" presetID="9" presetClass="exit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25" dur="1000" fill="hold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2893497"/>
                            </p:stCondLst>
                            <p:childTnLst>
                              <p:par>
                                <p:cTn id="128" presetID="9" presetClass="entr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2894497"/>
                            </p:stCondLst>
                            <p:childTnLst>
                              <p:par>
                                <p:cTn id="132" presetID="9" presetClass="entr" fill="hold" grpId="3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1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2895997"/>
                            </p:stCondLst>
                            <p:childTnLst>
                              <p:par>
                                <p:cTn id="136" presetID="9" presetClass="exit" fill="hold" grpId="34" nodeType="afterEffect">
                                  <p:stCondLst>
                                    <p:cond delay="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37" dur="500" fill="hold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2901497"/>
                            </p:stCondLst>
                            <p:childTnLst>
                              <p:par>
                                <p:cTn id="140" presetID="9" presetClass="exit" fill="hold" grpId="3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41" dur="1000" fill="hold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2902497"/>
                            </p:stCondLst>
                            <p:childTnLst>
                              <p:par>
                                <p:cTn id="144" presetID="9" presetClass="entr" fill="hold" grpId="3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92903497"/>
                            </p:stCondLst>
                            <p:childTnLst>
                              <p:par>
                                <p:cTn id="148" presetID="9" presetClass="entr" fill="hold" grpId="3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1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92904997"/>
                            </p:stCondLst>
                            <p:childTnLst>
                              <p:par>
                                <p:cTn id="152" presetID="9" presetClass="exit" fill="hold" grpId="38" nodeType="afterEffect">
                                  <p:stCondLst>
                                    <p:cond delay="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53" dur="500" fill="hold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92910497"/>
                            </p:stCondLst>
                            <p:childTnLst>
                              <p:par>
                                <p:cTn id="156" presetID="9" presetClass="exit" fill="hold" grpId="3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57" dur="1000" fill="hold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2911497"/>
                            </p:stCondLst>
                            <p:childTnLst>
                              <p:par>
                                <p:cTn id="160" presetID="9" presetClass="entr" fill="hold" grpId="4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1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2912497"/>
                            </p:stCondLst>
                            <p:childTnLst>
                              <p:par>
                                <p:cTn id="164" presetID="9" presetClass="entr" fill="hold" grpId="4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1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2913997"/>
                            </p:stCondLst>
                            <p:childTnLst>
                              <p:par>
                                <p:cTn id="168" presetID="9" presetClass="exit" fill="hold" grpId="42" nodeType="afterEffect">
                                  <p:stCondLst>
                                    <p:cond delay="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69" dur="500" fill="hold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92919497"/>
                            </p:stCondLst>
                            <p:childTnLst>
                              <p:par>
                                <p:cTn id="172" presetID="9" presetClass="exit" fill="hold" grpId="4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73" dur="1000" fill="hold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92920497"/>
                            </p:stCondLst>
                            <p:childTnLst>
                              <p:par>
                                <p:cTn id="176" presetID="9" presetClass="entr" fill="hold" grpId="4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7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92921497"/>
                            </p:stCondLst>
                            <p:childTnLst>
                              <p:par>
                                <p:cTn id="180" presetID="9" presetClass="entr" fill="hold" grpId="4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1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1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83" fill="hold" display="0">
                  <p:stCondLst>
                    <p:cond delay="indefinite"/>
                  </p:stCondLst>
                </p:cTn>
                <p:tgtEl>
                  <p:spTgt spid="261"/>
                </p:tgtEl>
              </p:cMediaNode>
            </p:audio>
          </p:childTnLst>
        </p:cTn>
      </p:par>
    </p:tnLst>
    <p:bldLst>
      <p:bldP spid="258" grpId="2" animBg="1" advAuto="0"/>
      <p:bldP spid="259" grpId="3" animBg="1" advAuto="0"/>
      <p:bldP spid="262" grpId="5" animBg="1" advAuto="0"/>
      <p:bldP spid="262" grpId="7" animBg="1" advAuto="0"/>
      <p:bldP spid="264" grpId="4" animBg="1" advAuto="0"/>
      <p:bldP spid="264" grpId="6" animBg="1" advAuto="0"/>
      <p:bldP spid="265" grpId="8" animBg="1" advAuto="0"/>
      <p:bldP spid="265" grpId="11" animBg="1" advAuto="0"/>
      <p:bldP spid="266" grpId="9" animBg="1" advAuto="0"/>
      <p:bldP spid="266" grpId="10" animBg="1" advAuto="0"/>
      <p:bldP spid="267" grpId="12" animBg="1" advAuto="0"/>
      <p:bldP spid="267" grpId="15" animBg="1" advAuto="0"/>
      <p:bldP spid="268" grpId="13" animBg="1" advAuto="0"/>
      <p:bldP spid="268" grpId="14" animBg="1" advAuto="0"/>
      <p:bldP spid="269" grpId="16" animBg="1" advAuto="0"/>
      <p:bldP spid="269" grpId="19" animBg="1" advAuto="0"/>
      <p:bldP spid="270" grpId="17" animBg="1" advAuto="0"/>
      <p:bldP spid="270" grpId="18" animBg="1" advAuto="0"/>
      <p:bldP spid="271" grpId="20" animBg="1" advAuto="0"/>
      <p:bldP spid="271" grpId="23" animBg="1" advAuto="0"/>
      <p:bldP spid="272" grpId="21" animBg="1" advAuto="0"/>
      <p:bldP spid="272" grpId="22" animBg="1" advAuto="0"/>
      <p:bldP spid="273" grpId="24" animBg="1" advAuto="0"/>
      <p:bldP spid="273" grpId="27" animBg="1" advAuto="0"/>
      <p:bldP spid="274" grpId="25" animBg="1" advAuto="0"/>
      <p:bldP spid="274" grpId="26" animBg="1" advAuto="0"/>
      <p:bldP spid="275" grpId="28" animBg="1" advAuto="0"/>
      <p:bldP spid="275" grpId="31" animBg="1" advAuto="0"/>
      <p:bldP spid="276" grpId="29" animBg="1" advAuto="0"/>
      <p:bldP spid="276" grpId="30" animBg="1" advAuto="0"/>
      <p:bldP spid="277" grpId="32" animBg="1" advAuto="0"/>
      <p:bldP spid="277" grpId="35" animBg="1" advAuto="0"/>
      <p:bldP spid="278" grpId="33" animBg="1" advAuto="0"/>
      <p:bldP spid="278" grpId="34" animBg="1" advAuto="0"/>
      <p:bldP spid="281" grpId="36" animBg="1" advAuto="0"/>
      <p:bldP spid="281" grpId="39" animBg="1" advAuto="0"/>
      <p:bldP spid="282" grpId="37" animBg="1" advAuto="0"/>
      <p:bldP spid="282" grpId="38" animBg="1" advAuto="0"/>
      <p:bldP spid="283" grpId="40" animBg="1" advAuto="0"/>
      <p:bldP spid="283" grpId="43" animBg="1" advAuto="0"/>
      <p:bldP spid="284" grpId="41" animBg="1" advAuto="0"/>
      <p:bldP spid="284" grpId="42" animBg="1" advAuto="0"/>
      <p:bldP spid="287" grpId="44" animBg="1" advAuto="0"/>
      <p:bldP spid="288" grpId="4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Rectangle"/>
          <p:cNvSpPr/>
          <p:nvPr/>
        </p:nvSpPr>
        <p:spPr>
          <a:xfrm>
            <a:off x="-350788" y="-364927"/>
            <a:ext cx="13548222" cy="10573545"/>
          </a:xfrm>
          <a:prstGeom prst="rect">
            <a:avLst/>
          </a:prstGeom>
          <a:solidFill>
            <a:srgbClr val="009051">
              <a:alpha val="34595"/>
            </a:srgbClr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0010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pic>
        <p:nvPicPr>
          <p:cNvPr id="2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4446" y="876165"/>
            <a:ext cx="10187435" cy="7174249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Line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chemeClr val="accent2">
                <a:hueOff val="-902888"/>
                <a:satOff val="-15377"/>
                <a:lumOff val="-12864"/>
              </a:schemeClr>
            </a:solidFill>
            <a:headEnd type="stealth"/>
            <a:tailEnd type="stealth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93" name="Rectangle"/>
          <p:cNvSpPr/>
          <p:nvPr/>
        </p:nvSpPr>
        <p:spPr>
          <a:xfrm>
            <a:off x="2765777" y="4253010"/>
            <a:ext cx="7315091" cy="133767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294" name="Rectangle"/>
          <p:cNvSpPr/>
          <p:nvPr/>
        </p:nvSpPr>
        <p:spPr>
          <a:xfrm>
            <a:off x="51527" y="4184484"/>
            <a:ext cx="12953273" cy="1474723"/>
          </a:xfrm>
          <a:prstGeom prst="rect">
            <a:avLst/>
          </a:prstGeom>
          <a:solidFill>
            <a:schemeClr val="accent3">
              <a:hueOff val="-333989"/>
              <a:satOff val="3917"/>
              <a:lumOff val="-66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295" name="Line"/>
          <p:cNvSpPr/>
          <p:nvPr/>
        </p:nvSpPr>
        <p:spPr>
          <a:xfrm>
            <a:off x="7607399" y="5488037"/>
            <a:ext cx="5206902" cy="2970163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96" name="Singer/Songwriters of the ‘70s"/>
          <p:cNvSpPr txBox="1">
            <a:spLocks noGrp="1"/>
          </p:cNvSpPr>
          <p:nvPr>
            <p:ph type="title"/>
          </p:nvPr>
        </p:nvSpPr>
        <p:spPr>
          <a:xfrm>
            <a:off x="2765722" y="4514426"/>
            <a:ext cx="7112001" cy="724748"/>
          </a:xfrm>
          <a:prstGeom prst="rect">
            <a:avLst/>
          </a:prstGeom>
        </p:spPr>
        <p:txBody>
          <a:bodyPr/>
          <a:lstStyle/>
          <a:p>
            <a:r>
              <a:t>Singer/Songwriters of the ‘70s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9" name="Singer/Songwrit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Singer/Songwriters</a:t>
            </a:r>
          </a:p>
        </p:txBody>
      </p:sp>
      <p:sp>
        <p:nvSpPr>
          <p:cNvPr id="300" name="Extension of folk rock, with many other additional influences…"/>
          <p:cNvSpPr txBox="1">
            <a:spLocks noGrp="1"/>
          </p:cNvSpPr>
          <p:nvPr>
            <p:ph type="body" idx="1"/>
          </p:nvPr>
        </p:nvSpPr>
        <p:spPr>
          <a:xfrm>
            <a:off x="785167" y="3579859"/>
            <a:ext cx="11434466" cy="5696943"/>
          </a:xfrm>
          <a:prstGeom prst="rect">
            <a:avLst/>
          </a:prstGeom>
        </p:spPr>
        <p:txBody>
          <a:bodyPr/>
          <a:lstStyle/>
          <a:p>
            <a:pPr marL="911605" lvl="1" indent="-455802" defTabSz="566674">
              <a:spcBef>
                <a:spcPts val="1700"/>
              </a:spcBef>
              <a:defRPr sz="3104"/>
            </a:pPr>
            <a:r>
              <a:t>Extension of folk rock, with many other additional influences</a:t>
            </a:r>
          </a:p>
          <a:p>
            <a:pPr marL="911605" lvl="1" indent="-455802" defTabSz="566674">
              <a:spcBef>
                <a:spcPts val="1700"/>
              </a:spcBef>
              <a:defRPr sz="3104"/>
            </a:pPr>
            <a:r>
              <a:t>Emphasis on vocal ability, songwriting</a:t>
            </a:r>
          </a:p>
          <a:p>
            <a:pPr marL="911605" lvl="1" indent="-455802" defTabSz="566674">
              <a:spcBef>
                <a:spcPts val="1700"/>
              </a:spcBef>
              <a:defRPr sz="3104"/>
            </a:pPr>
            <a:r>
              <a:t>Not oriented toward pop mainstream</a:t>
            </a:r>
          </a:p>
          <a:p>
            <a:pPr marL="911605" lvl="1" indent="-455802" defTabSz="566674">
              <a:spcBef>
                <a:spcPts val="1700"/>
              </a:spcBef>
              <a:defRPr sz="3104"/>
            </a:pPr>
            <a:r>
              <a:t>Generally introspective, self-oriented lyrics</a:t>
            </a:r>
          </a:p>
          <a:p>
            <a:pPr marL="911605" lvl="1" indent="-455802" defTabSz="566674">
              <a:spcBef>
                <a:spcPts val="1700"/>
              </a:spcBef>
              <a:defRPr sz="3104"/>
            </a:pPr>
            <a:r>
              <a:t>Vocalist usually plays guitar or piano</a:t>
            </a:r>
          </a:p>
          <a:p>
            <a:pPr marL="455802" indent="-455802" defTabSz="566674">
              <a:spcBef>
                <a:spcPts val="1700"/>
              </a:spcBef>
              <a:defRPr sz="3104"/>
            </a:pPr>
            <a:r>
              <a:t>Contrasts with hard rock, R&amp;B/soul, and mainstream rock</a:t>
            </a:r>
          </a:p>
          <a:p>
            <a:pPr marL="455802" indent="-455802" defTabSz="566674">
              <a:spcBef>
                <a:spcPts val="1700"/>
              </a:spcBef>
              <a:defRPr sz="3104"/>
            </a:pPr>
            <a:r>
              <a:t>Usually solo act, but some groups (CSNY) fit this model</a:t>
            </a:r>
          </a:p>
        </p:txBody>
      </p:sp>
      <p:grpSp>
        <p:nvGrpSpPr>
          <p:cNvPr id="303" name="Joni_Mitchell_recording_vocals_microphone_home_studio_Los_Angeles_1989.jpg"/>
          <p:cNvGrpSpPr/>
          <p:nvPr/>
        </p:nvGrpSpPr>
        <p:grpSpPr>
          <a:xfrm>
            <a:off x="8653784" y="238296"/>
            <a:ext cx="3845795" cy="2624715"/>
            <a:chOff x="0" y="0"/>
            <a:chExt cx="3845793" cy="2624714"/>
          </a:xfrm>
        </p:grpSpPr>
        <p:pic>
          <p:nvPicPr>
            <p:cNvPr id="302" name="Joni_Mitchell_recording_vocals_microphone_home_studio_Los_Angeles_1989.jpg" descr="Joni_Mitchell_recording_vocals_microphone_home_studio_Los_Angeles_1989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100" y="12700"/>
              <a:ext cx="3769594" cy="25231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1" name="Joni_Mitchell_recording_vocals_microphone_home_studio_Los_Angeles_1989.jpg" descr="Joni_Mitchell_recording_vocals_microphone_home_studio_Los_Angeles_1989.jp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845794" cy="2624715"/>
            </a:xfrm>
            <a:prstGeom prst="rect">
              <a:avLst/>
            </a:prstGeom>
            <a:effectLst/>
          </p:spPr>
        </p:pic>
      </p:grpSp>
      <p:sp>
        <p:nvSpPr>
          <p:cNvPr id="304" name="Joni Mitchell recording at home"/>
          <p:cNvSpPr txBox="1"/>
          <p:nvPr/>
        </p:nvSpPr>
        <p:spPr>
          <a:xfrm>
            <a:off x="9366200" y="2858270"/>
            <a:ext cx="262416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latin typeface="Iowan Old Style"/>
                <a:ea typeface="Iowan Old Style"/>
                <a:cs typeface="Iowan Old Style"/>
                <a:sym typeface="Iowan Old Style"/>
              </a:defRPr>
            </a:lvl1pPr>
          </a:lstStyle>
          <a:p>
            <a:r>
              <a:t>Joni Mitchell recording at home</a:t>
            </a:r>
          </a:p>
        </p:txBody>
      </p:sp>
      <p:sp>
        <p:nvSpPr>
          <p:cNvPr id="305" name="Catchall term to describe primarily acoustic music of early-mid 1970s by musicians who write their own material"/>
          <p:cNvSpPr txBox="1"/>
          <p:nvPr/>
        </p:nvSpPr>
        <p:spPr>
          <a:xfrm>
            <a:off x="800100" y="1701800"/>
            <a:ext cx="7975452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69900" indent="-469900" defTabSz="584200">
              <a:spcBef>
                <a:spcPts val="1800"/>
              </a:spcBef>
              <a:buSzPct val="75000"/>
              <a:buFont typeface="Zapf Dingbats"/>
              <a:buChar char="➤"/>
              <a:defRPr sz="32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lvl1pPr>
          </a:lstStyle>
          <a:p>
            <a:r>
              <a:t>Catchall term to describe primarily acoustic music of early-mid 1970s by musicians who write their own material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8" name="James Taylor (1948-  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James Taylor (1948-  )</a:t>
            </a:r>
          </a:p>
        </p:txBody>
      </p:sp>
      <p:sp>
        <p:nvSpPr>
          <p:cNvPr id="309" name="Started as folk artist in NYC coffee houses…"/>
          <p:cNvSpPr txBox="1">
            <a:spLocks noGrp="1"/>
          </p:cNvSpPr>
          <p:nvPr>
            <p:ph type="body" idx="1"/>
          </p:nvPr>
        </p:nvSpPr>
        <p:spPr>
          <a:xfrm>
            <a:off x="571500" y="1917700"/>
            <a:ext cx="11861800" cy="7226300"/>
          </a:xfrm>
          <a:prstGeom prst="rect">
            <a:avLst/>
          </a:prstGeom>
        </p:spPr>
        <p:txBody>
          <a:bodyPr/>
          <a:lstStyle/>
          <a:p>
            <a:r>
              <a:t>Started as folk artist in NYC coffee houses</a:t>
            </a:r>
          </a:p>
          <a:p>
            <a:r>
              <a:t>Signed to Apple Records in 1967</a:t>
            </a:r>
          </a:p>
          <a:p>
            <a:r>
              <a:t>During 1968 he underwent treatment and had a motorcycle accident in which he broke both hands, so he couldn’t tour</a:t>
            </a:r>
          </a:p>
          <a:p>
            <a:r>
              <a:t>Left Apple for Warner Bros. and had his first successful album </a:t>
            </a:r>
            <a:r>
              <a:rPr b="1"/>
              <a:t>Sweet Baby James</a:t>
            </a:r>
            <a:r>
              <a:t> (1970)</a:t>
            </a:r>
          </a:p>
          <a:p>
            <a:r>
              <a:t>Painful, introspective lyrics</a:t>
            </a:r>
          </a:p>
          <a:p>
            <a:r>
              <a:t>One of the best-selling solo artists of all time</a:t>
            </a:r>
          </a:p>
        </p:txBody>
      </p:sp>
      <p:grpSp>
        <p:nvGrpSpPr>
          <p:cNvPr id="312" name="Image"/>
          <p:cNvGrpSpPr/>
          <p:nvPr/>
        </p:nvGrpSpPr>
        <p:grpSpPr>
          <a:xfrm>
            <a:off x="9830849" y="241300"/>
            <a:ext cx="2596102" cy="3234849"/>
            <a:chOff x="0" y="0"/>
            <a:chExt cx="2596100" cy="3234848"/>
          </a:xfrm>
        </p:grpSpPr>
        <p:pic>
          <p:nvPicPr>
            <p:cNvPr id="31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100" y="12700"/>
              <a:ext cx="2519901" cy="31332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0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596101" cy="323484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1091</Words>
  <Application>Microsoft Macintosh PowerPoint</Application>
  <PresentationFormat>Custom</PresentationFormat>
  <Paragraphs>113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Baskerville</vt:lpstr>
      <vt:lpstr>Constantia</vt:lpstr>
      <vt:lpstr>DIN Alternate</vt:lpstr>
      <vt:lpstr>DIN Condensed</vt:lpstr>
      <vt:lpstr>Gill Sans</vt:lpstr>
      <vt:lpstr>Helvetica</vt:lpstr>
      <vt:lpstr>Helvetica Light</vt:lpstr>
      <vt:lpstr>Iowan Old Style</vt:lpstr>
      <vt:lpstr>Lucida Grande</vt:lpstr>
      <vt:lpstr>Times</vt:lpstr>
      <vt:lpstr>Times New Roman</vt:lpstr>
      <vt:lpstr>Zapf Dingbats</vt:lpstr>
      <vt:lpstr>White</vt:lpstr>
      <vt:lpstr>1970 and beyond</vt:lpstr>
      <vt:lpstr>The 1970s</vt:lpstr>
      <vt:lpstr>Rock Comes of Age</vt:lpstr>
      <vt:lpstr>The Rock Album</vt:lpstr>
      <vt:lpstr>Album Art</vt:lpstr>
      <vt:lpstr>miles davis, Bitches brew, 1969</vt:lpstr>
      <vt:lpstr>Singer/Songwriters of the ‘70s</vt:lpstr>
      <vt:lpstr>Singer/Songwriters</vt:lpstr>
      <vt:lpstr>James Taylor (1948-  )</vt:lpstr>
      <vt:lpstr>Fire and Rain (1970)</vt:lpstr>
      <vt:lpstr>Crosby, Stills, Nash, and Young (1969)</vt:lpstr>
      <vt:lpstr>“Ohio” (1970)</vt:lpstr>
      <vt:lpstr>Paul Simon (1941–) and Art Garfunkel (1941–) </vt:lpstr>
      <vt:lpstr>“Sound of Silence” and “Bridge Over Troubled Water”</vt:lpstr>
      <vt:lpstr>Carole King (1942–) and Tapestry (1971)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1970 and beyond</dc:title>
  <cp:lastModifiedBy>Amy Bauer</cp:lastModifiedBy>
  <cp:revision>1</cp:revision>
  <dcterms:modified xsi:type="dcterms:W3CDTF">2020-03-07T23:41:55Z</dcterms:modified>
</cp:coreProperties>
</file>