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2" r:id="rId5"/>
    <p:sldId id="263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>
                <a:latin typeface="Georgia"/>
                <a:ea typeface="Georgia"/>
                <a:cs typeface="Georgia"/>
                <a:sym typeface="Georgia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>
                <a:latin typeface="Georgia"/>
                <a:ea typeface="Georgia"/>
                <a:cs typeface="Georgia"/>
                <a:sym typeface="Georgia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>
                <a:latin typeface="Georgia"/>
                <a:ea typeface="Georgia"/>
                <a:cs typeface="Georgia"/>
                <a:sym typeface="Georgia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>
                <a:latin typeface="Georgia"/>
                <a:ea typeface="Georgia"/>
                <a:cs typeface="Georgia"/>
                <a:sym typeface="Georgia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-1291579"/>
            <a:ext cx="29260800" cy="19507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2921000" y="330200"/>
            <a:ext cx="18542000" cy="9207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8016875" y="-63500"/>
            <a:ext cx="19831050" cy="13220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defRPr>
                <a:latin typeface="Georgia"/>
                <a:ea typeface="Georgia"/>
                <a:cs typeface="Georgia"/>
                <a:sym typeface="Georgia"/>
              </a:defRPr>
            </a:lvl1pPr>
            <a:lvl2pPr>
              <a:buClrTx/>
              <a:defRPr>
                <a:latin typeface="Georgia"/>
                <a:ea typeface="Georgia"/>
                <a:cs typeface="Georgia"/>
                <a:sym typeface="Georgia"/>
              </a:defRPr>
            </a:lvl2pPr>
            <a:lvl3pPr>
              <a:buClrTx/>
              <a:defRPr>
                <a:latin typeface="Georgia"/>
                <a:ea typeface="Georgia"/>
                <a:cs typeface="Georgia"/>
                <a:sym typeface="Georgia"/>
              </a:defRPr>
            </a:lvl3pPr>
            <a:lvl4pPr>
              <a:buClrTx/>
              <a:defRPr>
                <a:latin typeface="Georgia"/>
                <a:ea typeface="Georgia"/>
                <a:cs typeface="Georgia"/>
                <a:sym typeface="Georgia"/>
              </a:defRPr>
            </a:lvl4pPr>
            <a:lvl5pPr>
              <a:buClrTx/>
              <a:defRPr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9972675" y="2125132"/>
            <a:ext cx="16402050" cy="10934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290800" y="6870700"/>
            <a:ext cx="8343900" cy="5562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316200" y="952500"/>
            <a:ext cx="8305800" cy="5537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1739900" y="-258233"/>
            <a:ext cx="20065999" cy="133773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ritish Folk Rock &amp; Celtic Soul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British Folk Rock &amp; Celtic Soul</a:t>
            </a:r>
          </a:p>
        </p:txBody>
      </p:sp>
      <p:sp>
        <p:nvSpPr>
          <p:cNvPr id="120" name="Fairport Convention and Van Morrison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Fairport Convention and Van Morrison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airport Convention (1967-79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7200"/>
            </a:lvl1pPr>
          </a:lstStyle>
          <a:p>
            <a:r>
              <a:t>Fairport Convention (1967-79)</a:t>
            </a:r>
          </a:p>
        </p:txBody>
      </p:sp>
      <p:sp>
        <p:nvSpPr>
          <p:cNvPr id="123" name="Formed in 1967 by Richard Thompson (guitar, vocals), Simon Nicol (guitar, vocals), Ahley Hutchings (bass) and later Martin Lamble (drums)…"/>
          <p:cNvSpPr txBox="1">
            <a:spLocks noGrp="1"/>
          </p:cNvSpPr>
          <p:nvPr>
            <p:ph type="body" idx="1"/>
          </p:nvPr>
        </p:nvSpPr>
        <p:spPr>
          <a:xfrm>
            <a:off x="711200" y="3848100"/>
            <a:ext cx="15626854" cy="8917434"/>
          </a:xfrm>
          <a:prstGeom prst="rect">
            <a:avLst/>
          </a:prstGeom>
        </p:spPr>
        <p:txBody>
          <a:bodyPr/>
          <a:lstStyle/>
          <a:p>
            <a:pPr marL="520700" indent="-520700" defTabSz="676909">
              <a:spcBef>
                <a:spcPts val="4800"/>
              </a:spcBef>
              <a:defRPr sz="3936"/>
            </a:pPr>
            <a:r>
              <a:t>Formed in 1967 by Richard Thompson (guitar, vocals), Simon Nicol (guitar, vocals), Ahley Hutchings (bass) and later Martin Lamble (drums)</a:t>
            </a:r>
          </a:p>
          <a:p>
            <a:pPr marL="520700" indent="-520700" defTabSz="676909">
              <a:spcBef>
                <a:spcPts val="4800"/>
              </a:spcBef>
              <a:defRPr sz="3936"/>
            </a:pPr>
            <a:r>
              <a:t>Influenced by American folk rock, but introduction of Sandy Denny as lead singer in 1968 steers them toward traditional British music.</a:t>
            </a:r>
          </a:p>
          <a:p>
            <a:pPr marL="520700" indent="-520700" defTabSz="676909">
              <a:spcBef>
                <a:spcPts val="4800"/>
              </a:spcBef>
              <a:defRPr sz="3936"/>
            </a:pPr>
            <a:r>
              <a:t>Sandy Denny  began singing in London’s folk clubs in the mid-1960s, became famous for her powerful vocals and songs. Contributed to the LPs What We Did on Our Holidays and Unhalfbricking (both 1969),</a:t>
            </a:r>
          </a:p>
          <a:p>
            <a:pPr marL="520700" indent="-520700" defTabSz="676909">
              <a:spcBef>
                <a:spcPts val="4800"/>
              </a:spcBef>
              <a:defRPr sz="3936"/>
            </a:pPr>
            <a:r>
              <a:t>Part of a movement that included Steeleye Span, Fotheringray and the Albion Band, among others.</a:t>
            </a:r>
          </a:p>
        </p:txBody>
      </p:sp>
      <p:pic>
        <p:nvPicPr>
          <p:cNvPr id="124" name="p01bql27.jpg" descr="p01bql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63547" y="368300"/>
            <a:ext cx="7624473" cy="42887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BAE5E"/>
            </a:gs>
            <a:gs pos="100000">
              <a:schemeClr val="accent4">
                <a:hueOff val="-1109302"/>
                <a:lumOff val="-647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“Who Knows Where the Time Goes?”"/>
          <p:cNvSpPr txBox="1">
            <a:spLocks noGrp="1"/>
          </p:cNvSpPr>
          <p:nvPr>
            <p:ph type="title"/>
          </p:nvPr>
        </p:nvSpPr>
        <p:spPr>
          <a:xfrm>
            <a:off x="13345864" y="622300"/>
            <a:ext cx="9816258" cy="2286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200">
                <a:solidFill>
                  <a:srgbClr val="000000"/>
                </a:solidFill>
              </a:defRPr>
            </a:lvl1pPr>
          </a:lstStyle>
          <a:p>
            <a:r>
              <a:t>“Who Knows Where the Time Goes?”</a:t>
            </a:r>
          </a:p>
        </p:txBody>
      </p:sp>
      <p:sp>
        <p:nvSpPr>
          <p:cNvPr id="130" name="Sandy Denny wrote “Who Knows Where the Time Goes?” at 19…"/>
          <p:cNvSpPr txBox="1">
            <a:spLocks noGrp="1"/>
          </p:cNvSpPr>
          <p:nvPr>
            <p:ph type="body" sz="half" idx="1"/>
          </p:nvPr>
        </p:nvSpPr>
        <p:spPr>
          <a:xfrm>
            <a:off x="9070478" y="2751546"/>
            <a:ext cx="12430622" cy="6918425"/>
          </a:xfrm>
          <a:prstGeom prst="rect">
            <a:avLst/>
          </a:prstGeom>
        </p:spPr>
        <p:txBody>
          <a:bodyPr/>
          <a:lstStyle/>
          <a:p>
            <a:pPr marL="609600" indent="-609600" defTabSz="792479">
              <a:spcBef>
                <a:spcPts val="5600"/>
              </a:spcBef>
              <a:defRPr sz="4608"/>
            </a:pPr>
            <a:r>
              <a:t>Sandy Denny wrote “Who Knows Where the Time Goes?” at 19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It was recorded by American folk singer Judy Collins before Denny’s version was released. </a:t>
            </a:r>
          </a:p>
          <a:p>
            <a:pPr marL="609600" indent="-609600" defTabSz="792479">
              <a:spcBef>
                <a:spcPts val="5600"/>
              </a:spcBef>
              <a:defRPr sz="4608"/>
            </a:pPr>
            <a:r>
              <a:t>But the definitive version was with Fairport Convention on their third album, </a:t>
            </a:r>
            <a:r>
              <a:rPr i="1"/>
              <a:t>Unhalfbricking</a:t>
            </a:r>
            <a:r>
              <a:t>.</a:t>
            </a:r>
          </a:p>
        </p:txBody>
      </p:sp>
      <p:grpSp>
        <p:nvGrpSpPr>
          <p:cNvPr id="133" name="F068-00506-1.jpg"/>
          <p:cNvGrpSpPr/>
          <p:nvPr/>
        </p:nvGrpSpPr>
        <p:grpSpPr>
          <a:xfrm>
            <a:off x="382761" y="1335261"/>
            <a:ext cx="8436918" cy="8436918"/>
            <a:chOff x="0" y="0"/>
            <a:chExt cx="8436917" cy="8436917"/>
          </a:xfrm>
        </p:grpSpPr>
        <p:pic>
          <p:nvPicPr>
            <p:cNvPr id="132" name="F068-00506-1.jpg" descr="F068-00506-1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" y="12700"/>
              <a:ext cx="8411518" cy="84115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1" name="F068-00506-1.jpg" descr="F068-00506-1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436918" cy="8436918"/>
            </a:xfrm>
            <a:prstGeom prst="rect">
              <a:avLst/>
            </a:prstGeom>
            <a:effectLst/>
          </p:spPr>
        </p:pic>
      </p:grpSp>
      <p:pic>
        <p:nvPicPr>
          <p:cNvPr id="134" name="Fairport Convention 1975_header_0.jpg" descr="Fairport Convention 1975_header_0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73350" y="8915400"/>
            <a:ext cx="6247489" cy="4509542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Who Knows Where the Time Goes?"/>
          <p:cNvSpPr txBox="1">
            <a:spLocks noGrp="1"/>
          </p:cNvSpPr>
          <p:nvPr>
            <p:ph type="body" idx="13"/>
          </p:nvPr>
        </p:nvSpPr>
        <p:spPr>
          <a:xfrm>
            <a:off x="2705100" y="660400"/>
            <a:ext cx="19621500" cy="584200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Who Knows Where the Time Goes?</a:t>
            </a:r>
          </a:p>
        </p:txBody>
      </p:sp>
      <p:sp>
        <p:nvSpPr>
          <p:cNvPr id="144" name="Across the evening sky, all the birds are leaving…"/>
          <p:cNvSpPr txBox="1">
            <a:spLocks noGrp="1"/>
          </p:cNvSpPr>
          <p:nvPr>
            <p:ph type="body" idx="14"/>
          </p:nvPr>
        </p:nvSpPr>
        <p:spPr>
          <a:xfrm>
            <a:off x="1517650" y="1879600"/>
            <a:ext cx="16463566" cy="9245601"/>
          </a:xfrm>
          <a:prstGeom prst="rect">
            <a:avLst/>
          </a:prstGeom>
        </p:spPr>
        <p:txBody>
          <a:bodyPr/>
          <a:lstStyle/>
          <a:p>
            <a:pPr algn="l">
              <a:defRPr sz="3500">
                <a:solidFill>
                  <a:srgbClr val="A9A9A9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Across the evening sky, all the birds are leaving</a:t>
            </a:r>
          </a:p>
          <a:p>
            <a:pPr algn="l">
              <a:defRPr sz="3500">
                <a:solidFill>
                  <a:srgbClr val="A9A9A9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But how can they know it's time for them to go?</a:t>
            </a:r>
          </a:p>
          <a:p>
            <a:pPr algn="l">
              <a:defRPr sz="3500">
                <a:solidFill>
                  <a:srgbClr val="A9A9A9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Before the winter fire, I will still be dreaming</a:t>
            </a:r>
          </a:p>
          <a:p>
            <a:pPr algn="l">
              <a:defRPr sz="3500">
                <a:solidFill>
                  <a:srgbClr val="A9A9A9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I have no thought of time</a:t>
            </a:r>
          </a:p>
          <a:p>
            <a:pPr algn="l">
              <a:defRPr sz="3500">
                <a:solidFill>
                  <a:srgbClr val="A9A9A9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For who knows where the time goes?</a:t>
            </a:r>
          </a:p>
          <a:p>
            <a:pPr algn="l">
              <a:defRPr sz="3500">
                <a:solidFill>
                  <a:srgbClr val="A9A9A9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Who knows where the time goes?</a:t>
            </a:r>
          </a:p>
          <a:p>
            <a:pPr algn="l">
              <a:defRPr sz="3500">
                <a:latin typeface="Georgia"/>
                <a:ea typeface="Georgia"/>
                <a:cs typeface="Georgia"/>
                <a:sym typeface="Georgia"/>
              </a:defRPr>
            </a:pPr>
            <a:r>
              <a:t>Sad, deserted shore, your fickle friends are leaving</a:t>
            </a:r>
          </a:p>
          <a:p>
            <a:pPr algn="l">
              <a:defRPr sz="3500">
                <a:latin typeface="Georgia"/>
                <a:ea typeface="Georgia"/>
                <a:cs typeface="Georgia"/>
                <a:sym typeface="Georgia"/>
              </a:defRPr>
            </a:pPr>
            <a:r>
              <a:t>Ah, but then you know it's time for them to go</a:t>
            </a:r>
          </a:p>
          <a:p>
            <a:pPr algn="l">
              <a:defRPr sz="3500">
                <a:latin typeface="Georgia"/>
                <a:ea typeface="Georgia"/>
                <a:cs typeface="Georgia"/>
                <a:sym typeface="Georgia"/>
              </a:defRPr>
            </a:pPr>
            <a:r>
              <a:t>But I will still be here, I have no thought of leaving</a:t>
            </a:r>
          </a:p>
          <a:p>
            <a:pPr algn="l">
              <a:defRPr sz="3500">
                <a:latin typeface="Georgia"/>
                <a:ea typeface="Georgia"/>
                <a:cs typeface="Georgia"/>
                <a:sym typeface="Georgia"/>
              </a:defRPr>
            </a:pPr>
            <a:r>
              <a:t>I do not count the time</a:t>
            </a:r>
          </a:p>
          <a:p>
            <a:pPr algn="l">
              <a:defRPr sz="3500">
                <a:latin typeface="Georgia"/>
                <a:ea typeface="Georgia"/>
                <a:cs typeface="Georgia"/>
                <a:sym typeface="Georgia"/>
              </a:defRPr>
            </a:pPr>
            <a:r>
              <a:t>For who knows where the time goes?</a:t>
            </a:r>
          </a:p>
          <a:p>
            <a:pPr algn="l">
              <a:defRPr sz="3500">
                <a:latin typeface="Georgia"/>
                <a:ea typeface="Georgia"/>
                <a:cs typeface="Georgia"/>
                <a:sym typeface="Georgia"/>
              </a:defRPr>
            </a:pPr>
            <a:r>
              <a:t>Who knows where the time goes?</a:t>
            </a:r>
          </a:p>
          <a:p>
            <a:pPr algn="l">
              <a:defRPr sz="3500">
                <a:latin typeface="Georgia"/>
                <a:ea typeface="Georgia"/>
                <a:cs typeface="Georgia"/>
                <a:sym typeface="Georgia"/>
              </a:defRPr>
            </a:pPr>
            <a:r>
              <a:t>And I am not alone while my love is near me</a:t>
            </a:r>
          </a:p>
          <a:p>
            <a:pPr algn="l">
              <a:defRPr sz="3500">
                <a:latin typeface="Georgia"/>
                <a:ea typeface="Georgia"/>
                <a:cs typeface="Georgia"/>
                <a:sym typeface="Georgia"/>
              </a:defRPr>
            </a:pPr>
            <a:r>
              <a:t>I know it will be so until it's time to go</a:t>
            </a:r>
          </a:p>
          <a:p>
            <a:pPr algn="l">
              <a:defRPr sz="3500">
                <a:latin typeface="Georgia"/>
                <a:ea typeface="Georgia"/>
                <a:cs typeface="Georgia"/>
                <a:sym typeface="Georgia"/>
              </a:defRPr>
            </a:pPr>
            <a:r>
              <a:t>So come the storms of winter and then the birds in spring again</a:t>
            </a:r>
          </a:p>
          <a:p>
            <a:pPr algn="l">
              <a:defRPr sz="3500">
                <a:latin typeface="Georgia"/>
                <a:ea typeface="Georgia"/>
                <a:cs typeface="Georgia"/>
                <a:sym typeface="Georgia"/>
              </a:defRPr>
            </a:pPr>
            <a:r>
              <a:t>I have no fear of time</a:t>
            </a:r>
          </a:p>
          <a:p>
            <a:pPr algn="l">
              <a:defRPr sz="3500">
                <a:latin typeface="Georgia"/>
                <a:ea typeface="Georgia"/>
                <a:cs typeface="Georgia"/>
                <a:sym typeface="Georgia"/>
              </a:defRPr>
            </a:pPr>
            <a:r>
              <a:t>For who knows how my love grows?</a:t>
            </a:r>
          </a:p>
          <a:p>
            <a:pPr algn="l">
              <a:defRPr sz="3500">
                <a:latin typeface="Georgia"/>
                <a:ea typeface="Georgia"/>
                <a:cs typeface="Georgia"/>
                <a:sym typeface="Georgia"/>
              </a:defRPr>
            </a:pPr>
            <a:r>
              <a:t>And who knows where the time goes?.</a:t>
            </a:r>
          </a:p>
        </p:txBody>
      </p:sp>
      <p:pic>
        <p:nvPicPr>
          <p:cNvPr id="145" name="john-lyons-1972-2nd-jpeg.jpg" descr="john-lyons-1972-2nd-jpeg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88132" y="1788959"/>
            <a:ext cx="7140338" cy="1055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linda_fitzgerald_moore_1970__fotheringay_2_web.jpg" descr="linda_fitzgerald_moore_1970__fotheringay_2_web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49832" y="1193800"/>
            <a:ext cx="6350001" cy="429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linda_fitzgerald_moore_1970__fotheringay_web.jpg" descr="linda_fitzgerald_moore_1970__fotheringay_web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099432" y="3389159"/>
            <a:ext cx="6350001" cy="449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linda_fitzgerald_moore_fotheringay_vertical_1970_web.jpg" descr="linda_fitzgerald_moore_fotheringay_vertical_1970_web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890132" y="3111500"/>
            <a:ext cx="4495801" cy="698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noel-mayne-dark-background-1967.jpg" descr="noel-mayne-dark-background-1967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857632" y="1092200"/>
            <a:ext cx="6985001" cy="698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michael_putland_75_web.jpg" descr="michael_putland_75_web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302132" y="4914900"/>
            <a:ext cx="4699001" cy="698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Sandy-Denny.jpg" descr="Sandy-Denny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082305" y="4833854"/>
            <a:ext cx="8384255" cy="5898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Who_Knows_excerpt.m4a" descr="Who_Knows_excerpt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/>
          </a:blip>
          <a:stretch>
            <a:fillRect/>
          </a:stretch>
        </p:blipFill>
        <p:spPr>
          <a:xfrm>
            <a:off x="2204392" y="12604402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514007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3514007"/>
                            </p:stCondLst>
                            <p:childTnLst>
                              <p:par>
                                <p:cTn id="8" presetID="9" presetClass="exit" fill="hold" grpId="2" nodeType="afterEffect">
                                  <p:stCondLst>
                                    <p:cond delay="20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" dur="600" fill="hold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3534607"/>
                            </p:stCondLst>
                            <p:childTnLst>
                              <p:par>
                                <p:cTn id="12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8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3542857"/>
                            </p:stCondLst>
                            <p:childTnLst>
                              <p:par>
                                <p:cTn id="16" presetID="9" presetClass="exit" fill="hold" grpId="4" nodeType="afterEffect">
                                  <p:stCondLst>
                                    <p:cond delay="20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7" dur="9000" fill="hold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3571857"/>
                            </p:stCondLst>
                            <p:childTnLst>
                              <p:par>
                                <p:cTn id="20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3577107"/>
                            </p:stCondLst>
                            <p:childTnLst>
                              <p:par>
                                <p:cTn id="24" presetID="9" presetClass="exit" fill="hold" grpId="6" nodeType="afterEffect">
                                  <p:stCondLst>
                                    <p:cond delay="20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5" dur="4000" fill="hold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3601107"/>
                            </p:stCondLst>
                            <p:childTnLst>
                              <p:par>
                                <p:cTn id="28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3606857"/>
                            </p:stCondLst>
                            <p:childTnLst>
                              <p:par>
                                <p:cTn id="32" presetID="9" presetClass="entr" fill="hold" grpId="8" nodeType="afterEffect">
                                  <p:stCondLst>
                                    <p:cond delay="20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3630107"/>
                            </p:stCondLst>
                            <p:childTnLst>
                              <p:par>
                                <p:cTn id="36" presetID="9" presetClass="exit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7" dur="1000" fill="hold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3631107"/>
                            </p:stCondLst>
                            <p:childTnLst>
                              <p:par>
                                <p:cTn id="40" presetID="9" presetClass="exit" fill="hold" grpId="10" nodeType="afterEffect">
                                  <p:stCondLst>
                                    <p:cond delay="20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1" dur="1000" fill="hold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3652107"/>
                            </p:stCondLst>
                            <p:childTnLst>
                              <p:par>
                                <p:cTn id="44" presetID="9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3653107"/>
                            </p:stCondLst>
                            <p:childTnLst>
                              <p:par>
                                <p:cTn id="48" presetID="9" presetClass="entr" fill="hold" grpId="12" nodeType="afterEffect">
                                  <p:stCondLst>
                                    <p:cond delay="20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3674107"/>
                            </p:stCondLst>
                            <p:childTnLst>
                              <p:par>
                                <p:cTn id="52" presetID="9" presetClass="exit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3" dur="1000" fill="hold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5" fill="hold" display="0">
                  <p:stCondLst>
                    <p:cond delay="indefinite"/>
                  </p:stCondLst>
                </p:cTn>
                <p:tgtEl>
                  <p:spTgt spid="152"/>
                </p:tgtEl>
              </p:cMediaNode>
            </p:audio>
          </p:childTnLst>
        </p:cTn>
      </p:par>
    </p:tnLst>
    <p:bldLst>
      <p:bldP spid="145" grpId="12" animBg="1" advAuto="0"/>
      <p:bldP spid="146" grpId="7" animBg="1" advAuto="0"/>
      <p:bldP spid="146" grpId="9" animBg="1" advAuto="0"/>
      <p:bldP spid="147" grpId="8" animBg="1" advAuto="0"/>
      <p:bldP spid="147" grpId="10" animBg="1" advAuto="0"/>
      <p:bldP spid="148" grpId="11" animBg="1" advAuto="0"/>
      <p:bldP spid="148" grpId="13" animBg="1" advAuto="0"/>
      <p:bldP spid="149" grpId="2" animBg="1" advAuto="0"/>
      <p:bldP spid="150" grpId="5" animBg="1" advAuto="0"/>
      <p:bldP spid="150" grpId="6" animBg="1" advAuto="0"/>
      <p:bldP spid="151" grpId="3" animBg="1" advAuto="0"/>
      <p:bldP spid="151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ir George Ivan &quot;Van&quot; Morrison a North Ireland singer who began singing and playing in bass as a teen.…"/>
          <p:cNvSpPr txBox="1">
            <a:spLocks noGrp="1"/>
          </p:cNvSpPr>
          <p:nvPr>
            <p:ph type="body" sz="quarter" idx="1"/>
          </p:nvPr>
        </p:nvSpPr>
        <p:spPr>
          <a:xfrm>
            <a:off x="1663700" y="2438400"/>
            <a:ext cx="10716221" cy="5071517"/>
          </a:xfrm>
          <a:prstGeom prst="rect">
            <a:avLst/>
          </a:prstGeom>
        </p:spPr>
        <p:txBody>
          <a:bodyPr/>
          <a:lstStyle/>
          <a:p>
            <a:pPr>
              <a:defRPr sz="4600"/>
            </a:pPr>
            <a:r>
              <a:t>Sir George Ivan "Van" Morrison a North Ireland singer who began singing and playing in bass as a teen. </a:t>
            </a:r>
          </a:p>
          <a:p>
            <a:pPr>
              <a:defRPr sz="4600"/>
            </a:pPr>
            <a:r>
              <a:t>The lead singer of </a:t>
            </a:r>
            <a:r>
              <a:rPr i="1"/>
              <a:t>Them</a:t>
            </a:r>
            <a:r>
              <a:t>, for which he recorded the garage rock classic “Gloria.” </a:t>
            </a:r>
          </a:p>
        </p:txBody>
      </p:sp>
      <p:sp>
        <p:nvSpPr>
          <p:cNvPr id="155" name="Van Morrison (1945-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7200"/>
            </a:lvl1pPr>
          </a:lstStyle>
          <a:p>
            <a:r>
              <a:t>Van Morrison (1945-)</a:t>
            </a:r>
          </a:p>
        </p:txBody>
      </p:sp>
      <p:pic>
        <p:nvPicPr>
          <p:cNvPr id="156" name="van-morrison-1967-bw-billboard-1548.jpg" descr="van-morrison-1967-bw-billboard-15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57300" y="774700"/>
            <a:ext cx="9674357" cy="6399575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Went solo with “Brown-Eyed Girl” in 1967.…"/>
          <p:cNvSpPr txBox="1"/>
          <p:nvPr/>
        </p:nvSpPr>
        <p:spPr>
          <a:xfrm>
            <a:off x="1498600" y="6223000"/>
            <a:ext cx="21647399" cy="6742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609600" indent="-609600" algn="l" defTabSz="792479">
              <a:spcBef>
                <a:spcPts val="5600"/>
              </a:spcBef>
              <a:buSzPct val="125000"/>
              <a:buChar char="•"/>
              <a:defRPr sz="4608" b="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609600" indent="-609600" algn="l" defTabSz="792479">
              <a:spcBef>
                <a:spcPts val="5600"/>
              </a:spcBef>
              <a:buSzPct val="125000"/>
              <a:buChar char="•"/>
              <a:defRPr sz="4608" b="0">
                <a:latin typeface="Georgia"/>
                <a:ea typeface="Georgia"/>
                <a:cs typeface="Georgia"/>
                <a:sym typeface="Georgia"/>
              </a:defRPr>
            </a:pPr>
            <a:r>
              <a:t>Went solo with “Brown-Eyed Girl” in 1967. </a:t>
            </a:r>
          </a:p>
          <a:p>
            <a:pPr marL="609600" indent="-609600" algn="l" defTabSz="792479">
              <a:spcBef>
                <a:spcPts val="5600"/>
              </a:spcBef>
              <a:buSzPct val="125000"/>
              <a:buChar char="•"/>
              <a:defRPr sz="4608" b="0">
                <a:latin typeface="Georgia"/>
                <a:ea typeface="Georgia"/>
                <a:cs typeface="Georgia"/>
                <a:sym typeface="Georgia"/>
              </a:defRPr>
            </a:pPr>
            <a:r>
              <a:t>His breakthrough came with the critially-acclaimed album </a:t>
            </a:r>
            <a:r>
              <a:rPr i="1"/>
              <a:t>Astral Weeks </a:t>
            </a:r>
            <a:r>
              <a:t>(1968), influenced by folk, jazz, blues and classical music, followed bt </a:t>
            </a:r>
            <a:r>
              <a:rPr i="1"/>
              <a:t>Moondance</a:t>
            </a:r>
            <a:r>
              <a:t> (1970)</a:t>
            </a:r>
          </a:p>
          <a:p>
            <a:pPr marL="609600" indent="-609600" algn="l" defTabSz="792479">
              <a:spcBef>
                <a:spcPts val="5600"/>
              </a:spcBef>
              <a:buSzPct val="125000"/>
              <a:buChar char="•"/>
              <a:defRPr sz="4608" b="0">
                <a:latin typeface="Georgia"/>
                <a:ea typeface="Georgia"/>
                <a:cs typeface="Georgia"/>
                <a:sym typeface="Georgia"/>
              </a:defRPr>
            </a:pPr>
            <a:r>
              <a:t>Soul singer in the Amreican R&amp;B tradition, with Celtic and jazz influences, sometimes called “Celtic soul”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Macintosh PowerPoint</Application>
  <PresentationFormat>Custom</PresentationFormat>
  <Paragraphs>37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Georgia</vt:lpstr>
      <vt:lpstr>Helvetica Neue</vt:lpstr>
      <vt:lpstr>Helvetica Neue Light</vt:lpstr>
      <vt:lpstr>Helvetica Neue Medium</vt:lpstr>
      <vt:lpstr>Black</vt:lpstr>
      <vt:lpstr>British Folk Rock &amp; Celtic Soul</vt:lpstr>
      <vt:lpstr>Fairport Convention (1967-79)</vt:lpstr>
      <vt:lpstr>“Who Knows Where the Time Goes?”</vt:lpstr>
      <vt:lpstr>PowerPoint Presentation</vt:lpstr>
      <vt:lpstr>Van Morrison (1945-)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Folk Rock &amp; Celtic Soul</dc:title>
  <cp:lastModifiedBy>Amy Bauer</cp:lastModifiedBy>
  <cp:revision>1</cp:revision>
  <dcterms:modified xsi:type="dcterms:W3CDTF">2020-03-07T23:41:14Z</dcterms:modified>
</cp:coreProperties>
</file>