
<file path=[Content_Types].xml><?xml version="1.0" encoding="utf-8"?>
<Types xmlns="http://schemas.openxmlformats.org/package/2006/content-types">
  <Default Extension="xml" ContentType="application/xml"/>
  <Default Extension="jpeg" ContentType="image/jpeg"/>
  <Default Extension="mp3" ContentType="audio/unknown"/>
  <Default Extension="rels" ContentType="application/vnd.openxmlformats-package.relationships+xml"/>
  <Default Extension="tif" ContentType="image/ti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4" r:id="rId17"/>
    <p:sldId id="275" r:id="rId18"/>
    <p:sldId id="276" r:id="rId19"/>
    <p:sldId id="277" r:id="rId20"/>
    <p:sldId id="278" r:id="rId21"/>
    <p:sldId id="279" r:id="rId22"/>
    <p:sldId id="280" r:id="rId23"/>
    <p:sldId id="282" r:id="rId24"/>
    <p:sldId id="283" r:id="rId25"/>
    <p:sldId id="284"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36" d="100"/>
          <a:sy n="36" d="100"/>
        </p:scale>
        <p:origin x="-936"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1143000" y="685800"/>
            <a:ext cx="4572000" cy="3429000"/>
          </a:xfrm>
          <a:prstGeom prst="rect">
            <a:avLst/>
          </a:prstGeom>
        </p:spPr>
        <p:txBody>
          <a:bodyPr/>
          <a:lstStyle/>
          <a:p>
            <a:endParaRPr/>
          </a:p>
        </p:txBody>
      </p:sp>
      <p:sp>
        <p:nvSpPr>
          <p:cNvPr id="300" name="Shape 30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26832589"/>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457200">
              <a:spcBef>
                <a:spcPts val="400"/>
              </a:spcBef>
              <a:defRPr sz="1200">
                <a:latin typeface="Calibri"/>
                <a:ea typeface="Calibri"/>
                <a:cs typeface="Calibri"/>
                <a:sym typeface="Calibri"/>
              </a:defRPr>
            </a:pPr>
            <a:r>
              <a:t>Despite being a tireless worker and performer, Bing Crosby represented himself as a carefree “everyman.” Crosby cultivated this image, often wearing mismatched clothes, a battered hat, and sporting a pipe. He was someone you could relate to, someone you wanted to be around and (because of his immense popularity) often were—whether at the movies, on the radio, or in the concert hall.</a:t>
            </a:r>
          </a:p>
          <a:p>
            <a:pPr defTabSz="457200">
              <a:spcBef>
                <a:spcPts val="400"/>
              </a:spcBef>
              <a:defRPr sz="1200">
                <a:latin typeface="Calibri"/>
                <a:ea typeface="Calibri"/>
                <a:cs typeface="Calibri"/>
                <a:sym typeface="Calibri"/>
              </a:defRPr>
            </a:pPr>
            <a:endParaRPr/>
          </a:p>
          <a:p>
            <a:pPr defTabSz="457200">
              <a:spcBef>
                <a:spcPts val="400"/>
              </a:spcBef>
              <a:defRPr sz="1200">
                <a:latin typeface="Calibri"/>
                <a:ea typeface="Calibri"/>
                <a:cs typeface="Calibri"/>
                <a:sym typeface="Calibri"/>
              </a:defRPr>
            </a:pPr>
            <a:r>
              <a:t>Photo credit: Bernard Hoffman//Time Life Pictures/Getty Images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defTabSz="457200">
              <a:spcBef>
                <a:spcPts val="400"/>
              </a:spcBef>
              <a:defRPr sz="1200">
                <a:latin typeface="Calibri"/>
                <a:ea typeface="Calibri"/>
                <a:cs typeface="Calibri"/>
                <a:sym typeface="Calibri"/>
              </a:defRPr>
            </a:pPr>
            <a:r>
              <a:t>Often considered the first star of country music, Jimmie Rodgers appears here in his “Singing Brakeman” attire. Although Rodgers’s career was short, his musical influence was felt for decades.</a:t>
            </a:r>
          </a:p>
          <a:p>
            <a:pPr defTabSz="457200">
              <a:spcBef>
                <a:spcPts val="400"/>
              </a:spcBef>
              <a:defRPr sz="1200">
                <a:latin typeface="Calibri"/>
                <a:ea typeface="Calibri"/>
                <a:cs typeface="Calibri"/>
                <a:sym typeface="Calibri"/>
              </a:defRPr>
            </a:pPr>
            <a:endParaRPr/>
          </a:p>
          <a:p>
            <a:pPr defTabSz="457200">
              <a:spcBef>
                <a:spcPts val="400"/>
              </a:spcBef>
              <a:defRPr sz="1200">
                <a:latin typeface="Calibri"/>
                <a:ea typeface="Calibri"/>
                <a:cs typeface="Calibri"/>
                <a:sym typeface="Calibri"/>
              </a:defRPr>
            </a:pPr>
            <a:r>
              <a:t>Photo credit: Michael Ochs Archives//Getty Images</a:t>
            </a:r>
          </a:p>
          <a:p>
            <a:pPr defTabSz="457200">
              <a:spcBef>
                <a:spcPts val="400"/>
              </a:spcBef>
              <a:defRPr sz="1200">
                <a:latin typeface="Calibri"/>
                <a:ea typeface="Calibri"/>
                <a:cs typeface="Calibri"/>
                <a:sym typeface="Calibri"/>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2" name="Shape 12"/>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13" name="Shape 13"/>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4" name="Shape 14"/>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5" name="Shape 15"/>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pic>
        <p:nvPicPr>
          <p:cNvPr id="16" name="droppedImage.tiff"/>
          <p:cNvPicPr>
            <a:picLocks noChangeAspect="1"/>
          </p:cNvPicPr>
          <p:nvPr/>
        </p:nvPicPr>
        <p:blipFill>
          <a:blip r:embed="rId2">
            <a:extLst/>
          </a:blip>
          <a:stretch>
            <a:fillRect/>
          </a:stretch>
        </p:blipFill>
        <p:spPr>
          <a:xfrm>
            <a:off x="8788400" y="876300"/>
            <a:ext cx="3517900" cy="2110740"/>
          </a:xfrm>
          <a:prstGeom prst="rect">
            <a:avLst/>
          </a:prstGeom>
          <a:ln w="12700"/>
        </p:spPr>
      </p:pic>
      <p:sp>
        <p:nvSpPr>
          <p:cNvPr id="17" name="Shape 17"/>
          <p:cNvSpPr>
            <a:spLocks noGrp="1"/>
          </p:cNvSpPr>
          <p:nvPr>
            <p:ph type="title"/>
          </p:nvPr>
        </p:nvSpPr>
        <p:spPr>
          <a:xfrm>
            <a:off x="862329" y="1221598"/>
            <a:ext cx="5222242" cy="1420144"/>
          </a:xfrm>
          <a:prstGeom prst="rect">
            <a:avLst/>
          </a:prstGeom>
        </p:spPr>
        <p:txBody>
          <a:bodyPr anchor="ctr">
            <a:noAutofit/>
          </a:bodyPr>
          <a:lstStyle>
            <a:lvl1pPr marL="57799" marR="57799" defTabSz="1295400">
              <a:spcBef>
                <a:spcPts val="0"/>
              </a:spcBef>
              <a:defRPr sz="5400" cap="none">
                <a:solidFill>
                  <a:srgbClr val="F7AD00"/>
                </a:solidFill>
                <a:uFill>
                  <a:solidFill>
                    <a:srgbClr val="F7AD00"/>
                  </a:solidFill>
                </a:uFill>
              </a:defRPr>
            </a:lvl1pPr>
          </a:lstStyle>
          <a:p>
            <a:r>
              <a:t>Title Text</a:t>
            </a:r>
          </a:p>
        </p:txBody>
      </p:sp>
      <p:sp>
        <p:nvSpPr>
          <p:cNvPr id="18" name="Shape 18"/>
          <p:cNvSpPr>
            <a:spLocks noGrp="1"/>
          </p:cNvSpPr>
          <p:nvPr>
            <p:ph type="body" idx="1"/>
          </p:nvPr>
        </p:nvSpPr>
        <p:spPr>
          <a:xfrm>
            <a:off x="1193800" y="2514600"/>
            <a:ext cx="10579100" cy="7239000"/>
          </a:xfrm>
          <a:prstGeom prst="rect">
            <a:avLst/>
          </a:prstGeom>
        </p:spPr>
        <p:txBody>
          <a:bodyPr>
            <a:noAutofit/>
          </a:bodyPr>
          <a:lstStyle>
            <a:lvl1pPr marL="383540" marR="57799" indent="-342900" defTabSz="1295400">
              <a:spcBef>
                <a:spcPts val="400"/>
              </a:spcBef>
              <a:buSzPct val="100000"/>
              <a:buFontTx/>
              <a:buChar char="•"/>
              <a:defRPr sz="3600">
                <a:solidFill>
                  <a:srgbClr val="C8501E"/>
                </a:solidFill>
                <a:uFill>
                  <a:solidFill>
                    <a:srgbClr val="C8501E"/>
                  </a:solidFill>
                </a:uFill>
                <a:latin typeface="DIN Condensed"/>
                <a:ea typeface="DIN Condensed"/>
                <a:cs typeface="DIN Condensed"/>
                <a:sym typeface="DIN Condensed"/>
              </a:defRPr>
            </a:lvl1pPr>
            <a:lvl2pPr marL="783590" marR="57799" indent="-285750" defTabSz="1295400">
              <a:spcBef>
                <a:spcPts val="500"/>
              </a:spcBef>
              <a:buSzPct val="100000"/>
              <a:buFontTx/>
              <a:buChar char="–"/>
              <a:defRPr sz="2400">
                <a:solidFill>
                  <a:srgbClr val="C8501E"/>
                </a:solidFill>
                <a:uFill>
                  <a:solidFill>
                    <a:srgbClr val="C8501E"/>
                  </a:solidFill>
                </a:uFill>
                <a:latin typeface="DIN Condensed"/>
                <a:ea typeface="DIN Condensed"/>
                <a:cs typeface="DIN Condensed"/>
                <a:sym typeface="DIN Condensed"/>
              </a:defRPr>
            </a:lvl2pPr>
            <a:lvl3pPr marL="11836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3pPr>
            <a:lvl4pPr marL="16408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4pPr>
            <a:lvl5pPr marL="20980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9" name="Shape 19"/>
          <p:cNvSpPr>
            <a:spLocks noGrp="1"/>
          </p:cNvSpPr>
          <p:nvPr>
            <p:ph type="sldNum" sz="quarter" idx="2"/>
          </p:nvPr>
        </p:nvSpPr>
        <p:spPr>
          <a:xfrm>
            <a:off x="12060771" y="8920480"/>
            <a:ext cx="368574" cy="360822"/>
          </a:xfrm>
          <a:prstGeom prst="rect">
            <a:avLst/>
          </a:prstGeom>
        </p:spPr>
        <p:txBody>
          <a:bodyPr/>
          <a:lstStyle>
            <a:lvl1pPr algn="ctr" defTabSz="647700">
              <a:defRPr sz="1800">
                <a:solidFill>
                  <a:srgbClr val="D95721"/>
                </a:solidFill>
                <a:uFill>
                  <a:solidFill>
                    <a:srgbClr val="D95721"/>
                  </a:solidFill>
                </a:u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2" name="Shape 132"/>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a:solidFill>
                  <a:srgbClr val="E4E4E4"/>
                </a:solidFill>
                <a:latin typeface="Baskerville SemiBold"/>
                <a:ea typeface="Baskerville SemiBold"/>
                <a:cs typeface="Baskerville SemiBold"/>
                <a:sym typeface="Baskerville SemiBold"/>
              </a:defRPr>
            </a:lvl1pPr>
          </a:lstStyle>
          <a:p>
            <a:r>
              <a:t>“</a:t>
            </a:r>
          </a:p>
        </p:txBody>
      </p:sp>
      <p:sp>
        <p:nvSpPr>
          <p:cNvPr id="133" name="Shape 133"/>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34" name="Shape 134"/>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35" name="Shape 1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2" name="Shape 142"/>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143" name="Shape 143"/>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4" name="Shape 144"/>
          <p:cNvSpPr>
            <a:spLocks noGrp="1"/>
          </p:cNvSpPr>
          <p:nvPr>
            <p:ph type="title"/>
          </p:nvPr>
        </p:nvSpPr>
        <p:spPr>
          <a:xfrm>
            <a:off x="7023100" y="723900"/>
            <a:ext cx="5397500" cy="723900"/>
          </a:xfrm>
          <a:prstGeom prst="rect">
            <a:avLst/>
          </a:prstGeom>
        </p:spPr>
        <p:txBody>
          <a:bodyPr/>
          <a:lstStyle/>
          <a:p>
            <a:r>
              <a:t>Title Text</a:t>
            </a:r>
          </a:p>
        </p:txBody>
      </p:sp>
      <p:sp>
        <p:nvSpPr>
          <p:cNvPr id="145" name="Shape 145"/>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53" name="Shape 153"/>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154" name="Shape 154"/>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155" name="Shape 155"/>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156" name="Shape 156"/>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4" name="Shape 164"/>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5" name="Shape 165"/>
          <p:cNvSpPr>
            <a:spLocks noGrp="1"/>
          </p:cNvSpPr>
          <p:nvPr>
            <p:ph type="title"/>
          </p:nvPr>
        </p:nvSpPr>
        <p:spPr>
          <a:prstGeom prst="rect">
            <a:avLst/>
          </a:prstGeom>
        </p:spPr>
        <p:txBody>
          <a:bodyPr/>
          <a:lstStyle/>
          <a:p>
            <a:r>
              <a:t>Title Text</a:t>
            </a:r>
          </a:p>
        </p:txBody>
      </p:sp>
      <p:sp>
        <p:nvSpPr>
          <p:cNvPr id="166" name="Shape 1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3333CC"/>
            </a:gs>
            <a:gs pos="100000">
              <a:srgbClr val="17175E"/>
            </a:gs>
          </a:gsLst>
          <a:path path="circle">
            <a:fillToRect l="50000" t="50000" r="50000" b="50000"/>
          </a:path>
        </a:gradFill>
        <a:effectLst/>
      </p:bgPr>
    </p:bg>
    <p:spTree>
      <p:nvGrpSpPr>
        <p:cNvPr id="1" name=""/>
        <p:cNvGrpSpPr/>
        <p:nvPr/>
      </p:nvGrpSpPr>
      <p:grpSpPr>
        <a:xfrm>
          <a:off x="0" y="0"/>
          <a:ext cx="0" cy="0"/>
          <a:chOff x="0" y="0"/>
          <a:chExt cx="0" cy="0"/>
        </a:xfrm>
      </p:grpSpPr>
      <p:sp>
        <p:nvSpPr>
          <p:cNvPr id="173" name="Shape 173"/>
          <p:cNvSpPr>
            <a:spLocks noGrp="1"/>
          </p:cNvSpPr>
          <p:nvPr>
            <p:ph type="title"/>
          </p:nvPr>
        </p:nvSpPr>
        <p:spPr>
          <a:xfrm>
            <a:off x="866986" y="866986"/>
            <a:ext cx="11054081" cy="1625601"/>
          </a:xfrm>
          <a:prstGeom prst="rect">
            <a:avLst/>
          </a:prstGeom>
        </p:spPr>
        <p:txBody>
          <a:bodyPr lIns="65023" tIns="65023" rIns="65023" bIns="65023" anchor="ctr"/>
          <a:lstStyle>
            <a:lvl1pPr algn="ctr" defTabSz="1300480">
              <a:spcBef>
                <a:spcPts val="0"/>
              </a:spcBef>
              <a:defRPr sz="6200" cap="none">
                <a:solidFill>
                  <a:srgbClr val="FFAF18"/>
                </a:solidFill>
                <a:latin typeface="Times New Roman"/>
                <a:ea typeface="Times New Roman"/>
                <a:cs typeface="Times New Roman"/>
                <a:sym typeface="Times New Roman"/>
              </a:defRPr>
            </a:lvl1pPr>
          </a:lstStyle>
          <a:p>
            <a:r>
              <a:t>Title Text</a:t>
            </a:r>
          </a:p>
        </p:txBody>
      </p:sp>
      <p:sp>
        <p:nvSpPr>
          <p:cNvPr id="174" name="Shape 174"/>
          <p:cNvSpPr>
            <a:spLocks noGrp="1"/>
          </p:cNvSpPr>
          <p:nvPr>
            <p:ph type="body" idx="1"/>
          </p:nvPr>
        </p:nvSpPr>
        <p:spPr>
          <a:xfrm>
            <a:off x="975359" y="2817706"/>
            <a:ext cx="11054082"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FFCC18"/>
                </a:solidFill>
                <a:latin typeface="Times New Roman"/>
                <a:ea typeface="Times New Roman"/>
                <a:cs typeface="Times New Roman"/>
                <a:sym typeface="Times New Roman"/>
              </a:defRPr>
            </a:lvl1pPr>
            <a:lvl2pPr marL="906235" indent="-449035" defTabSz="1300480">
              <a:spcBef>
                <a:spcPts val="1000"/>
              </a:spcBef>
              <a:buSzPct val="100000"/>
              <a:buFontTx/>
              <a:buChar char="–"/>
              <a:defRPr sz="4400">
                <a:solidFill>
                  <a:srgbClr val="FFCC18"/>
                </a:solidFill>
                <a:latin typeface="Times New Roman"/>
                <a:ea typeface="Times New Roman"/>
                <a:cs typeface="Times New Roman"/>
                <a:sym typeface="Times New Roman"/>
              </a:defRPr>
            </a:lvl2pPr>
            <a:lvl3pPr marL="1333500" indent="-419100" defTabSz="1300480">
              <a:spcBef>
                <a:spcPts val="1000"/>
              </a:spcBef>
              <a:buSzPct val="100000"/>
              <a:buFontTx/>
              <a:buChar char="•"/>
              <a:defRPr sz="4400">
                <a:solidFill>
                  <a:srgbClr val="FFCC18"/>
                </a:solidFill>
                <a:latin typeface="Times New Roman"/>
                <a:ea typeface="Times New Roman"/>
                <a:cs typeface="Times New Roman"/>
                <a:sym typeface="Times New Roman"/>
              </a:defRPr>
            </a:lvl3pPr>
            <a:lvl4pPr marL="1874520" indent="-502920" defTabSz="1300480">
              <a:spcBef>
                <a:spcPts val="1000"/>
              </a:spcBef>
              <a:buSzPct val="100000"/>
              <a:buFontTx/>
              <a:buChar char="–"/>
              <a:defRPr sz="4400">
                <a:solidFill>
                  <a:srgbClr val="FFCC18"/>
                </a:solidFill>
                <a:latin typeface="Times New Roman"/>
                <a:ea typeface="Times New Roman"/>
                <a:cs typeface="Times New Roman"/>
                <a:sym typeface="Times New Roman"/>
              </a:defRPr>
            </a:lvl4pPr>
            <a:lvl5pPr marL="2387600" indent="-558800" defTabSz="1300480">
              <a:spcBef>
                <a:spcPts val="1000"/>
              </a:spcBef>
              <a:buSzPct val="100000"/>
              <a:buFontTx/>
              <a:buChar char="»"/>
              <a:defRPr sz="4400">
                <a:solidFill>
                  <a:srgbClr val="FFCC18"/>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xfrm>
            <a:off x="11658092" y="8886613"/>
            <a:ext cx="371349" cy="387038"/>
          </a:xfrm>
          <a:prstGeom prst="rect">
            <a:avLst/>
          </a:prstGeom>
        </p:spPr>
        <p:txBody>
          <a:bodyPr lIns="65023" tIns="65023" rIns="65023" bIns="65023"/>
          <a:lstStyle>
            <a:lvl1pPr defTabSz="1300480">
              <a:defRPr sz="18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Shape 182"/>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defTabSz="1300480">
              <a:defRPr sz="2400">
                <a:latin typeface="Constantia"/>
                <a:ea typeface="Constantia"/>
                <a:cs typeface="Constantia"/>
                <a:sym typeface="Constantia"/>
              </a:defRPr>
            </a:pPr>
            <a:endParaRPr/>
          </a:p>
        </p:txBody>
      </p:sp>
      <p:sp>
        <p:nvSpPr>
          <p:cNvPr id="183" name="Shape 183"/>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defTabSz="1300480">
              <a:defRPr sz="2400">
                <a:latin typeface="Constantia"/>
                <a:ea typeface="Constantia"/>
                <a:cs typeface="Constantia"/>
                <a:sym typeface="Constantia"/>
              </a:defRPr>
            </a:pPr>
            <a:endParaRPr/>
          </a:p>
        </p:txBody>
      </p:sp>
      <p:grpSp>
        <p:nvGrpSpPr>
          <p:cNvPr id="186" name="Group 186"/>
          <p:cNvGrpSpPr/>
          <p:nvPr/>
        </p:nvGrpSpPr>
        <p:grpSpPr>
          <a:xfrm>
            <a:off x="-8671" y="-34679"/>
            <a:ext cx="13022141" cy="1491218"/>
            <a:chOff x="0" y="0"/>
            <a:chExt cx="13022140" cy="1491216"/>
          </a:xfrm>
        </p:grpSpPr>
        <p:pic>
          <p:nvPicPr>
            <p:cNvPr id="184" name="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185" name="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187" name="Shape 187"/>
          <p:cNvSpPr>
            <a:spLocks noGrp="1"/>
          </p:cNvSpPr>
          <p:nvPr>
            <p:ph type="sldNum" sz="quarter" idx="2"/>
          </p:nvPr>
        </p:nvSpPr>
        <p:spPr>
          <a:xfrm>
            <a:off x="12168822" y="9318131"/>
            <a:ext cx="185738" cy="241301"/>
          </a:xfrm>
          <a:prstGeom prst="rect">
            <a:avLst/>
          </a:prstGeom>
        </p:spPr>
        <p:txBody>
          <a:bodyPr lIns="0" tIns="0" rIns="0" bIns="0" anchor="b"/>
          <a:lstStyle>
            <a:lvl1pPr defTabSz="1300480">
              <a:defRPr>
                <a:solidFill>
                  <a:srgbClr val="045C75"/>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3333CC"/>
            </a:gs>
            <a:gs pos="100000">
              <a:srgbClr val="17175E"/>
            </a:gs>
          </a:gsLst>
          <a:path path="circle">
            <a:fillToRect l="50000" t="50000" r="50000" b="50000"/>
          </a:path>
        </a:gradFill>
        <a:effectLst/>
      </p:bgPr>
    </p:bg>
    <p:spTree>
      <p:nvGrpSpPr>
        <p:cNvPr id="1" name=""/>
        <p:cNvGrpSpPr/>
        <p:nvPr/>
      </p:nvGrpSpPr>
      <p:grpSpPr>
        <a:xfrm>
          <a:off x="0" y="0"/>
          <a:ext cx="0" cy="0"/>
          <a:chOff x="0" y="0"/>
          <a:chExt cx="0" cy="0"/>
        </a:xfrm>
      </p:grpSpPr>
      <p:sp>
        <p:nvSpPr>
          <p:cNvPr id="194" name="Shape 194"/>
          <p:cNvSpPr>
            <a:spLocks noGrp="1"/>
          </p:cNvSpPr>
          <p:nvPr>
            <p:ph type="title"/>
          </p:nvPr>
        </p:nvSpPr>
        <p:spPr>
          <a:xfrm>
            <a:off x="758613" y="866986"/>
            <a:ext cx="11051823" cy="1623343"/>
          </a:xfrm>
          <a:prstGeom prst="rect">
            <a:avLst/>
          </a:prstGeom>
        </p:spPr>
        <p:txBody>
          <a:bodyPr lIns="66559" tIns="66559" rIns="66559" bIns="66559" anchor="ctr"/>
          <a:lstStyle>
            <a:lvl1pPr algn="ctr" defTabSz="650240">
              <a:lnSpc>
                <a:spcPct val="93000"/>
              </a:lnSpc>
              <a:spcBef>
                <a:spcPts val="0"/>
              </a:spcBef>
              <a:defRPr sz="6200" cap="none">
                <a:solidFill>
                  <a:srgbClr val="FFAF18"/>
                </a:solidFill>
                <a:effectLst>
                  <a:outerShdw blurRad="12700" dist="25400" dir="2700000" rotWithShape="0">
                    <a:srgbClr val="000000"/>
                  </a:outerShdw>
                </a:effectLst>
                <a:latin typeface="Times New Roman"/>
                <a:ea typeface="Times New Roman"/>
                <a:cs typeface="Times New Roman"/>
                <a:sym typeface="Times New Roman"/>
              </a:defRPr>
            </a:lvl1pPr>
          </a:lstStyle>
          <a:p>
            <a:r>
              <a:t>Title Text</a:t>
            </a:r>
          </a:p>
        </p:txBody>
      </p:sp>
      <p:sp>
        <p:nvSpPr>
          <p:cNvPr id="195" name="Shape 195"/>
          <p:cNvSpPr>
            <a:spLocks noGrp="1"/>
          </p:cNvSpPr>
          <p:nvPr>
            <p:ph type="body" idx="1"/>
          </p:nvPr>
        </p:nvSpPr>
        <p:spPr>
          <a:xfrm>
            <a:off x="975359" y="2817706"/>
            <a:ext cx="11051824" cy="5849903"/>
          </a:xfrm>
          <a:prstGeom prst="rect">
            <a:avLst/>
          </a:prstGeom>
        </p:spPr>
        <p:txBody>
          <a:bodyPr lIns="66559" tIns="66559" rIns="66559" bIns="66559"/>
          <a:lstStyle>
            <a:lvl1pPr marL="469304" indent="-469304" defTabSz="650240">
              <a:lnSpc>
                <a:spcPct val="93000"/>
              </a:lnSpc>
              <a:spcBef>
                <a:spcPts val="1100"/>
              </a:spcBef>
              <a:buClr>
                <a:srgbClr val="FFCC18"/>
              </a:buClr>
              <a:buSzPct val="100000"/>
              <a:buFont typeface="Times New Roman"/>
              <a:buChar char="»"/>
              <a:defRPr sz="4400">
                <a:solidFill>
                  <a:srgbClr val="FFCC18"/>
                </a:solidFill>
                <a:effectLst>
                  <a:outerShdw blurRad="12700" dist="25400" dir="2700000" rotWithShape="0">
                    <a:srgbClr val="000000"/>
                  </a:outerShdw>
                </a:effectLst>
                <a:latin typeface="Times New Roman"/>
                <a:ea typeface="Times New Roman"/>
                <a:cs typeface="Times New Roman"/>
                <a:sym typeface="Times New Roman"/>
              </a:defRPr>
            </a:lvl1pPr>
            <a:lvl2pPr marL="903741" indent="-446541" defTabSz="650240">
              <a:lnSpc>
                <a:spcPct val="93000"/>
              </a:lnSpc>
              <a:spcBef>
                <a:spcPts val="1100"/>
              </a:spcBef>
              <a:buClr>
                <a:srgbClr val="FFCC18"/>
              </a:buClr>
              <a:buSzPct val="100000"/>
              <a:buFont typeface="Times New Roman"/>
              <a:buChar char="–"/>
              <a:defRPr sz="4400">
                <a:solidFill>
                  <a:srgbClr val="FFCC18"/>
                </a:solidFill>
                <a:effectLst>
                  <a:outerShdw blurRad="12700" dist="25400" dir="2700000" rotWithShape="0">
                    <a:srgbClr val="000000"/>
                  </a:outerShdw>
                </a:effectLst>
                <a:latin typeface="Times New Roman"/>
                <a:ea typeface="Times New Roman"/>
                <a:cs typeface="Times New Roman"/>
                <a:sym typeface="Times New Roman"/>
              </a:defRPr>
            </a:lvl2pPr>
            <a:lvl3pPr marL="1333500" indent="-419100" defTabSz="650240">
              <a:lnSpc>
                <a:spcPct val="93000"/>
              </a:lnSpc>
              <a:spcBef>
                <a:spcPts val="1100"/>
              </a:spcBef>
              <a:buClr>
                <a:srgbClr val="FFCC18"/>
              </a:buClr>
              <a:buSzPct val="100000"/>
              <a:buFont typeface="Times New Roman"/>
              <a:buChar char="•"/>
              <a:defRPr sz="4400">
                <a:solidFill>
                  <a:srgbClr val="FFCC18"/>
                </a:solidFill>
                <a:effectLst>
                  <a:outerShdw blurRad="12700" dist="25400" dir="2700000" rotWithShape="0">
                    <a:srgbClr val="000000"/>
                  </a:outerShdw>
                </a:effectLst>
                <a:latin typeface="Times New Roman"/>
                <a:ea typeface="Times New Roman"/>
                <a:cs typeface="Times New Roman"/>
                <a:sym typeface="Times New Roman"/>
              </a:defRPr>
            </a:lvl3pPr>
            <a:lvl4pPr marL="1874520" indent="-502920" defTabSz="650240">
              <a:lnSpc>
                <a:spcPct val="93000"/>
              </a:lnSpc>
              <a:spcBef>
                <a:spcPts val="1100"/>
              </a:spcBef>
              <a:buClr>
                <a:srgbClr val="FFCC18"/>
              </a:buClr>
              <a:buSzPct val="100000"/>
              <a:buFont typeface="Times New Roman"/>
              <a:buChar char="–"/>
              <a:defRPr sz="4400">
                <a:solidFill>
                  <a:srgbClr val="FFCC18"/>
                </a:solidFill>
                <a:effectLst>
                  <a:outerShdw blurRad="12700" dist="25400" dir="2700000" rotWithShape="0">
                    <a:srgbClr val="000000"/>
                  </a:outerShdw>
                </a:effectLst>
                <a:latin typeface="Times New Roman"/>
                <a:ea typeface="Times New Roman"/>
                <a:cs typeface="Times New Roman"/>
                <a:sym typeface="Times New Roman"/>
              </a:defRPr>
            </a:lvl4pPr>
            <a:lvl5pPr marL="2331720" indent="-502920" defTabSz="650240">
              <a:lnSpc>
                <a:spcPct val="93000"/>
              </a:lnSpc>
              <a:spcBef>
                <a:spcPts val="1100"/>
              </a:spcBef>
              <a:buClr>
                <a:srgbClr val="FFCC18"/>
              </a:buClr>
              <a:buSzPct val="100000"/>
              <a:buFont typeface="Times New Roman"/>
              <a:buChar char="»"/>
              <a:defRPr sz="4400">
                <a:solidFill>
                  <a:srgbClr val="FFCC18"/>
                </a:solidFill>
                <a:effectLst>
                  <a:outerShdw blurRad="12700" dist="25400" dir="2700000" rotWithShape="0">
                    <a:srgbClr val="000000"/>
                  </a:outerShdw>
                </a:effectLst>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6" name="Shape 196"/>
          <p:cNvSpPr>
            <a:spLocks noGrp="1"/>
          </p:cNvSpPr>
          <p:nvPr>
            <p:ph type="sldNum" sz="quarter" idx="2"/>
          </p:nvPr>
        </p:nvSpPr>
        <p:spPr>
          <a:xfrm>
            <a:off x="11652762" y="8886613"/>
            <a:ext cx="374421" cy="390110"/>
          </a:xfrm>
          <a:prstGeom prst="rect">
            <a:avLst/>
          </a:prstGeom>
        </p:spPr>
        <p:txBody>
          <a:bodyPr lIns="66559" tIns="66559" rIns="66559" bIns="66559"/>
          <a:lstStyle>
            <a:lvl1pPr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sz="18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bg>
      <p:bgPr>
        <a:solidFill>
          <a:srgbClr val="FCFFA2"/>
        </a:solidFill>
        <a:effectLst/>
      </p:bgPr>
    </p:bg>
    <p:spTree>
      <p:nvGrpSpPr>
        <p:cNvPr id="1" name=""/>
        <p:cNvGrpSpPr/>
        <p:nvPr/>
      </p:nvGrpSpPr>
      <p:grpSpPr>
        <a:xfrm>
          <a:off x="0" y="0"/>
          <a:ext cx="0" cy="0"/>
          <a:chOff x="0" y="0"/>
          <a:chExt cx="0" cy="0"/>
        </a:xfrm>
      </p:grpSpPr>
      <p:sp>
        <p:nvSpPr>
          <p:cNvPr id="203" name="Shape 203"/>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04" name="Shape 204"/>
          <p:cNvSpPr>
            <a:spLocks noGrp="1"/>
          </p:cNvSpPr>
          <p:nvPr>
            <p:ph type="body" idx="1"/>
          </p:nvPr>
        </p:nvSpPr>
        <p:spPr>
          <a:xfrm>
            <a:off x="975359" y="2817706"/>
            <a:ext cx="11054082"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05" name="Shape 205"/>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bg>
      <p:bgPr>
        <a:solidFill>
          <a:srgbClr val="FCFFA2"/>
        </a:solidFill>
        <a:effectLst/>
      </p:bgPr>
    </p:bg>
    <p:spTree>
      <p:nvGrpSpPr>
        <p:cNvPr id="1" name=""/>
        <p:cNvGrpSpPr/>
        <p:nvPr/>
      </p:nvGrpSpPr>
      <p:grpSpPr>
        <a:xfrm>
          <a:off x="0" y="0"/>
          <a:ext cx="0" cy="0"/>
          <a:chOff x="0" y="0"/>
          <a:chExt cx="0" cy="0"/>
        </a:xfrm>
      </p:grpSpPr>
      <p:sp>
        <p:nvSpPr>
          <p:cNvPr id="212" name="Shape 212"/>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13" name="Shape 213"/>
          <p:cNvSpPr>
            <a:spLocks noGrp="1"/>
          </p:cNvSpPr>
          <p:nvPr>
            <p:ph type="body" sz="half" idx="1"/>
          </p:nvPr>
        </p:nvSpPr>
        <p:spPr>
          <a:xfrm>
            <a:off x="975359" y="2817706"/>
            <a:ext cx="11054082" cy="2826527"/>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14" name="Shape 214"/>
          <p:cNvSpPr>
            <a:spLocks noGrp="1"/>
          </p:cNvSpPr>
          <p:nvPr>
            <p:ph type="body" sz="half" idx="13"/>
          </p:nvPr>
        </p:nvSpPr>
        <p:spPr>
          <a:xfrm>
            <a:off x="6604752" y="2817706"/>
            <a:ext cx="5424689" cy="5852161"/>
          </a:xfrm>
          <a:prstGeom prst="rect">
            <a:avLst/>
          </a:prstGeom>
        </p:spPr>
        <p:txBody>
          <a:bodyPr lIns="65023" tIns="65023" rIns="65023" bIns="65023"/>
          <a:lstStyle/>
          <a:p>
            <a:pPr marL="471487" indent="-471487" defTabSz="1300480">
              <a:spcBef>
                <a:spcPts val="1000"/>
              </a:spcBef>
              <a:buSzPct val="100000"/>
              <a:buFontTx/>
              <a:buChar char="•"/>
              <a:defRPr sz="4400">
                <a:solidFill>
                  <a:srgbClr val="000000"/>
                </a:solidFill>
                <a:latin typeface="Times"/>
                <a:ea typeface="Times"/>
                <a:cs typeface="Times"/>
                <a:sym typeface="Times"/>
              </a:defRPr>
            </a:pPr>
            <a:endParaRPr/>
          </a:p>
        </p:txBody>
      </p:sp>
      <p:sp>
        <p:nvSpPr>
          <p:cNvPr id="215" name="Shape 215"/>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bg>
      <p:bgPr>
        <a:solidFill>
          <a:srgbClr val="83FF70"/>
        </a:solidFill>
        <a:effectLst/>
      </p:bgPr>
    </p:bg>
    <p:spTree>
      <p:nvGrpSpPr>
        <p:cNvPr id="1" name=""/>
        <p:cNvGrpSpPr/>
        <p:nvPr/>
      </p:nvGrpSpPr>
      <p:grpSpPr>
        <a:xfrm>
          <a:off x="0" y="0"/>
          <a:ext cx="0" cy="0"/>
          <a:chOff x="0" y="0"/>
          <a:chExt cx="0" cy="0"/>
        </a:xfrm>
      </p:grpSpPr>
      <p:sp>
        <p:nvSpPr>
          <p:cNvPr id="222" name="Shape 222"/>
          <p:cNvSpPr>
            <a:spLocks noGrp="1"/>
          </p:cNvSpPr>
          <p:nvPr>
            <p:ph type="title"/>
          </p:nvPr>
        </p:nvSpPr>
        <p:spPr>
          <a:xfrm>
            <a:off x="975359" y="3029937"/>
            <a:ext cx="11054082" cy="2090703"/>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23" name="Shape 223"/>
          <p:cNvSpPr>
            <a:spLocks noGrp="1"/>
          </p:cNvSpPr>
          <p:nvPr>
            <p:ph type="body" sz="quarter" idx="1"/>
          </p:nvPr>
        </p:nvSpPr>
        <p:spPr>
          <a:xfrm>
            <a:off x="1950719" y="5527040"/>
            <a:ext cx="9103361" cy="2492587"/>
          </a:xfrm>
          <a:prstGeom prst="rect">
            <a:avLst/>
          </a:prstGeom>
        </p:spPr>
        <p:txBody>
          <a:bodyPr lIns="65023" tIns="65023" rIns="65023" bIns="65023"/>
          <a:lstStyle>
            <a:lvl1pPr marL="0" indent="0" algn="ctr" defTabSz="1300480">
              <a:spcBef>
                <a:spcPts val="1000"/>
              </a:spcBef>
              <a:buSzTx/>
              <a:buFontTx/>
              <a:buNone/>
              <a:defRPr sz="4400">
                <a:solidFill>
                  <a:srgbClr val="000000"/>
                </a:solidFill>
                <a:latin typeface="Times"/>
                <a:ea typeface="Times"/>
                <a:cs typeface="Times"/>
                <a:sym typeface="Times"/>
              </a:defRPr>
            </a:lvl1pPr>
            <a:lvl2pPr marL="0" indent="457200" algn="ctr" defTabSz="1300480">
              <a:spcBef>
                <a:spcPts val="1000"/>
              </a:spcBef>
              <a:buSzTx/>
              <a:buFontTx/>
              <a:buNone/>
              <a:defRPr sz="4400">
                <a:solidFill>
                  <a:srgbClr val="000000"/>
                </a:solidFill>
                <a:latin typeface="Times"/>
                <a:ea typeface="Times"/>
                <a:cs typeface="Times"/>
                <a:sym typeface="Times"/>
              </a:defRPr>
            </a:lvl2pPr>
            <a:lvl3pPr marL="0" indent="914400" algn="ctr" defTabSz="1300480">
              <a:spcBef>
                <a:spcPts val="1000"/>
              </a:spcBef>
              <a:buSzTx/>
              <a:buFontTx/>
              <a:buNone/>
              <a:defRPr sz="4400">
                <a:solidFill>
                  <a:srgbClr val="000000"/>
                </a:solidFill>
                <a:latin typeface="Times"/>
                <a:ea typeface="Times"/>
                <a:cs typeface="Times"/>
                <a:sym typeface="Times"/>
              </a:defRPr>
            </a:lvl3pPr>
            <a:lvl4pPr marL="0" indent="1371600" algn="ctr" defTabSz="1300480">
              <a:spcBef>
                <a:spcPts val="1000"/>
              </a:spcBef>
              <a:buSzTx/>
              <a:buFontTx/>
              <a:buNone/>
              <a:defRPr sz="4400">
                <a:solidFill>
                  <a:srgbClr val="000000"/>
                </a:solidFill>
                <a:latin typeface="Times"/>
                <a:ea typeface="Times"/>
                <a:cs typeface="Times"/>
                <a:sym typeface="Times"/>
              </a:defRPr>
            </a:lvl4pPr>
            <a:lvl5pPr marL="0" indent="1828800" algn="ctr" defTabSz="1300480">
              <a:spcBef>
                <a:spcPts val="1000"/>
              </a:spcBef>
              <a:buSzTx/>
              <a:buFontTx/>
              <a:buNone/>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26" name="Shape 26"/>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7" name="Shape 27"/>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28" name="Shape 28"/>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9" name="Shape 29"/>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0" name="Shape 30"/>
          <p:cNvSpPr>
            <a:spLocks noGrp="1"/>
          </p:cNvSpPr>
          <p:nvPr>
            <p:ph type="body" idx="1"/>
          </p:nvPr>
        </p:nvSpPr>
        <p:spPr>
          <a:xfrm>
            <a:off x="1193800" y="2514600"/>
            <a:ext cx="10579100" cy="7239000"/>
          </a:xfrm>
          <a:prstGeom prst="rect">
            <a:avLst/>
          </a:prstGeom>
        </p:spPr>
        <p:txBody>
          <a:bodyPr>
            <a:noAutofit/>
          </a:bodyPr>
          <a:lstStyle>
            <a:lvl1pPr marL="383540" marR="57799" indent="-342900" defTabSz="1295400">
              <a:spcBef>
                <a:spcPts val="400"/>
              </a:spcBef>
              <a:buSzPct val="100000"/>
              <a:buFontTx/>
              <a:buChar char="•"/>
              <a:defRPr sz="3600">
                <a:solidFill>
                  <a:srgbClr val="C8501E"/>
                </a:solidFill>
                <a:uFill>
                  <a:solidFill>
                    <a:srgbClr val="C8501E"/>
                  </a:solidFill>
                </a:uFill>
                <a:latin typeface="DIN Condensed"/>
                <a:ea typeface="DIN Condensed"/>
                <a:cs typeface="DIN Condensed"/>
                <a:sym typeface="DIN Condensed"/>
              </a:defRPr>
            </a:lvl1pPr>
            <a:lvl2pPr marL="783590" marR="57799" indent="-285750" defTabSz="1295400">
              <a:spcBef>
                <a:spcPts val="500"/>
              </a:spcBef>
              <a:buSzPct val="100000"/>
              <a:buFontTx/>
              <a:buChar char="–"/>
              <a:defRPr sz="2400">
                <a:solidFill>
                  <a:srgbClr val="C8501E"/>
                </a:solidFill>
                <a:uFill>
                  <a:solidFill>
                    <a:srgbClr val="C8501E"/>
                  </a:solidFill>
                </a:uFill>
                <a:latin typeface="DIN Condensed"/>
                <a:ea typeface="DIN Condensed"/>
                <a:cs typeface="DIN Condensed"/>
                <a:sym typeface="DIN Condensed"/>
              </a:defRPr>
            </a:lvl2pPr>
            <a:lvl3pPr marL="11836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3pPr>
            <a:lvl4pPr marL="16408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4pPr>
            <a:lvl5pPr marL="20980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xfrm>
            <a:off x="12060771" y="8920480"/>
            <a:ext cx="368574" cy="360822"/>
          </a:xfrm>
          <a:prstGeom prst="rect">
            <a:avLst/>
          </a:prstGeom>
        </p:spPr>
        <p:txBody>
          <a:bodyPr/>
          <a:lstStyle>
            <a:lvl1pPr algn="ctr" defTabSz="647700">
              <a:defRPr sz="1800">
                <a:solidFill>
                  <a:srgbClr val="D95721"/>
                </a:solidFill>
                <a:uFill>
                  <a:solidFill>
                    <a:srgbClr val="D95721"/>
                  </a:solidFill>
                </a:u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bg>
      <p:bgPr>
        <a:solidFill>
          <a:srgbClr val="83FF70"/>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32" name="Shape 232"/>
          <p:cNvSpPr>
            <a:spLocks noGrp="1"/>
          </p:cNvSpPr>
          <p:nvPr>
            <p:ph type="body" idx="1"/>
          </p:nvPr>
        </p:nvSpPr>
        <p:spPr>
          <a:xfrm>
            <a:off x="975359" y="2817706"/>
            <a:ext cx="11054082"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bg>
      <p:bgPr>
        <a:solidFill>
          <a:srgbClr val="83FF70"/>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41" name="Shape 241"/>
          <p:cNvSpPr>
            <a:spLocks noGrp="1"/>
          </p:cNvSpPr>
          <p:nvPr>
            <p:ph type="body" sz="half" idx="1"/>
          </p:nvPr>
        </p:nvSpPr>
        <p:spPr>
          <a:xfrm>
            <a:off x="975359" y="2817706"/>
            <a:ext cx="5424689"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body" sz="half" idx="13"/>
          </p:nvPr>
        </p:nvSpPr>
        <p:spPr>
          <a:xfrm>
            <a:off x="6604752" y="2817706"/>
            <a:ext cx="5424689" cy="5852161"/>
          </a:xfrm>
          <a:prstGeom prst="rect">
            <a:avLst/>
          </a:prstGeom>
        </p:spPr>
        <p:txBody>
          <a:bodyPr lIns="65023" tIns="65023" rIns="65023" bIns="65023"/>
          <a:lstStyle/>
          <a:p>
            <a:pPr marL="471487" indent="-471487" defTabSz="1300480">
              <a:spcBef>
                <a:spcPts val="1000"/>
              </a:spcBef>
              <a:buSzPct val="100000"/>
              <a:buFontTx/>
              <a:buChar char="•"/>
              <a:defRPr sz="4400">
                <a:solidFill>
                  <a:srgbClr val="000000"/>
                </a:solidFill>
                <a:latin typeface="Times"/>
                <a:ea typeface="Times"/>
                <a:cs typeface="Times"/>
                <a:sym typeface="Times"/>
              </a:defRPr>
            </a:pPr>
            <a:endParaRPr/>
          </a:p>
        </p:txBody>
      </p:sp>
      <p:sp>
        <p:nvSpPr>
          <p:cNvPr id="243" name="Shape 243"/>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000099"/>
            </a:gs>
            <a:gs pos="100000">
              <a:srgbClr val="000046"/>
            </a:gs>
          </a:gsLst>
          <a:path path="circle">
            <a:fillToRect l="50000" t="50000" r="50000" b="50000"/>
          </a:path>
        </a:gradFill>
        <a:effectLst/>
      </p:bgPr>
    </p:bg>
    <p:spTree>
      <p:nvGrpSpPr>
        <p:cNvPr id="1" name=""/>
        <p:cNvGrpSpPr/>
        <p:nvPr/>
      </p:nvGrpSpPr>
      <p:grpSpPr>
        <a:xfrm>
          <a:off x="0" y="0"/>
          <a:ext cx="0" cy="0"/>
          <a:chOff x="0" y="0"/>
          <a:chExt cx="0" cy="0"/>
        </a:xfrm>
      </p:grpSpPr>
      <p:sp>
        <p:nvSpPr>
          <p:cNvPr id="250" name="Shape 250"/>
          <p:cNvSpPr>
            <a:spLocks noGrp="1"/>
          </p:cNvSpPr>
          <p:nvPr>
            <p:ph type="title"/>
          </p:nvPr>
        </p:nvSpPr>
        <p:spPr>
          <a:xfrm>
            <a:off x="975359" y="659270"/>
            <a:ext cx="11049566" cy="2036517"/>
          </a:xfrm>
          <a:prstGeom prst="rect">
            <a:avLst/>
          </a:prstGeom>
        </p:spPr>
        <p:txBody>
          <a:bodyPr lIns="66559" tIns="66559" rIns="66559" bIns="66559" anchor="ctr"/>
          <a:lstStyle>
            <a:lvl1pPr algn="ctr" defTabSz="650240">
              <a:lnSpc>
                <a:spcPct val="89000"/>
              </a:lnSpc>
              <a:spcBef>
                <a:spcPts val="0"/>
              </a:spcBef>
              <a:defRPr sz="6200" cap="none">
                <a:solidFill>
                  <a:srgbClr val="FFCC00"/>
                </a:solidFill>
                <a:effectLst>
                  <a:outerShdw blurRad="12700" dist="25400" dir="2700000" rotWithShape="0">
                    <a:srgbClr val="000000"/>
                  </a:outerShdw>
                </a:effectLst>
                <a:latin typeface="+mn-lt"/>
                <a:ea typeface="+mn-ea"/>
                <a:cs typeface="+mn-cs"/>
                <a:sym typeface="Arial"/>
              </a:defRPr>
            </a:lvl1pPr>
          </a:lstStyle>
          <a:p>
            <a:r>
              <a:t>Title Text</a:t>
            </a:r>
          </a:p>
        </p:txBody>
      </p:sp>
      <p:sp>
        <p:nvSpPr>
          <p:cNvPr id="251" name="Shape 251"/>
          <p:cNvSpPr>
            <a:spLocks noGrp="1"/>
          </p:cNvSpPr>
          <p:nvPr>
            <p:ph type="body" idx="1"/>
          </p:nvPr>
        </p:nvSpPr>
        <p:spPr>
          <a:xfrm>
            <a:off x="975359" y="2817706"/>
            <a:ext cx="11049566" cy="5849903"/>
          </a:xfrm>
          <a:prstGeom prst="rect">
            <a:avLst/>
          </a:prstGeom>
        </p:spPr>
        <p:txBody>
          <a:bodyPr lIns="66559" tIns="66559" rIns="66559" bIns="66559"/>
          <a:lstStyle>
            <a:lvl1pPr marL="467121" indent="-467121" defTabSz="650240">
              <a:lnSpc>
                <a:spcPct val="89000"/>
              </a:lnSpc>
              <a:spcBef>
                <a:spcPts val="1100"/>
              </a:spcBef>
              <a:buClr>
                <a:srgbClr val="FFFF00"/>
              </a:buClr>
              <a:buSzPct val="100000"/>
              <a:buFont typeface="Arial"/>
              <a:buChar char="»"/>
              <a:defRPr sz="4400">
                <a:solidFill>
                  <a:srgbClr val="FFFF00"/>
                </a:solidFill>
                <a:effectLst>
                  <a:outerShdw blurRad="12700" dist="25400" dir="2700000" rotWithShape="0">
                    <a:srgbClr val="000000"/>
                  </a:outerShdw>
                </a:effectLst>
                <a:latin typeface="+mn-lt"/>
                <a:ea typeface="+mn-ea"/>
                <a:cs typeface="+mn-cs"/>
                <a:sym typeface="Arial"/>
              </a:defRPr>
            </a:lvl1pPr>
            <a:lvl2pPr marL="901246" indent="-444046" defTabSz="650240">
              <a:lnSpc>
                <a:spcPct val="89000"/>
              </a:lnSpc>
              <a:spcBef>
                <a:spcPts val="1100"/>
              </a:spcBef>
              <a:buClr>
                <a:srgbClr val="FFFF00"/>
              </a:buClr>
              <a:buSzPct val="100000"/>
              <a:buFont typeface="Arial"/>
              <a:buChar char="–"/>
              <a:defRPr sz="4400">
                <a:solidFill>
                  <a:srgbClr val="FFFF00"/>
                </a:solidFill>
                <a:effectLst>
                  <a:outerShdw blurRad="12700" dist="25400" dir="2700000" rotWithShape="0">
                    <a:srgbClr val="000000"/>
                  </a:outerShdw>
                </a:effectLst>
                <a:latin typeface="+mn-lt"/>
                <a:ea typeface="+mn-ea"/>
                <a:cs typeface="+mn-cs"/>
                <a:sym typeface="Arial"/>
              </a:defRPr>
            </a:lvl2pPr>
            <a:lvl3pPr marL="1333500" indent="-419100" defTabSz="650240">
              <a:lnSpc>
                <a:spcPct val="89000"/>
              </a:lnSpc>
              <a:spcBef>
                <a:spcPts val="1100"/>
              </a:spcBef>
              <a:buClr>
                <a:srgbClr val="FFFF00"/>
              </a:buClr>
              <a:buSzPct val="100000"/>
              <a:buFont typeface="Arial"/>
              <a:buChar char="•"/>
              <a:defRPr sz="4400">
                <a:solidFill>
                  <a:srgbClr val="FFFF00"/>
                </a:solidFill>
                <a:effectLst>
                  <a:outerShdw blurRad="12700" dist="25400" dir="2700000" rotWithShape="0">
                    <a:srgbClr val="000000"/>
                  </a:outerShdw>
                </a:effectLst>
                <a:latin typeface="+mn-lt"/>
                <a:ea typeface="+mn-ea"/>
                <a:cs typeface="+mn-cs"/>
                <a:sym typeface="Arial"/>
              </a:defRPr>
            </a:lvl3pPr>
            <a:lvl4pPr marL="1874520" indent="-502920" defTabSz="650240">
              <a:lnSpc>
                <a:spcPct val="89000"/>
              </a:lnSpc>
              <a:spcBef>
                <a:spcPts val="1100"/>
              </a:spcBef>
              <a:buClr>
                <a:srgbClr val="FFFF00"/>
              </a:buClr>
              <a:buSzPct val="100000"/>
              <a:buFont typeface="Arial"/>
              <a:buChar char="–"/>
              <a:defRPr sz="4400">
                <a:solidFill>
                  <a:srgbClr val="FFFF00"/>
                </a:solidFill>
                <a:effectLst>
                  <a:outerShdw blurRad="12700" dist="25400" dir="2700000" rotWithShape="0">
                    <a:srgbClr val="000000"/>
                  </a:outerShdw>
                </a:effectLst>
                <a:latin typeface="+mn-lt"/>
                <a:ea typeface="+mn-ea"/>
                <a:cs typeface="+mn-cs"/>
                <a:sym typeface="Arial"/>
              </a:defRPr>
            </a:lvl4pPr>
            <a:lvl5pPr marL="2331720" indent="-502920" defTabSz="650240">
              <a:lnSpc>
                <a:spcPct val="89000"/>
              </a:lnSpc>
              <a:spcBef>
                <a:spcPts val="1100"/>
              </a:spcBef>
              <a:buClr>
                <a:srgbClr val="FFFF00"/>
              </a:buClr>
              <a:buSzPct val="100000"/>
              <a:buFont typeface="Arial"/>
              <a:buChar char="»"/>
              <a:defRPr sz="4400">
                <a:solidFill>
                  <a:srgbClr val="FFFF00"/>
                </a:solidFill>
                <a:effectLst>
                  <a:outerShdw blurRad="12700" dist="25400" dir="2700000" rotWithShape="0">
                    <a:srgbClr val="000000"/>
                  </a:outerShdw>
                </a:effectLst>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11650504" y="8886613"/>
            <a:ext cx="374421" cy="390110"/>
          </a:xfrm>
          <a:prstGeom prst="rect">
            <a:avLst/>
          </a:prstGeom>
        </p:spPr>
        <p:txBody>
          <a:bodyPr lIns="66559" tIns="66559" rIns="66559" bIns="66559"/>
          <a:lstStyle>
            <a:lvl1pPr defTabSz="650240">
              <a:tabLst>
                <a:tab pos="647700" algn="l"/>
                <a:tab pos="1295400" algn="l"/>
                <a:tab pos="1943100" algn="l"/>
                <a:tab pos="2590800" algn="l"/>
                <a:tab pos="3251200" algn="l"/>
                <a:tab pos="3898900" algn="l"/>
                <a:tab pos="4546600" algn="l"/>
                <a:tab pos="5194300" algn="l"/>
                <a:tab pos="5842000" algn="l"/>
                <a:tab pos="6502400" algn="l"/>
                <a:tab pos="7150100" algn="l"/>
                <a:tab pos="7797800" algn="l"/>
                <a:tab pos="8445500" algn="l"/>
                <a:tab pos="9093200" algn="l"/>
                <a:tab pos="9753600" algn="l"/>
                <a:tab pos="10401300" algn="l"/>
                <a:tab pos="11049000" algn="l"/>
                <a:tab pos="11696700" algn="l"/>
                <a:tab pos="12344400" algn="l"/>
                <a:tab pos="13004800" algn="l"/>
              </a:tabLst>
              <a:defRPr sz="18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bg>
      <p:bgPr>
        <a:solidFill>
          <a:srgbClr val="EEFF11"/>
        </a:solidFill>
        <a:effectLst/>
      </p:bgPr>
    </p:bg>
    <p:spTree>
      <p:nvGrpSpPr>
        <p:cNvPr id="1" name=""/>
        <p:cNvGrpSpPr/>
        <p:nvPr/>
      </p:nvGrpSpPr>
      <p:grpSpPr>
        <a:xfrm>
          <a:off x="0" y="0"/>
          <a:ext cx="0" cy="0"/>
          <a:chOff x="0" y="0"/>
          <a:chExt cx="0" cy="0"/>
        </a:xfrm>
      </p:grpSpPr>
      <p:sp>
        <p:nvSpPr>
          <p:cNvPr id="259" name="Shape 259"/>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60" name="Shape 260"/>
          <p:cNvSpPr>
            <a:spLocks noGrp="1"/>
          </p:cNvSpPr>
          <p:nvPr>
            <p:ph type="body" sz="half" idx="1"/>
          </p:nvPr>
        </p:nvSpPr>
        <p:spPr>
          <a:xfrm>
            <a:off x="975359" y="2817706"/>
            <a:ext cx="5424689"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61" name="Shape 261"/>
          <p:cNvSpPr>
            <a:spLocks noGrp="1"/>
          </p:cNvSpPr>
          <p:nvPr>
            <p:ph type="body" sz="half" idx="13"/>
          </p:nvPr>
        </p:nvSpPr>
        <p:spPr>
          <a:xfrm>
            <a:off x="6604752" y="2817706"/>
            <a:ext cx="5424689" cy="5852161"/>
          </a:xfrm>
          <a:prstGeom prst="rect">
            <a:avLst/>
          </a:prstGeom>
        </p:spPr>
        <p:txBody>
          <a:bodyPr lIns="65023" tIns="65023" rIns="65023" bIns="65023"/>
          <a:lstStyle/>
          <a:p>
            <a:pPr marL="471487" indent="-471487" defTabSz="1300480">
              <a:spcBef>
                <a:spcPts val="1000"/>
              </a:spcBef>
              <a:buSzPct val="100000"/>
              <a:buFontTx/>
              <a:buChar char="•"/>
              <a:defRPr sz="4400">
                <a:solidFill>
                  <a:srgbClr val="000000"/>
                </a:solidFill>
                <a:latin typeface="Times"/>
                <a:ea typeface="Times"/>
                <a:cs typeface="Times"/>
                <a:sym typeface="Times"/>
              </a:defRPr>
            </a:pPr>
            <a:endParaRPr/>
          </a:p>
        </p:txBody>
      </p:sp>
      <p:sp>
        <p:nvSpPr>
          <p:cNvPr id="262" name="Shape 262"/>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bg>
      <p:bgPr>
        <a:solidFill>
          <a:srgbClr val="EEFF11"/>
        </a:solidFill>
        <a:effectLst/>
      </p:bgPr>
    </p:bg>
    <p:spTree>
      <p:nvGrpSpPr>
        <p:cNvPr id="1" name=""/>
        <p:cNvGrpSpPr/>
        <p:nvPr/>
      </p:nvGrpSpPr>
      <p:grpSpPr>
        <a:xfrm>
          <a:off x="0" y="0"/>
          <a:ext cx="0" cy="0"/>
          <a:chOff x="0" y="0"/>
          <a:chExt cx="0" cy="0"/>
        </a:xfrm>
      </p:grpSpPr>
      <p:sp>
        <p:nvSpPr>
          <p:cNvPr id="269" name="Shape 269"/>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70" name="Shape 270"/>
          <p:cNvSpPr>
            <a:spLocks noGrp="1"/>
          </p:cNvSpPr>
          <p:nvPr>
            <p:ph type="body" idx="1"/>
          </p:nvPr>
        </p:nvSpPr>
        <p:spPr>
          <a:xfrm>
            <a:off x="975359" y="2817706"/>
            <a:ext cx="11054082"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71" name="Shape 271"/>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8" name="Shape 278"/>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85" name="Shape 285"/>
          <p:cNvSpPr/>
          <p:nvPr/>
        </p:nvSpPr>
        <p:spPr>
          <a:xfrm>
            <a:off x="7531601" y="9020698"/>
            <a:ext cx="4628790" cy="57398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indent="650240" algn="r" defTabSz="1300480">
              <a:spcBef>
                <a:spcPts val="300"/>
              </a:spcBef>
              <a:tabLst>
                <a:tab pos="965200" algn="l"/>
              </a:tabLst>
              <a:defRPr sz="1400" i="1">
                <a:latin typeface="+mn-lt"/>
                <a:ea typeface="+mn-ea"/>
                <a:cs typeface="+mn-cs"/>
                <a:sym typeface="Arial"/>
              </a:defRPr>
            </a:pPr>
            <a:r>
              <a:t>What’s That Sound</a:t>
            </a:r>
            <a:r>
              <a:rPr i="0"/>
              <a:t>, Fourth Edition</a:t>
            </a:r>
          </a:p>
          <a:p>
            <a:pPr indent="650240" algn="r" defTabSz="1300480">
              <a:spcBef>
                <a:spcPts val="300"/>
              </a:spcBef>
              <a:tabLst>
                <a:tab pos="965200" algn="l"/>
              </a:tabLst>
              <a:defRPr sz="1400">
                <a:latin typeface="+mn-lt"/>
                <a:ea typeface="+mn-ea"/>
                <a:cs typeface="+mn-cs"/>
                <a:sym typeface="Arial"/>
              </a:defRPr>
            </a:pPr>
            <a:r>
              <a:t>	Copyright © 2015, W. W. Norton &amp; Company</a:t>
            </a:r>
          </a:p>
        </p:txBody>
      </p:sp>
      <p:sp>
        <p:nvSpPr>
          <p:cNvPr id="286" name="Shape 286"/>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93" name="Shape 293"/>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grpSp>
        <p:nvGrpSpPr>
          <p:cNvPr id="40" name="Group 40"/>
          <p:cNvGrpSpPr/>
          <p:nvPr/>
        </p:nvGrpSpPr>
        <p:grpSpPr>
          <a:xfrm>
            <a:off x="-1261899" y="-1119492"/>
            <a:ext cx="14868198" cy="11176962"/>
            <a:chOff x="0" y="0"/>
            <a:chExt cx="14868197" cy="11176960"/>
          </a:xfrm>
        </p:grpSpPr>
        <p:sp>
          <p:nvSpPr>
            <p:cNvPr id="38" name="Shape 38"/>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39" name="Shape 39"/>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pic>
        <p:nvPicPr>
          <p:cNvPr id="41" name="HankWilliams.jpg"/>
          <p:cNvPicPr>
            <a:picLocks noChangeAspect="1"/>
          </p:cNvPicPr>
          <p:nvPr/>
        </p:nvPicPr>
        <p:blipFill>
          <a:blip r:embed="rId2">
            <a:extLst/>
          </a:blip>
          <a:srcRect r="1"/>
          <a:stretch>
            <a:fillRect/>
          </a:stretch>
        </p:blipFill>
        <p:spPr>
          <a:xfrm>
            <a:off x="1598705" y="1430485"/>
            <a:ext cx="7714854" cy="107944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1" y="21600"/>
                </a:lnTo>
                <a:lnTo>
                  <a:pt x="21600" y="21600"/>
                </a:lnTo>
                <a:lnTo>
                  <a:pt x="21600" y="10800"/>
                </a:lnTo>
                <a:lnTo>
                  <a:pt x="21600" y="0"/>
                </a:lnTo>
                <a:lnTo>
                  <a:pt x="10801" y="0"/>
                </a:lnTo>
                <a:lnTo>
                  <a:pt x="0" y="0"/>
                </a:lnTo>
                <a:close/>
                <a:moveTo>
                  <a:pt x="18421" y="4195"/>
                </a:moveTo>
                <a:cubicBezTo>
                  <a:pt x="18431" y="4196"/>
                  <a:pt x="18439" y="4200"/>
                  <a:pt x="18444" y="4207"/>
                </a:cubicBezTo>
                <a:cubicBezTo>
                  <a:pt x="18456" y="4220"/>
                  <a:pt x="18450" y="4237"/>
                  <a:pt x="18432" y="4246"/>
                </a:cubicBezTo>
                <a:cubicBezTo>
                  <a:pt x="18414" y="4254"/>
                  <a:pt x="18389" y="4250"/>
                  <a:pt x="18378" y="4237"/>
                </a:cubicBezTo>
                <a:cubicBezTo>
                  <a:pt x="18366" y="4224"/>
                  <a:pt x="18373" y="4206"/>
                  <a:pt x="18391" y="4198"/>
                </a:cubicBezTo>
                <a:cubicBezTo>
                  <a:pt x="18400" y="4194"/>
                  <a:pt x="18411" y="4193"/>
                  <a:pt x="18421" y="4195"/>
                </a:cubicBezTo>
                <a:close/>
              </a:path>
            </a:pathLst>
          </a:custGeom>
          <a:ln w="12700">
            <a:miter lim="400000"/>
          </a:ln>
        </p:spPr>
      </p:pic>
      <p:sp>
        <p:nvSpPr>
          <p:cNvPr id="42" name="Shape 42"/>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3" name="Shape 43"/>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4" name="Shape 44"/>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45" name="Shape 45"/>
          <p:cNvSpPr/>
          <p:nvPr/>
        </p:nvSpPr>
        <p:spPr>
          <a:xfrm>
            <a:off x="2772551" y="5120640"/>
            <a:ext cx="7425832" cy="2258"/>
          </a:xfrm>
          <a:prstGeom prst="line">
            <a:avLst/>
          </a:prstGeom>
          <a:ln w="12700">
            <a:solidFill>
              <a:srgbClr val="FFFFFF"/>
            </a:solidFill>
          </a:ln>
        </p:spPr>
        <p:txBody>
          <a:bodyPr lIns="0" tIns="0" rIns="0" bIns="0"/>
          <a:lstStyle/>
          <a:p>
            <a:endParaRPr/>
          </a:p>
        </p:txBody>
      </p:sp>
      <p:sp>
        <p:nvSpPr>
          <p:cNvPr id="46" name="Shape 46"/>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47" name="Shape 47"/>
          <p:cNvSpPr/>
          <p:nvPr/>
        </p:nvSpPr>
        <p:spPr>
          <a:xfrm>
            <a:off x="7086600" y="5041900"/>
            <a:ext cx="6172200" cy="3771900"/>
          </a:xfrm>
          <a:prstGeom prst="line">
            <a:avLst/>
          </a:prstGeom>
          <a:ln w="127000">
            <a:solidFill>
              <a:srgbClr val="FFFFFF"/>
            </a:solidFill>
            <a:headEnd type="stealth"/>
            <a:tailEnd type="stealth"/>
          </a:ln>
        </p:spPr>
        <p:txBody>
          <a:bodyPr lIns="0" tIns="0" rIns="0" bIns="0"/>
          <a:lstStyle/>
          <a:p>
            <a:endParaRPr/>
          </a:p>
        </p:txBody>
      </p:sp>
      <p:sp>
        <p:nvSpPr>
          <p:cNvPr id="48" name="Shape 48"/>
          <p:cNvSpPr>
            <a:spLocks noGrp="1"/>
          </p:cNvSpPr>
          <p:nvPr>
            <p:ph type="title"/>
          </p:nvPr>
        </p:nvSpPr>
        <p:spPr>
          <a:xfrm>
            <a:off x="2883182" y="37941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49" name="Shape 49"/>
          <p:cNvSpPr>
            <a:spLocks noGrp="1"/>
          </p:cNvSpPr>
          <p:nvPr>
            <p:ph type="body" sz="quarter" idx="1"/>
          </p:nvPr>
        </p:nvSpPr>
        <p:spPr>
          <a:xfrm>
            <a:off x="288318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7AD00"/>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57" name="Shape 57"/>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58" name="Shape 58"/>
          <p:cNvSpPr/>
          <p:nvPr/>
        </p:nvSpPr>
        <p:spPr>
          <a:xfrm>
            <a:off x="51527" y="3725928"/>
            <a:ext cx="12953273" cy="1474723"/>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59" name="Shape 59"/>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60" name="Shape 60"/>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61" name="Shape 61"/>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62"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63" name="Shape 63"/>
          <p:cNvSpPr/>
          <p:nvPr/>
        </p:nvSpPr>
        <p:spPr>
          <a:xfrm>
            <a:off x="215900" y="2489200"/>
            <a:ext cx="6134100" cy="3289302"/>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sp>
        <p:nvSpPr>
          <p:cNvPr id="64" name="Shape 64"/>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65" name="Shape 65"/>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66" name="Shape 66"/>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2F3CE"/>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74" name="Shape 74"/>
          <p:cNvSpPr/>
          <p:nvPr/>
        </p:nvSpPr>
        <p:spPr>
          <a:xfrm>
            <a:off x="-350788" y="-364927"/>
            <a:ext cx="13548222" cy="10573545"/>
          </a:xfrm>
          <a:prstGeom prst="rect">
            <a:avLst/>
          </a:prstGeom>
          <a:solidFill>
            <a:srgbClr val="0096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75" name="Shape 75"/>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pic>
        <p:nvPicPr>
          <p:cNvPr id="76" name="A black and white photograph of Minnie Pearl standing in the center of a stage with large crowd gathered and a man at the corner playing saxophone.jpg"/>
          <p:cNvPicPr>
            <a:picLocks noChangeAspect="1"/>
          </p:cNvPicPr>
          <p:nvPr/>
        </p:nvPicPr>
        <p:blipFill>
          <a:blip r:embed="rId2">
            <a:extLst/>
          </a:blip>
          <a:stretch>
            <a:fillRect/>
          </a:stretch>
        </p:blipFill>
        <p:spPr>
          <a:xfrm>
            <a:off x="3269778" y="-118534"/>
            <a:ext cx="6465244" cy="9753601"/>
          </a:xfrm>
          <a:prstGeom prst="rect">
            <a:avLst/>
          </a:prstGeom>
          <a:ln w="12700">
            <a:miter lim="400000"/>
          </a:ln>
        </p:spPr>
      </p:pic>
      <p:sp>
        <p:nvSpPr>
          <p:cNvPr id="77" name="Shape 77"/>
          <p:cNvSpPr/>
          <p:nvPr/>
        </p:nvSpPr>
        <p:spPr>
          <a:xfrm>
            <a:off x="6573" y="4384408"/>
            <a:ext cx="12953273" cy="1474722"/>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78" name="Shape 78"/>
          <p:cNvSpPr/>
          <p:nvPr/>
        </p:nvSpPr>
        <p:spPr>
          <a:xfrm>
            <a:off x="2772551" y="4346707"/>
            <a:ext cx="7125235" cy="1368293"/>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79" name="Shape 79"/>
          <p:cNvSpPr/>
          <p:nvPr/>
        </p:nvSpPr>
        <p:spPr>
          <a:xfrm>
            <a:off x="1468966" y="2336800"/>
            <a:ext cx="6134101" cy="3289302"/>
          </a:xfrm>
          <a:prstGeom prst="line">
            <a:avLst/>
          </a:prstGeom>
          <a:ln w="127000">
            <a:solidFill>
              <a:schemeClr val="accent5">
                <a:hueOff val="-176146"/>
                <a:satOff val="3665"/>
                <a:lumOff val="-13986"/>
              </a:schemeClr>
            </a:solidFill>
            <a:headEnd type="stealth"/>
            <a:tailEnd type="stealth"/>
          </a:ln>
        </p:spPr>
        <p:txBody>
          <a:bodyPr lIns="0" tIns="0" rIns="0" bIns="0"/>
          <a:lstStyle/>
          <a:p>
            <a:endParaRPr/>
          </a:p>
        </p:txBody>
      </p:sp>
      <p:sp>
        <p:nvSpPr>
          <p:cNvPr id="80" name="Shape 80"/>
          <p:cNvSpPr>
            <a:spLocks noGrp="1"/>
          </p:cNvSpPr>
          <p:nvPr>
            <p:ph type="title"/>
          </p:nvPr>
        </p:nvSpPr>
        <p:spPr>
          <a:xfrm>
            <a:off x="2867322" y="4395893"/>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81" name="Shape 81"/>
          <p:cNvSpPr>
            <a:spLocks noGrp="1"/>
          </p:cNvSpPr>
          <p:nvPr>
            <p:ph type="body" sz="quarter" idx="1"/>
          </p:nvPr>
        </p:nvSpPr>
        <p:spPr>
          <a:xfrm>
            <a:off x="2867322" y="5155283"/>
            <a:ext cx="7112001" cy="575734"/>
          </a:xfrm>
          <a:prstGeom prst="rect">
            <a:avLst/>
          </a:prstGeom>
        </p:spPr>
        <p:txBody>
          <a:bodyPr anchor="ctr">
            <a:noAutofit/>
          </a:bodyPr>
          <a:lstStyle>
            <a:lvl1pPr marL="57799" marR="57799" indent="0" defTabSz="1295400">
              <a:spcBef>
                <a:spcPts val="400"/>
              </a:spcBef>
              <a:buSzTx/>
              <a:buFontTx/>
              <a:buNone/>
              <a:defRPr sz="4600">
                <a:solidFill>
                  <a:srgbClr val="C6E6E9"/>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89" name="Shape 89"/>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90" name="Shape 90"/>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91" name="Shape 91"/>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9" name="Shape 99"/>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00" name="Shape 100"/>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01" name="Shape 101"/>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02" name="Shape 102"/>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103" name="Shape 103"/>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11" name="Shape 11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112" name="Shape 11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13" name="Shape 11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114" name="Shape 11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15" name="Shape 11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2" name="Shape 12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3" name="Shape 123"/>
          <p:cNvSpPr>
            <a:spLocks noGrp="1"/>
          </p:cNvSpPr>
          <p:nvPr>
            <p:ph type="title"/>
          </p:nvPr>
        </p:nvSpPr>
        <p:spPr>
          <a:prstGeom prst="rect">
            <a:avLst/>
          </a:prstGeom>
        </p:spPr>
        <p:txBody>
          <a:bodyPr/>
          <a:lstStyle/>
          <a:p>
            <a:r>
              <a:t>Title Text</a:t>
            </a:r>
          </a:p>
        </p:txBody>
      </p:sp>
      <p:sp>
        <p:nvSpPr>
          <p:cNvPr id="124" name="Shape 12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defTabSz="584200">
              <a:defRPr sz="160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xmlns:p14="http://schemas.microsoft.com/office/powerpoint/2010/mai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9pPr>
    </p:titleStyle>
    <p:bodyStyle>
      <a:lvl1pPr marL="4699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jpe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31.jpeg"/><Relationship Id="rId5" Type="http://schemas.openxmlformats.org/officeDocument/2006/relationships/image" Target="../media/image16.png"/><Relationship Id="rId1" Type="http://schemas.microsoft.com/office/2007/relationships/media" Target="../media/media3.mp3"/><Relationship Id="rId2" Type="http://schemas.openxmlformats.org/officeDocument/2006/relationships/audio" Target="../media/media3.mp3"/></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e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image" Target="../media/image36.png"/><Relationship Id="rId1" Type="http://schemas.microsoft.com/office/2007/relationships/media" Target="../media/media4.mp3"/><Relationship Id="rId2" Type="http://schemas.openxmlformats.org/officeDocument/2006/relationships/audio" Target="../media/media4.mp3"/></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jpeg"/><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6.png"/><Relationship Id="rId5" Type="http://schemas.openxmlformats.org/officeDocument/2006/relationships/image" Target="../media/image46.png"/><Relationship Id="rId6" Type="http://schemas.openxmlformats.org/officeDocument/2006/relationships/image" Target="../media/image47.png"/><Relationship Id="rId1" Type="http://schemas.microsoft.com/office/2007/relationships/media" Target="../media/media5.mp3"/><Relationship Id="rId2" Type="http://schemas.openxmlformats.org/officeDocument/2006/relationships/audio" Target="../media/media5.mp3"/></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jpe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png"/><Relationship Id="rId1" Type="http://schemas.microsoft.com/office/2007/relationships/media" Target="../media/media1.m4a"/><Relationship Id="rId2" Type="http://schemas.openxmlformats.org/officeDocument/2006/relationships/audio" Target="../media/media1.m4a"/></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notesSlide" Target="../notesSlides/notesSlide1.xml"/><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16.png"/><Relationship Id="rId1" Type="http://schemas.microsoft.com/office/2007/relationships/media" Target="../media/media2.mp3"/><Relationship Id="rId2"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 name="Group 304"/>
          <p:cNvGrpSpPr/>
          <p:nvPr/>
        </p:nvGrpSpPr>
        <p:grpSpPr>
          <a:xfrm>
            <a:off x="-1261899" y="-1119492"/>
            <a:ext cx="14868198" cy="11176962"/>
            <a:chOff x="0" y="0"/>
            <a:chExt cx="14868197" cy="11176960"/>
          </a:xfrm>
        </p:grpSpPr>
        <p:sp>
          <p:nvSpPr>
            <p:cNvPr id="302" name="Shape 302"/>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303" name="Shape 303"/>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pic>
        <p:nvPicPr>
          <p:cNvPr id="305" name="HankWilliams.jpg"/>
          <p:cNvPicPr>
            <a:picLocks noChangeAspect="1"/>
          </p:cNvPicPr>
          <p:nvPr/>
        </p:nvPicPr>
        <p:blipFill>
          <a:blip r:embed="rId2">
            <a:extLst/>
          </a:blip>
          <a:srcRect r="1"/>
          <a:stretch>
            <a:fillRect/>
          </a:stretch>
        </p:blipFill>
        <p:spPr>
          <a:xfrm>
            <a:off x="1598705" y="1430485"/>
            <a:ext cx="7714854" cy="107944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1" y="21600"/>
                </a:lnTo>
                <a:lnTo>
                  <a:pt x="21600" y="21600"/>
                </a:lnTo>
                <a:lnTo>
                  <a:pt x="21600" y="10800"/>
                </a:lnTo>
                <a:lnTo>
                  <a:pt x="21600" y="0"/>
                </a:lnTo>
                <a:lnTo>
                  <a:pt x="10801" y="0"/>
                </a:lnTo>
                <a:lnTo>
                  <a:pt x="0" y="0"/>
                </a:lnTo>
                <a:close/>
                <a:moveTo>
                  <a:pt x="18421" y="4195"/>
                </a:moveTo>
                <a:cubicBezTo>
                  <a:pt x="18431" y="4196"/>
                  <a:pt x="18439" y="4200"/>
                  <a:pt x="18444" y="4207"/>
                </a:cubicBezTo>
                <a:cubicBezTo>
                  <a:pt x="18456" y="4220"/>
                  <a:pt x="18450" y="4237"/>
                  <a:pt x="18432" y="4246"/>
                </a:cubicBezTo>
                <a:cubicBezTo>
                  <a:pt x="18414" y="4254"/>
                  <a:pt x="18389" y="4250"/>
                  <a:pt x="18378" y="4237"/>
                </a:cubicBezTo>
                <a:cubicBezTo>
                  <a:pt x="18366" y="4224"/>
                  <a:pt x="18373" y="4206"/>
                  <a:pt x="18391" y="4198"/>
                </a:cubicBezTo>
                <a:cubicBezTo>
                  <a:pt x="18400" y="4194"/>
                  <a:pt x="18411" y="4193"/>
                  <a:pt x="18421" y="4195"/>
                </a:cubicBezTo>
                <a:close/>
              </a:path>
            </a:pathLst>
          </a:custGeom>
          <a:ln w="12700">
            <a:miter lim="400000"/>
          </a:ln>
        </p:spPr>
      </p:pic>
      <p:sp>
        <p:nvSpPr>
          <p:cNvPr id="306" name="Shape 306"/>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07" name="Shape 307"/>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08" name="Shape 308"/>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309" name="Shape 309"/>
          <p:cNvSpPr/>
          <p:nvPr/>
        </p:nvSpPr>
        <p:spPr>
          <a:xfrm>
            <a:off x="2772551" y="5120640"/>
            <a:ext cx="7425832" cy="2258"/>
          </a:xfrm>
          <a:prstGeom prst="line">
            <a:avLst/>
          </a:prstGeom>
          <a:ln w="12700">
            <a:solidFill>
              <a:srgbClr val="FFFFFF"/>
            </a:solidFill>
          </a:ln>
        </p:spPr>
        <p:txBody>
          <a:bodyPr lIns="0" tIns="0" rIns="0" bIns="0"/>
          <a:lstStyle/>
          <a:p>
            <a:endParaRPr/>
          </a:p>
        </p:txBody>
      </p:sp>
      <p:sp>
        <p:nvSpPr>
          <p:cNvPr id="310" name="Shape 310"/>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311" name="Shape 311"/>
          <p:cNvSpPr/>
          <p:nvPr/>
        </p:nvSpPr>
        <p:spPr>
          <a:xfrm>
            <a:off x="7086600" y="5041900"/>
            <a:ext cx="6172200" cy="3771900"/>
          </a:xfrm>
          <a:prstGeom prst="line">
            <a:avLst/>
          </a:prstGeom>
          <a:ln w="127000">
            <a:solidFill>
              <a:srgbClr val="FFFFFF"/>
            </a:solidFill>
            <a:headEnd type="stealth"/>
            <a:tailEnd type="stealth"/>
          </a:ln>
        </p:spPr>
        <p:txBody>
          <a:bodyPr lIns="0" tIns="0" rIns="0" bIns="0"/>
          <a:lstStyle/>
          <a:p>
            <a:endParaRPr/>
          </a:p>
        </p:txBody>
      </p:sp>
      <p:sp>
        <p:nvSpPr>
          <p:cNvPr id="312" name="Shape 312"/>
          <p:cNvSpPr>
            <a:spLocks noGrp="1"/>
          </p:cNvSpPr>
          <p:nvPr>
            <p:ph type="title"/>
          </p:nvPr>
        </p:nvSpPr>
        <p:spPr>
          <a:xfrm>
            <a:off x="2806982" y="3771477"/>
            <a:ext cx="7112001" cy="724747"/>
          </a:xfrm>
          <a:prstGeom prst="rect">
            <a:avLst/>
          </a:prstGeom>
        </p:spPr>
        <p:txBody>
          <a:bodyPr/>
          <a:lstStyle/>
          <a:p>
            <a:r>
              <a:t>Precursors to Rock</a:t>
            </a:r>
          </a:p>
        </p:txBody>
      </p:sp>
      <p:sp>
        <p:nvSpPr>
          <p:cNvPr id="313" name="Shape 313"/>
          <p:cNvSpPr>
            <a:spLocks noGrp="1"/>
          </p:cNvSpPr>
          <p:nvPr>
            <p:ph type="body" sz="quarter" idx="1"/>
          </p:nvPr>
        </p:nvSpPr>
        <p:spPr>
          <a:xfrm>
            <a:off x="2946400" y="4528749"/>
            <a:ext cx="7112000" cy="575734"/>
          </a:xfrm>
          <a:prstGeom prst="rect">
            <a:avLst/>
          </a:prstGeom>
        </p:spPr>
        <p:txBody>
          <a:bodyPr/>
          <a:lstStyle/>
          <a:p>
            <a:r>
              <a:t>Hillbilly Music &amp; Country</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 name="Shape 38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81" name="Shape 381"/>
          <p:cNvSpPr>
            <a:spLocks noGrp="1"/>
          </p:cNvSpPr>
          <p:nvPr>
            <p:ph type="title"/>
          </p:nvPr>
        </p:nvSpPr>
        <p:spPr>
          <a:prstGeom prst="rect">
            <a:avLst/>
          </a:prstGeom>
        </p:spPr>
        <p:txBody>
          <a:bodyPr>
            <a:normAutofit fontScale="90000"/>
          </a:bodyPr>
          <a:lstStyle>
            <a:lvl1pPr defTabSz="543305">
              <a:spcBef>
                <a:spcPts val="2100"/>
              </a:spcBef>
              <a:defRPr sz="4836"/>
            </a:lvl1pPr>
          </a:lstStyle>
          <a:p>
            <a:r>
              <a:t>Country and Western Music</a:t>
            </a:r>
          </a:p>
        </p:txBody>
      </p:sp>
      <p:sp>
        <p:nvSpPr>
          <p:cNvPr id="382" name="Shape 382"/>
          <p:cNvSpPr>
            <a:spLocks noGrp="1"/>
          </p:cNvSpPr>
          <p:nvPr>
            <p:ph type="body" idx="1"/>
          </p:nvPr>
        </p:nvSpPr>
        <p:spPr>
          <a:xfrm>
            <a:off x="571500" y="973666"/>
            <a:ext cx="11861800" cy="7226301"/>
          </a:xfrm>
          <a:prstGeom prst="rect">
            <a:avLst/>
          </a:prstGeom>
        </p:spPr>
        <p:txBody>
          <a:bodyPr/>
          <a:lstStyle/>
          <a:p>
            <a:pPr marL="375443" lvl="1" indent="-375443">
              <a:buSzPct val="95000"/>
              <a:defRPr sz="4400">
                <a:latin typeface="DIN Condensed"/>
                <a:ea typeface="DIN Condensed"/>
                <a:cs typeface="DIN Condensed"/>
                <a:sym typeface="DIN Condensed"/>
              </a:defRPr>
            </a:pPr>
            <a:endParaRPr/>
          </a:p>
          <a:p>
            <a:pPr marL="375443" lvl="1" indent="-375443">
              <a:buSzPct val="95000"/>
              <a:defRPr sz="4400">
                <a:latin typeface="DIN Condensed"/>
                <a:ea typeface="DIN Condensed"/>
                <a:cs typeface="DIN Condensed"/>
                <a:sym typeface="DIN Condensed"/>
              </a:defRPr>
            </a:pPr>
            <a:r>
              <a:t>Spread by radio programs like WSM’s Grand Ole Opry</a:t>
            </a:r>
          </a:p>
          <a:p>
            <a:pPr marL="375443" lvl="1" indent="-375443">
              <a:buSzPct val="95000"/>
              <a:defRPr sz="4400">
                <a:latin typeface="DIN Condensed"/>
                <a:ea typeface="DIN Condensed"/>
                <a:cs typeface="DIN Condensed"/>
                <a:sym typeface="DIN Condensed"/>
              </a:defRPr>
            </a:pPr>
            <a:r>
              <a:t>“Mainstreaming” of country music linked to migration and social mobility</a:t>
            </a:r>
          </a:p>
        </p:txBody>
      </p:sp>
      <p:grpSp>
        <p:nvGrpSpPr>
          <p:cNvPr id="385" name="Group 385"/>
          <p:cNvGrpSpPr/>
          <p:nvPr/>
        </p:nvGrpSpPr>
        <p:grpSpPr>
          <a:xfrm>
            <a:off x="2589897" y="3646559"/>
            <a:ext cx="8095939" cy="6382737"/>
            <a:chOff x="0" y="0"/>
            <a:chExt cx="8095937" cy="6382735"/>
          </a:xfrm>
        </p:grpSpPr>
        <p:pic>
          <p:nvPicPr>
            <p:cNvPr id="384" name="billmonroebluegrass1939.jpg"/>
            <p:cNvPicPr>
              <a:picLocks noChangeAspect="1"/>
            </p:cNvPicPr>
            <p:nvPr/>
          </p:nvPicPr>
          <p:blipFill>
            <a:blip r:embed="rId3">
              <a:extLst/>
            </a:blip>
            <a:stretch>
              <a:fillRect/>
            </a:stretch>
          </p:blipFill>
          <p:spPr>
            <a:xfrm>
              <a:off x="215900" y="139700"/>
              <a:ext cx="7664138" cy="5823936"/>
            </a:xfrm>
            <a:prstGeom prst="rect">
              <a:avLst/>
            </a:prstGeom>
            <a:ln>
              <a:noFill/>
            </a:ln>
            <a:effectLst/>
          </p:spPr>
        </p:pic>
        <p:pic>
          <p:nvPicPr>
            <p:cNvPr id="383" name="Picture 382"/>
            <p:cNvPicPr>
              <a:picLocks/>
            </p:cNvPicPr>
            <p:nvPr/>
          </p:nvPicPr>
          <p:blipFill>
            <a:blip r:embed="rId4">
              <a:extLst/>
            </a:blip>
            <a:stretch>
              <a:fillRect/>
            </a:stretch>
          </p:blipFill>
          <p:spPr>
            <a:xfrm>
              <a:off x="0" y="0"/>
              <a:ext cx="8095938" cy="6382736"/>
            </a:xfrm>
            <a:prstGeom prst="rect">
              <a:avLst/>
            </a:prstGeom>
            <a:effectLst/>
          </p:spPr>
        </p:pic>
      </p:grpSp>
      <p:pic>
        <p:nvPicPr>
          <p:cNvPr id="386" name="pasted-image.png"/>
          <p:cNvPicPr>
            <a:picLocks noChangeAspect="1"/>
          </p:cNvPicPr>
          <p:nvPr/>
        </p:nvPicPr>
        <p:blipFill>
          <a:blip r:embed="rId5">
            <a:extLst/>
          </a:blip>
          <a:stretch>
            <a:fillRect/>
          </a:stretch>
        </p:blipFill>
        <p:spPr>
          <a:xfrm>
            <a:off x="9606315" y="7585836"/>
            <a:ext cx="3567819" cy="2006898"/>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p:nvPr/>
        </p:nvSpPr>
        <p:spPr>
          <a:xfrm>
            <a:off x="-350788" y="-364927"/>
            <a:ext cx="13548222" cy="10573545"/>
          </a:xfrm>
          <a:prstGeom prst="rect">
            <a:avLst/>
          </a:prstGeom>
          <a:solidFill>
            <a:srgbClr val="0096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389" name="Shape 389"/>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pic>
        <p:nvPicPr>
          <p:cNvPr id="390" name="A black and white photograph of Minnie Pearl standing in the center of a stage with large crowd gathered and a man at the corner playing saxophone.jpg"/>
          <p:cNvPicPr>
            <a:picLocks noChangeAspect="1"/>
          </p:cNvPicPr>
          <p:nvPr/>
        </p:nvPicPr>
        <p:blipFill>
          <a:blip r:embed="rId2">
            <a:extLst/>
          </a:blip>
          <a:stretch>
            <a:fillRect/>
          </a:stretch>
        </p:blipFill>
        <p:spPr>
          <a:xfrm>
            <a:off x="3269778" y="-118534"/>
            <a:ext cx="6465244" cy="9753601"/>
          </a:xfrm>
          <a:prstGeom prst="rect">
            <a:avLst/>
          </a:prstGeom>
          <a:ln w="12700">
            <a:miter lim="400000"/>
          </a:ln>
        </p:spPr>
      </p:pic>
      <p:sp>
        <p:nvSpPr>
          <p:cNvPr id="391" name="Shape 391"/>
          <p:cNvSpPr/>
          <p:nvPr/>
        </p:nvSpPr>
        <p:spPr>
          <a:xfrm>
            <a:off x="6573" y="4384408"/>
            <a:ext cx="12953273" cy="1474722"/>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92" name="Shape 392"/>
          <p:cNvSpPr/>
          <p:nvPr/>
        </p:nvSpPr>
        <p:spPr>
          <a:xfrm>
            <a:off x="2772551" y="4346707"/>
            <a:ext cx="7125235" cy="1368293"/>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93" name="Shape 393"/>
          <p:cNvSpPr/>
          <p:nvPr/>
        </p:nvSpPr>
        <p:spPr>
          <a:xfrm>
            <a:off x="1468966" y="2336800"/>
            <a:ext cx="6134101" cy="3289302"/>
          </a:xfrm>
          <a:prstGeom prst="line">
            <a:avLst/>
          </a:prstGeom>
          <a:ln w="127000">
            <a:solidFill>
              <a:schemeClr val="accent5">
                <a:hueOff val="-176146"/>
                <a:satOff val="3665"/>
                <a:lumOff val="-13986"/>
              </a:schemeClr>
            </a:solidFill>
            <a:headEnd type="stealth"/>
            <a:tailEnd type="stealth"/>
          </a:ln>
        </p:spPr>
        <p:txBody>
          <a:bodyPr lIns="0" tIns="0" rIns="0" bIns="0"/>
          <a:lstStyle/>
          <a:p>
            <a:endParaRPr/>
          </a:p>
        </p:txBody>
      </p:sp>
      <p:sp>
        <p:nvSpPr>
          <p:cNvPr id="394" name="Shape 394"/>
          <p:cNvSpPr>
            <a:spLocks noGrp="1"/>
          </p:cNvSpPr>
          <p:nvPr>
            <p:ph type="title"/>
          </p:nvPr>
        </p:nvSpPr>
        <p:spPr>
          <a:prstGeom prst="rect">
            <a:avLst/>
          </a:prstGeom>
        </p:spPr>
        <p:txBody>
          <a:bodyPr/>
          <a:lstStyle/>
          <a:p>
            <a:r>
              <a:t>Hillbilly Music</a:t>
            </a:r>
          </a:p>
        </p:txBody>
      </p:sp>
      <p:sp>
        <p:nvSpPr>
          <p:cNvPr id="395" name="Shape 395"/>
          <p:cNvSpPr>
            <a:spLocks noGrp="1"/>
          </p:cNvSpPr>
          <p:nvPr>
            <p:ph type="body" sz="quarter" idx="1"/>
          </p:nvPr>
        </p:nvSpPr>
        <p:spPr>
          <a:xfrm>
            <a:off x="2672853" y="4925053"/>
            <a:ext cx="7659093" cy="1009585"/>
          </a:xfrm>
          <a:prstGeom prst="rect">
            <a:avLst/>
          </a:prstGeom>
        </p:spPr>
        <p:txBody>
          <a:bodyPr/>
          <a:lstStyle/>
          <a:p>
            <a:r>
              <a:t>The Carter Family and Jimmie Rodgers</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98" name="Shape 398"/>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beginnings of Country music</a:t>
            </a:r>
          </a:p>
        </p:txBody>
      </p:sp>
      <p:sp>
        <p:nvSpPr>
          <p:cNvPr id="399" name="Shape 399"/>
          <p:cNvSpPr>
            <a:spLocks noGrp="1"/>
          </p:cNvSpPr>
          <p:nvPr>
            <p:ph type="body" idx="1"/>
          </p:nvPr>
        </p:nvSpPr>
        <p:spPr>
          <a:xfrm>
            <a:off x="554566" y="1701800"/>
            <a:ext cx="8401316" cy="7226300"/>
          </a:xfrm>
          <a:prstGeom prst="rect">
            <a:avLst/>
          </a:prstGeom>
        </p:spPr>
        <p:txBody>
          <a:bodyPr/>
          <a:lstStyle/>
          <a:p>
            <a:pPr>
              <a:buChar char="•"/>
            </a:pPr>
            <a:r>
              <a:t>Developed from European folk music styles, mostly British Isles</a:t>
            </a:r>
          </a:p>
          <a:p>
            <a:pPr>
              <a:buChar char="•"/>
            </a:pPr>
            <a:r>
              <a:t>Race record market led to the first country music recordings</a:t>
            </a:r>
          </a:p>
          <a:p>
            <a:pPr>
              <a:buChar char="•"/>
            </a:pPr>
            <a:r>
              <a:t>Fiddlin’ John Carson—1923, Okeh Records</a:t>
            </a:r>
          </a:p>
        </p:txBody>
      </p:sp>
      <p:pic>
        <p:nvPicPr>
          <p:cNvPr id="400" name="pasted-image.png"/>
          <p:cNvPicPr>
            <a:picLocks noChangeAspect="1"/>
          </p:cNvPicPr>
          <p:nvPr/>
        </p:nvPicPr>
        <p:blipFill>
          <a:blip r:embed="rId2">
            <a:extLst/>
          </a:blip>
          <a:stretch>
            <a:fillRect/>
          </a:stretch>
        </p:blipFill>
        <p:spPr>
          <a:xfrm>
            <a:off x="896994" y="5210500"/>
            <a:ext cx="3988273" cy="4041450"/>
          </a:xfrm>
          <a:prstGeom prst="rect">
            <a:avLst/>
          </a:prstGeom>
          <a:ln w="12700">
            <a:miter lim="400000"/>
          </a:ln>
        </p:spPr>
      </p:pic>
      <p:pic>
        <p:nvPicPr>
          <p:cNvPr id="401" name="pasted-image.png"/>
          <p:cNvPicPr>
            <a:picLocks noChangeAspect="1"/>
          </p:cNvPicPr>
          <p:nvPr/>
        </p:nvPicPr>
        <p:blipFill>
          <a:blip r:embed="rId3">
            <a:extLst/>
          </a:blip>
          <a:stretch>
            <a:fillRect/>
          </a:stretch>
        </p:blipFill>
        <p:spPr>
          <a:xfrm>
            <a:off x="9308944" y="489875"/>
            <a:ext cx="3323323" cy="4342475"/>
          </a:xfrm>
          <a:prstGeom prst="rect">
            <a:avLst/>
          </a:prstGeom>
          <a:ln w="12700">
            <a:miter lim="400000"/>
          </a:ln>
        </p:spPr>
      </p:pic>
      <p:sp>
        <p:nvSpPr>
          <p:cNvPr id="402" name="Shape 402"/>
          <p:cNvSpPr/>
          <p:nvPr/>
        </p:nvSpPr>
        <p:spPr>
          <a:xfrm>
            <a:off x="5419080" y="6206759"/>
            <a:ext cx="6157119"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69900" indent="-469900" defTabSz="584200">
              <a:spcBef>
                <a:spcPts val="1800"/>
              </a:spcBef>
              <a:buSzPct val="75000"/>
              <a:buFont typeface="Zapf Dingbats"/>
              <a:buChar char="•"/>
              <a:defRPr sz="3200">
                <a:solidFill>
                  <a:srgbClr val="5C5C5C"/>
                </a:solidFill>
                <a:latin typeface="Iowan Old Style Roman"/>
                <a:ea typeface="Iowan Old Style Roman"/>
                <a:cs typeface="Iowan Old Style Roman"/>
                <a:sym typeface="Iowan Old Style Roman"/>
              </a:defRPr>
            </a:lvl1pPr>
          </a:lstStyle>
          <a:p>
            <a:r>
              <a:t>Radio crucial to rapid growth of Hillbilly market (WSM Barn Dance, in Nashville, TN</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05" name="Shape 405"/>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Bristol Sessions</a:t>
            </a:r>
          </a:p>
        </p:txBody>
      </p:sp>
      <p:sp>
        <p:nvSpPr>
          <p:cNvPr id="406" name="Shape 406"/>
          <p:cNvSpPr>
            <a:spLocks noGrp="1"/>
          </p:cNvSpPr>
          <p:nvPr>
            <p:ph type="body" idx="1"/>
          </p:nvPr>
        </p:nvSpPr>
        <p:spPr>
          <a:xfrm>
            <a:off x="419100" y="1701800"/>
            <a:ext cx="9022755" cy="7226300"/>
          </a:xfrm>
          <a:prstGeom prst="rect">
            <a:avLst/>
          </a:prstGeom>
        </p:spPr>
        <p:txBody>
          <a:bodyPr/>
          <a:lstStyle/>
          <a:p>
            <a:pPr>
              <a:buChar char="•"/>
            </a:pPr>
            <a:r>
              <a:t>August 1927 recording session in Bristol, TN</a:t>
            </a:r>
          </a:p>
          <a:p>
            <a:pPr>
              <a:buChar char="•"/>
            </a:pPr>
            <a:r>
              <a:t>The Carter Family and Jimmie Rodgers ‘discovered’ by Ralph Peer</a:t>
            </a:r>
          </a:p>
        </p:txBody>
      </p:sp>
      <p:pic>
        <p:nvPicPr>
          <p:cNvPr id="407" name="Picture 406"/>
          <p:cNvPicPr>
            <a:picLocks/>
          </p:cNvPicPr>
          <p:nvPr/>
        </p:nvPicPr>
        <p:blipFill>
          <a:blip r:embed="rId2">
            <a:extLst/>
          </a:blip>
          <a:stretch>
            <a:fillRect/>
          </a:stretch>
        </p:blipFill>
        <p:spPr>
          <a:xfrm>
            <a:off x="2605616" y="4378883"/>
            <a:ext cx="6966774" cy="4682567"/>
          </a:xfrm>
          <a:prstGeom prst="rect">
            <a:avLst/>
          </a:prstGeom>
          <a:effectLst>
            <a:outerShdw blurRad="63500" dist="25400" dir="5400000" rotWithShape="0">
              <a:srgbClr val="000000">
                <a:alpha val="50000"/>
              </a:srgbClr>
            </a:outerShdw>
          </a:effectLst>
        </p:spPr>
      </p:pic>
      <p:pic>
        <p:nvPicPr>
          <p:cNvPr id="408" name="pasted-image.png"/>
          <p:cNvPicPr>
            <a:picLocks noChangeAspect="1"/>
          </p:cNvPicPr>
          <p:nvPr/>
        </p:nvPicPr>
        <p:blipFill>
          <a:blip r:embed="rId3">
            <a:extLst/>
          </a:blip>
          <a:stretch>
            <a:fillRect/>
          </a:stretch>
        </p:blipFill>
        <p:spPr>
          <a:xfrm>
            <a:off x="9668181" y="783467"/>
            <a:ext cx="3029703" cy="29778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11" name="Shape 411"/>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Carter Family</a:t>
            </a:r>
          </a:p>
        </p:txBody>
      </p:sp>
      <p:sp>
        <p:nvSpPr>
          <p:cNvPr id="412" name="Shape 412"/>
          <p:cNvSpPr>
            <a:spLocks noGrp="1"/>
          </p:cNvSpPr>
          <p:nvPr>
            <p:ph type="body" sz="half" idx="1"/>
          </p:nvPr>
        </p:nvSpPr>
        <p:spPr>
          <a:prstGeom prst="rect">
            <a:avLst/>
          </a:prstGeom>
        </p:spPr>
        <p:txBody>
          <a:bodyPr/>
          <a:lstStyle/>
          <a:p>
            <a:pPr marL="485775" indent="-485775">
              <a:buChar char="•"/>
              <a:defRPr sz="3400"/>
            </a:pPr>
            <a:r>
              <a:t>A.P. Carter (1891-1960)</a:t>
            </a:r>
          </a:p>
          <a:p>
            <a:pPr marL="485775" indent="-485775">
              <a:buChar char="•"/>
              <a:defRPr sz="3400"/>
            </a:pPr>
            <a:r>
              <a:t>Sara Carter (1899-1979)</a:t>
            </a:r>
          </a:p>
          <a:p>
            <a:pPr marL="485775" indent="-485775">
              <a:buChar char="•"/>
              <a:defRPr sz="3400"/>
            </a:pPr>
            <a:r>
              <a:t>Maybelle Carter (1909-1978)</a:t>
            </a:r>
          </a:p>
          <a:p>
            <a:pPr marL="485775" indent="-485775">
              <a:buChar char="•"/>
              <a:defRPr sz="3400"/>
            </a:pPr>
            <a:r>
              <a:t>Ballads, love songs, the good ol’ days, family, hearth, and home</a:t>
            </a:r>
          </a:p>
          <a:p>
            <a:pPr marL="485775" indent="-485775">
              <a:buChar char="•"/>
              <a:defRPr sz="3400"/>
            </a:pPr>
            <a:r>
              <a:t>Precursor to Bluegrass and other ‘traditional’ country styles</a:t>
            </a:r>
          </a:p>
        </p:txBody>
      </p:sp>
      <p:pic>
        <p:nvPicPr>
          <p:cNvPr id="413" name="carter_original_family.jpg"/>
          <p:cNvPicPr>
            <a:picLocks noChangeAspect="1"/>
          </p:cNvPicPr>
          <p:nvPr/>
        </p:nvPicPr>
        <p:blipFill>
          <a:blip r:embed="rId2">
            <a:extLst/>
          </a:blip>
          <a:stretch>
            <a:fillRect/>
          </a:stretch>
        </p:blipFill>
        <p:spPr>
          <a:xfrm>
            <a:off x="650239" y="3251200"/>
            <a:ext cx="5418668" cy="45065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16" name="Shape 416"/>
          <p:cNvSpPr>
            <a:spLocks noGrp="1"/>
          </p:cNvSpPr>
          <p:nvPr>
            <p:ph type="title"/>
          </p:nvPr>
        </p:nvSpPr>
        <p:spPr>
          <a:prstGeom prst="rect">
            <a:avLst/>
          </a:prstGeom>
        </p:spPr>
        <p:txBody>
          <a:bodyPr lIns="0" tIns="0" rIns="0" bIns="0">
            <a:normAutofit fontScale="90000"/>
          </a:bodyPr>
          <a:lstStyle>
            <a:lvl1pPr>
              <a:tabLst>
                <a:tab pos="647700" algn="l"/>
                <a:tab pos="1295400" algn="l"/>
                <a:tab pos="1943100" algn="l"/>
                <a:tab pos="2590800" algn="l"/>
                <a:tab pos="3251200" algn="l"/>
                <a:tab pos="3898900" algn="l"/>
                <a:tab pos="4546600" algn="l"/>
                <a:tab pos="5194300" algn="l"/>
                <a:tab pos="5842000" algn="l"/>
                <a:tab pos="6502400" algn="l"/>
                <a:tab pos="7150100" algn="l"/>
                <a:tab pos="7797800" algn="l"/>
                <a:tab pos="8445500" algn="l"/>
                <a:tab pos="9093200" algn="l"/>
                <a:tab pos="9753600" algn="l"/>
                <a:tab pos="10401300" algn="l"/>
                <a:tab pos="11049000" algn="l"/>
                <a:tab pos="11696700" algn="l"/>
                <a:tab pos="12344400" algn="l"/>
                <a:tab pos="13004800" algn="l"/>
              </a:tabLst>
            </a:lvl1pPr>
          </a:lstStyle>
          <a:p>
            <a:r>
              <a:t>Country vocal harmonies</a:t>
            </a:r>
          </a:p>
        </p:txBody>
      </p:sp>
      <p:sp>
        <p:nvSpPr>
          <p:cNvPr id="417" name="Shape 417"/>
          <p:cNvSpPr>
            <a:spLocks noGrp="1"/>
          </p:cNvSpPr>
          <p:nvPr>
            <p:ph type="body" sz="half" idx="1"/>
          </p:nvPr>
        </p:nvSpPr>
        <p:spPr>
          <a:xfrm>
            <a:off x="740833" y="1809750"/>
            <a:ext cx="6310975" cy="7226300"/>
          </a:xfrm>
          <a:prstGeom prst="rect">
            <a:avLst/>
          </a:prstGeom>
        </p:spPr>
        <p:txBody>
          <a:bodyPr lIns="0" tIns="0" rIns="0" bIns="0"/>
          <a:lstStyle/>
          <a:p>
            <a:pPr>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a:solidFill>
                  <a:srgbClr val="000000"/>
                </a:solidFill>
                <a:latin typeface="DIN Condensed"/>
                <a:ea typeface="DIN Condensed"/>
                <a:cs typeface="DIN Condensed"/>
                <a:sym typeface="DIN Condensed"/>
              </a:defRPr>
            </a:pPr>
            <a:r>
              <a:t>Both country styles share vocal harmony “sound”</a:t>
            </a:r>
          </a:p>
          <a:p>
            <a:pPr marL="1027906" lvl="1" indent="-558006">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000000"/>
                </a:solidFill>
                <a:latin typeface="DIN Condensed"/>
                <a:ea typeface="DIN Condensed"/>
                <a:cs typeface="DIN Condensed"/>
                <a:sym typeface="DIN Condensed"/>
              </a:defRPr>
            </a:pPr>
            <a:r>
              <a:t>Harmony singing with lines a 3</a:t>
            </a:r>
            <a:r>
              <a:rPr baseline="32736"/>
              <a:t>rd</a:t>
            </a:r>
            <a:r>
              <a:t> apart</a:t>
            </a:r>
          </a:p>
          <a:p>
            <a:pPr marL="1027906" lvl="1" indent="-558006">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000000"/>
                </a:solidFill>
                <a:latin typeface="DIN Condensed"/>
                <a:ea typeface="DIN Condensed"/>
                <a:cs typeface="DIN Condensed"/>
                <a:sym typeface="DIN Condensed"/>
              </a:defRPr>
            </a:pPr>
            <a:r>
              <a:t>Influenced by Sacred Harp or shape note singing method</a:t>
            </a:r>
          </a:p>
          <a:p>
            <a:pPr marL="1027906" lvl="1" indent="-558006">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000000"/>
                </a:solidFill>
                <a:latin typeface="DIN Condensed"/>
                <a:ea typeface="DIN Condensed"/>
                <a:cs typeface="DIN Condensed"/>
                <a:sym typeface="DIN Condensed"/>
              </a:defRPr>
            </a:pPr>
            <a:r>
              <a:t>Called tight vocal harmonies</a:t>
            </a:r>
          </a:p>
        </p:txBody>
      </p:sp>
      <p:grpSp>
        <p:nvGrpSpPr>
          <p:cNvPr id="420" name="Group 420"/>
          <p:cNvGrpSpPr/>
          <p:nvPr/>
        </p:nvGrpSpPr>
        <p:grpSpPr>
          <a:xfrm>
            <a:off x="7033286" y="1873250"/>
            <a:ext cx="5156201" cy="7378700"/>
            <a:chOff x="0" y="0"/>
            <a:chExt cx="5156200" cy="7378700"/>
          </a:xfrm>
        </p:grpSpPr>
        <p:pic>
          <p:nvPicPr>
            <p:cNvPr id="419" name="Carter_Family_1927.jpg"/>
            <p:cNvPicPr>
              <a:picLocks noChangeAspect="1"/>
            </p:cNvPicPr>
            <p:nvPr/>
          </p:nvPicPr>
          <p:blipFill>
            <a:blip r:embed="rId2">
              <a:extLst/>
            </a:blip>
            <a:stretch>
              <a:fillRect/>
            </a:stretch>
          </p:blipFill>
          <p:spPr>
            <a:xfrm>
              <a:off x="215900" y="139700"/>
              <a:ext cx="4724400" cy="6819900"/>
            </a:xfrm>
            <a:prstGeom prst="rect">
              <a:avLst/>
            </a:prstGeom>
            <a:ln>
              <a:noFill/>
            </a:ln>
            <a:effectLst/>
          </p:spPr>
        </p:pic>
        <p:pic>
          <p:nvPicPr>
            <p:cNvPr id="418" name="Picture 417"/>
            <p:cNvPicPr>
              <a:picLocks/>
            </p:cNvPicPr>
            <p:nvPr/>
          </p:nvPicPr>
          <p:blipFill>
            <a:blip r:embed="rId3">
              <a:extLst/>
            </a:blip>
            <a:stretch>
              <a:fillRect/>
            </a:stretch>
          </p:blipFill>
          <p:spPr>
            <a:xfrm>
              <a:off x="0" y="0"/>
              <a:ext cx="5156200" cy="73787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CDEE0"/>
        </a:solidFill>
        <a:effectLst/>
      </p:bgPr>
    </p:bg>
    <p:spTree>
      <p:nvGrpSpPr>
        <p:cNvPr id="1" name=""/>
        <p:cNvGrpSpPr/>
        <p:nvPr/>
      </p:nvGrpSpPr>
      <p:grpSpPr>
        <a:xfrm>
          <a:off x="0" y="0"/>
          <a:ext cx="0" cy="0"/>
          <a:chOff x="0" y="0"/>
          <a:chExt cx="0" cy="0"/>
        </a:xfrm>
      </p:grpSpPr>
      <p:pic>
        <p:nvPicPr>
          <p:cNvPr id="426" name="WHAT4_LG_INTRO_05.jpeg" descr=" "/>
          <p:cNvPicPr>
            <a:picLocks noChangeAspect="1"/>
          </p:cNvPicPr>
          <p:nvPr/>
        </p:nvPicPr>
        <p:blipFill>
          <a:blip r:embed="rId4">
            <a:extLst/>
          </a:blip>
          <a:stretch>
            <a:fillRect/>
          </a:stretch>
        </p:blipFill>
        <p:spPr>
          <a:xfrm>
            <a:off x="1957696" y="-574092"/>
            <a:ext cx="9584843" cy="10401165"/>
          </a:xfrm>
          <a:prstGeom prst="rect">
            <a:avLst/>
          </a:prstGeom>
          <a:ln w="12700">
            <a:miter lim="400000"/>
          </a:ln>
        </p:spPr>
      </p:pic>
      <p:pic>
        <p:nvPicPr>
          <p:cNvPr id="427" name="04_Carters.mp3"/>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0854266" y="6849533"/>
            <a:ext cx="571501" cy="57150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89385" fill="hold"/>
                                        <p:tgtEl>
                                          <p:spTgt spid="4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2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0" name="Shape 430"/>
          <p:cNvSpPr>
            <a:spLocks noGrp="1"/>
          </p:cNvSpPr>
          <p:nvPr>
            <p:ph type="title"/>
          </p:nvPr>
        </p:nvSpPr>
        <p:spPr>
          <a:xfrm>
            <a:off x="1011766" y="-2730500"/>
            <a:ext cx="6451601" cy="6133047"/>
          </a:xfrm>
          <a:prstGeom prst="rect">
            <a:avLst/>
          </a:prstGeom>
        </p:spPr>
        <p:txBody>
          <a:bodyPr/>
          <a:lstStyle>
            <a:lvl1pPr>
              <a:defRPr sz="8200"/>
            </a:lvl1pPr>
          </a:lstStyle>
          <a:p>
            <a:r>
              <a:t>Jimmie Rodgers (1897-1933)</a:t>
            </a:r>
          </a:p>
        </p:txBody>
      </p:sp>
      <p:sp>
        <p:nvSpPr>
          <p:cNvPr id="431" name="Shape 431"/>
          <p:cNvSpPr>
            <a:spLocks noGrp="1"/>
          </p:cNvSpPr>
          <p:nvPr>
            <p:ph type="body" sz="half" idx="1"/>
          </p:nvPr>
        </p:nvSpPr>
        <p:spPr>
          <a:xfrm>
            <a:off x="167480" y="4121150"/>
            <a:ext cx="7591625" cy="3350155"/>
          </a:xfrm>
          <a:prstGeom prst="rect">
            <a:avLst/>
          </a:prstGeom>
        </p:spPr>
        <p:txBody>
          <a:bodyPr/>
          <a:lstStyle/>
          <a:p>
            <a:pPr algn="l" defTabSz="321310">
              <a:spcBef>
                <a:spcPts val="500"/>
              </a:spcBef>
              <a:defRPr sz="3465"/>
            </a:pPr>
            <a:r>
              <a:t>Broken love, distance from loved ones, wandering lifestyle, allure of the open road</a:t>
            </a:r>
          </a:p>
          <a:p>
            <a:pPr algn="l" defTabSz="321310">
              <a:spcBef>
                <a:spcPts val="500"/>
              </a:spcBef>
              <a:defRPr sz="3465"/>
            </a:pPr>
            <a:r>
              <a:t>Precursor to ‘hard’ country styles like honky-tonk, and to the Country Outlaws of the 1970s</a:t>
            </a:r>
          </a:p>
          <a:p>
            <a:pPr algn="l" defTabSz="321310">
              <a:spcBef>
                <a:spcPts val="500"/>
              </a:spcBef>
              <a:defRPr sz="3465"/>
            </a:pPr>
            <a:r>
              <a:t>Blue Yodeling </a:t>
            </a:r>
          </a:p>
        </p:txBody>
      </p:sp>
      <p:grpSp>
        <p:nvGrpSpPr>
          <p:cNvPr id="434" name="Group 434"/>
          <p:cNvGrpSpPr/>
          <p:nvPr/>
        </p:nvGrpSpPr>
        <p:grpSpPr>
          <a:xfrm>
            <a:off x="7884186" y="1614800"/>
            <a:ext cx="4780229" cy="6133047"/>
            <a:chOff x="0" y="0"/>
            <a:chExt cx="4780228" cy="6133046"/>
          </a:xfrm>
        </p:grpSpPr>
        <p:pic>
          <p:nvPicPr>
            <p:cNvPr id="433" name="jrpictbig.jpg"/>
            <p:cNvPicPr>
              <a:picLocks noChangeAspect="1"/>
            </p:cNvPicPr>
            <p:nvPr/>
          </p:nvPicPr>
          <p:blipFill>
            <a:blip r:embed="rId2">
              <a:extLst/>
            </a:blip>
            <a:stretch>
              <a:fillRect/>
            </a:stretch>
          </p:blipFill>
          <p:spPr>
            <a:xfrm>
              <a:off x="215900" y="139700"/>
              <a:ext cx="4348429" cy="5574247"/>
            </a:xfrm>
            <a:prstGeom prst="rect">
              <a:avLst/>
            </a:prstGeom>
            <a:ln>
              <a:noFill/>
            </a:ln>
            <a:effectLst/>
          </p:spPr>
        </p:pic>
        <p:pic>
          <p:nvPicPr>
            <p:cNvPr id="432" name="Picture 431"/>
            <p:cNvPicPr>
              <a:picLocks/>
            </p:cNvPicPr>
            <p:nvPr/>
          </p:nvPicPr>
          <p:blipFill>
            <a:blip r:embed="rId3">
              <a:extLst/>
            </a:blip>
            <a:stretch>
              <a:fillRect/>
            </a:stretch>
          </p:blipFill>
          <p:spPr>
            <a:xfrm>
              <a:off x="0" y="0"/>
              <a:ext cx="4780229" cy="6133047"/>
            </a:xfrm>
            <a:prstGeom prst="rect">
              <a:avLst/>
            </a:prstGeom>
            <a:effectLst/>
          </p:spPr>
        </p:pic>
      </p:gr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8" name="Group 438" descr="A black and white photograph of Jimmie Rodgers playing guitar."/>
          <p:cNvGrpSpPr/>
          <p:nvPr/>
        </p:nvGrpSpPr>
        <p:grpSpPr>
          <a:xfrm>
            <a:off x="2890802" y="510539"/>
            <a:ext cx="7187072" cy="8964508"/>
            <a:chOff x="0" y="0"/>
            <a:chExt cx="7187071" cy="8964507"/>
          </a:xfrm>
        </p:grpSpPr>
        <p:pic>
          <p:nvPicPr>
            <p:cNvPr id="437" name="A black and white photograph of Jimmie Rodgers playing guitar.jpg" descr="A black and white photograph of Jimmie Rodgers playing guitar."/>
            <p:cNvPicPr>
              <a:picLocks noChangeAspect="1"/>
            </p:cNvPicPr>
            <p:nvPr/>
          </p:nvPicPr>
          <p:blipFill>
            <a:blip r:embed="rId3">
              <a:extLst/>
            </a:blip>
            <a:stretch>
              <a:fillRect/>
            </a:stretch>
          </p:blipFill>
          <p:spPr>
            <a:xfrm>
              <a:off x="215900" y="139700"/>
              <a:ext cx="6755272" cy="8405708"/>
            </a:xfrm>
            <a:prstGeom prst="rect">
              <a:avLst/>
            </a:prstGeom>
            <a:ln>
              <a:noFill/>
            </a:ln>
            <a:effectLst/>
          </p:spPr>
        </p:pic>
        <p:pic>
          <p:nvPicPr>
            <p:cNvPr id="436" name="Picture 435"/>
            <p:cNvPicPr>
              <a:picLocks/>
            </p:cNvPicPr>
            <p:nvPr/>
          </p:nvPicPr>
          <p:blipFill>
            <a:blip r:embed="rId4">
              <a:extLst/>
            </a:blip>
            <a:stretch>
              <a:fillRect/>
            </a:stretch>
          </p:blipFill>
          <p:spPr>
            <a:xfrm>
              <a:off x="0" y="0"/>
              <a:ext cx="7187072" cy="896450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9"/>
            </a:gs>
            <a:gs pos="100000">
              <a:srgbClr val="000046"/>
            </a:gs>
          </a:gsLst>
          <a:path path="circle">
            <a:fillToRect l="50000" t="50000" r="50000" b="50000"/>
          </a:path>
        </a:gradFill>
        <a:effectLst/>
      </p:bgPr>
    </p:bg>
    <p:spTree>
      <p:nvGrpSpPr>
        <p:cNvPr id="1" name=""/>
        <p:cNvGrpSpPr/>
        <p:nvPr/>
      </p:nvGrpSpPr>
      <p:grpSpPr>
        <a:xfrm>
          <a:off x="0" y="0"/>
          <a:ext cx="0" cy="0"/>
          <a:chOff x="0" y="0"/>
          <a:chExt cx="0" cy="0"/>
        </a:xfrm>
      </p:grpSpPr>
      <p:sp>
        <p:nvSpPr>
          <p:cNvPr id="442" name="Shape 442"/>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43" name="Shape 443"/>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444" name="Shape 444"/>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45" name="Shape 445"/>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46" name="Shape 446"/>
          <p:cNvSpPr>
            <a:spLocks noGrp="1"/>
          </p:cNvSpPr>
          <p:nvPr>
            <p:ph type="body" sz="half" idx="1"/>
          </p:nvPr>
        </p:nvSpPr>
        <p:spPr>
          <a:xfrm>
            <a:off x="1229783" y="2514600"/>
            <a:ext cx="6590838" cy="7485394"/>
          </a:xfrm>
          <a:prstGeom prst="rect">
            <a:avLst/>
          </a:prstGeom>
        </p:spPr>
        <p:txBody>
          <a:bodyPr/>
          <a:lstStyle/>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Sparse, chordal accompaniment</a:t>
            </a:r>
          </a:p>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Blues inflected vocal tone</a:t>
            </a:r>
          </a:p>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Blue yodel </a:t>
            </a:r>
          </a:p>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Definite influences from popular music, country music, jazz, and blues</a:t>
            </a:r>
          </a:p>
        </p:txBody>
      </p:sp>
      <p:sp>
        <p:nvSpPr>
          <p:cNvPr id="447" name="Shape 44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pic>
        <p:nvPicPr>
          <p:cNvPr id="448" name="03_Rodgers.mp3"/>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9262533" y="7543800"/>
            <a:ext cx="571501" cy="571500"/>
          </a:xfrm>
          <a:prstGeom prst="rect">
            <a:avLst/>
          </a:prstGeom>
          <a:ln w="12700">
            <a:miter lim="400000"/>
          </a:ln>
        </p:spPr>
      </p:pic>
      <p:sp>
        <p:nvSpPr>
          <p:cNvPr id="449" name="Shape 449"/>
          <p:cNvSpPr>
            <a:spLocks noGrp="1"/>
          </p:cNvSpPr>
          <p:nvPr>
            <p:ph type="title" idx="4294967295"/>
          </p:nvPr>
        </p:nvSpPr>
        <p:spPr>
          <a:xfrm>
            <a:off x="1604433" y="1562068"/>
            <a:ext cx="5397501" cy="723901"/>
          </a:xfrm>
          <a:prstGeom prst="rect">
            <a:avLst/>
          </a:prstGeom>
        </p:spPr>
        <p:txBody>
          <a:bodyPr>
            <a:normAutofit fontScale="90000"/>
          </a:bodyPr>
          <a:lstStyle>
            <a:lvl1pPr marL="57799" marR="57799" defTabSz="1295400">
              <a:spcBef>
                <a:spcPts val="0"/>
              </a:spcBef>
              <a:tabLst>
                <a:tab pos="647700" algn="l"/>
                <a:tab pos="1295400" algn="l"/>
                <a:tab pos="1943100" algn="l"/>
                <a:tab pos="2590800" algn="l"/>
                <a:tab pos="3251200" algn="l"/>
                <a:tab pos="3898900" algn="l"/>
                <a:tab pos="4546600" algn="l"/>
                <a:tab pos="5194300" algn="l"/>
                <a:tab pos="5842000" algn="l"/>
                <a:tab pos="6502400" algn="l"/>
                <a:tab pos="7150100" algn="l"/>
                <a:tab pos="7797800" algn="l"/>
                <a:tab pos="8445500" algn="l"/>
                <a:tab pos="9093200" algn="l"/>
                <a:tab pos="9753600" algn="l"/>
                <a:tab pos="10401300" algn="l"/>
                <a:tab pos="11049000" algn="l"/>
                <a:tab pos="11696700" algn="l"/>
                <a:tab pos="12344400" algn="l"/>
                <a:tab pos="13004800" algn="l"/>
              </a:tabLst>
              <a:defRPr sz="4800" cap="none">
                <a:solidFill>
                  <a:srgbClr val="F7AD00"/>
                </a:solidFill>
                <a:uFill>
                  <a:solidFill>
                    <a:srgbClr val="F7AD00"/>
                  </a:solidFill>
                </a:uFill>
              </a:defRPr>
            </a:lvl1pPr>
          </a:lstStyle>
          <a:p>
            <a:r>
              <a:t>Brakeman’s Blues</a:t>
            </a:r>
          </a:p>
        </p:txBody>
      </p:sp>
      <p:pic>
        <p:nvPicPr>
          <p:cNvPr id="450" name="pasted-image.png"/>
          <p:cNvPicPr>
            <a:picLocks noChangeAspect="1"/>
          </p:cNvPicPr>
          <p:nvPr/>
        </p:nvPicPr>
        <p:blipFill>
          <a:blip r:embed="rId5">
            <a:extLst/>
          </a:blip>
          <a:stretch>
            <a:fillRect/>
          </a:stretch>
        </p:blipFill>
        <p:spPr>
          <a:xfrm>
            <a:off x="960667" y="1562068"/>
            <a:ext cx="11121566" cy="554186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50"/>
                                        </p:tgtEl>
                                        <p:attrNameLst>
                                          <p:attrName>style.visibility</p:attrName>
                                        </p:attrNameLst>
                                      </p:cBhvr>
                                      <p:to>
                                        <p:strVal val="visible"/>
                                      </p:to>
                                    </p:set>
                                    <p:animEffect transition="in" filter="dissolve">
                                      <p:cBhvr>
                                        <p:cTn id="7" dur="1000"/>
                                        <p:tgtEl>
                                          <p:spTgt spid="450"/>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92914291" fill="hold"/>
                                        <p:tgtEl>
                                          <p:spTgt spid="4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448"/>
                </p:tgtEl>
              </p:cMediaNode>
            </p:audio>
          </p:childTnLst>
        </p:cTn>
      </p:par>
    </p:tnLst>
    <p:bldLst>
      <p:bldP spid="450"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 name="Shape 31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16" name="Shape 316"/>
          <p:cNvSpPr>
            <a:spLocks noGrp="1"/>
          </p:cNvSpPr>
          <p:nvPr>
            <p:ph type="title"/>
          </p:nvPr>
        </p:nvSpPr>
        <p:spPr>
          <a:prstGeom prst="rect">
            <a:avLst/>
          </a:prstGeom>
        </p:spPr>
        <p:txBody>
          <a:bodyPr>
            <a:normAutofit fontScale="90000"/>
          </a:bodyPr>
          <a:lstStyle>
            <a:lvl1pPr defTabSz="543305">
              <a:spcBef>
                <a:spcPts val="2100"/>
              </a:spcBef>
              <a:defRPr sz="4836"/>
            </a:lvl1pPr>
          </a:lstStyle>
          <a:p>
            <a:r>
              <a:t>Broadcasting and Recording</a:t>
            </a:r>
          </a:p>
        </p:txBody>
      </p:sp>
      <p:grpSp>
        <p:nvGrpSpPr>
          <p:cNvPr id="319" name="Group 319"/>
          <p:cNvGrpSpPr/>
          <p:nvPr/>
        </p:nvGrpSpPr>
        <p:grpSpPr>
          <a:xfrm>
            <a:off x="8445500" y="158750"/>
            <a:ext cx="3835400" cy="2832100"/>
            <a:chOff x="0" y="0"/>
            <a:chExt cx="3835400" cy="2832100"/>
          </a:xfrm>
        </p:grpSpPr>
        <p:pic>
          <p:nvPicPr>
            <p:cNvPr id="318" name="pasted-image.png"/>
            <p:cNvPicPr>
              <a:picLocks noChangeAspect="1"/>
            </p:cNvPicPr>
            <p:nvPr/>
          </p:nvPicPr>
          <p:blipFill>
            <a:blip r:embed="rId3">
              <a:extLst/>
            </a:blip>
            <a:stretch>
              <a:fillRect/>
            </a:stretch>
          </p:blipFill>
          <p:spPr>
            <a:xfrm>
              <a:off x="12700" y="12700"/>
              <a:ext cx="3810000" cy="2781300"/>
            </a:xfrm>
            <a:prstGeom prst="rect">
              <a:avLst/>
            </a:prstGeom>
            <a:ln>
              <a:noFill/>
            </a:ln>
            <a:effectLst/>
          </p:spPr>
        </p:pic>
        <p:pic>
          <p:nvPicPr>
            <p:cNvPr id="317" name="Picture 316"/>
            <p:cNvPicPr>
              <a:picLocks/>
            </p:cNvPicPr>
            <p:nvPr/>
          </p:nvPicPr>
          <p:blipFill>
            <a:blip r:embed="rId4">
              <a:extLst/>
            </a:blip>
            <a:stretch>
              <a:fillRect/>
            </a:stretch>
          </p:blipFill>
          <p:spPr>
            <a:xfrm>
              <a:off x="0" y="0"/>
              <a:ext cx="3835400" cy="2832100"/>
            </a:xfrm>
            <a:prstGeom prst="rect">
              <a:avLst/>
            </a:prstGeom>
            <a:effectLst/>
          </p:spPr>
        </p:pic>
      </p:grpSp>
      <p:sp>
        <p:nvSpPr>
          <p:cNvPr id="320" name="Shape 320"/>
          <p:cNvSpPr>
            <a:spLocks noGrp="1"/>
          </p:cNvSpPr>
          <p:nvPr>
            <p:ph type="body" idx="1"/>
          </p:nvPr>
        </p:nvSpPr>
        <p:spPr>
          <a:xfrm>
            <a:off x="571500" y="2159000"/>
            <a:ext cx="11861800" cy="7226300"/>
          </a:xfrm>
          <a:prstGeom prst="rect">
            <a:avLst/>
          </a:prstGeom>
        </p:spPr>
        <p:txBody>
          <a:bodyPr/>
          <a:lstStyle/>
          <a:p>
            <a:pPr marL="374468" indent="-374468">
              <a:lnSpc>
                <a:spcPct val="80000"/>
              </a:lnSpc>
              <a:defRPr sz="4800">
                <a:latin typeface="DIN Condensed"/>
                <a:ea typeface="DIN Condensed"/>
                <a:cs typeface="DIN Condensed"/>
                <a:sym typeface="DIN Condensed"/>
              </a:defRPr>
            </a:pPr>
            <a:r>
              <a:t>Radio</a:t>
            </a:r>
          </a:p>
          <a:p>
            <a:pPr marL="814387" lvl="1" indent="-344487">
              <a:lnSpc>
                <a:spcPct val="80000"/>
              </a:lnSpc>
              <a:buClr>
                <a:srgbClr val="0F6FC6"/>
              </a:buClr>
              <a:defRPr sz="4200">
                <a:latin typeface="DIN Condensed"/>
                <a:ea typeface="DIN Condensed"/>
                <a:cs typeface="DIN Condensed"/>
                <a:sym typeface="DIN Condensed"/>
              </a:defRPr>
            </a:pPr>
            <a:r>
              <a:t>Top 40 radio developed in early 1950s by Todd Stroz</a:t>
            </a:r>
          </a:p>
          <a:p>
            <a:pPr marL="814387" lvl="1" indent="-344487">
              <a:lnSpc>
                <a:spcPct val="80000"/>
              </a:lnSpc>
              <a:buClr>
                <a:srgbClr val="0F6FC6"/>
              </a:buClr>
              <a:defRPr sz="4200">
                <a:latin typeface="DIN Condensed"/>
                <a:ea typeface="DIN Condensed"/>
                <a:cs typeface="DIN Condensed"/>
                <a:sym typeface="DIN Condensed"/>
              </a:defRPr>
            </a:pPr>
            <a:r>
              <a:t>Rival licensing companies ASCAP and BMI collected royalties</a:t>
            </a:r>
          </a:p>
          <a:p>
            <a:pPr marL="375443" indent="-375443">
              <a:lnSpc>
                <a:spcPct val="80000"/>
              </a:lnSpc>
              <a:defRPr sz="4400">
                <a:latin typeface="DIN Condensed"/>
                <a:ea typeface="DIN Condensed"/>
                <a:cs typeface="DIN Condensed"/>
                <a:sym typeface="DIN Condensed"/>
              </a:defRPr>
            </a:pPr>
            <a:r>
              <a:t>Television</a:t>
            </a:r>
          </a:p>
          <a:p>
            <a:pPr marL="814387" lvl="1" indent="-344487">
              <a:lnSpc>
                <a:spcPct val="80000"/>
              </a:lnSpc>
              <a:buClr>
                <a:srgbClr val="0F6FC6"/>
              </a:buClr>
              <a:defRPr sz="4200">
                <a:latin typeface="DIN Condensed"/>
                <a:ea typeface="DIN Condensed"/>
                <a:cs typeface="DIN Condensed"/>
                <a:sym typeface="DIN Condensed"/>
              </a:defRPr>
            </a:pPr>
            <a:r>
              <a:t>Fuses form/function of radio, record player, and cinema</a:t>
            </a:r>
          </a:p>
          <a:p>
            <a:pPr marL="814387" lvl="1" indent="-344487">
              <a:lnSpc>
                <a:spcPct val="80000"/>
              </a:lnSpc>
              <a:buClr>
                <a:srgbClr val="0F6FC6"/>
              </a:buClr>
              <a:defRPr sz="4200">
                <a:latin typeface="DIN Condensed"/>
                <a:ea typeface="DIN Condensed"/>
                <a:cs typeface="DIN Condensed"/>
                <a:sym typeface="DIN Condensed"/>
              </a:defRPr>
            </a:pPr>
            <a:r>
              <a:t>Most important medium by mid-1950s</a:t>
            </a:r>
          </a:p>
          <a:p>
            <a:pPr marL="375443" indent="-375443">
              <a:lnSpc>
                <a:spcPct val="80000"/>
              </a:lnSpc>
              <a:defRPr sz="4400">
                <a:latin typeface="DIN Condensed"/>
                <a:ea typeface="DIN Condensed"/>
                <a:cs typeface="DIN Condensed"/>
                <a:sym typeface="DIN Condensed"/>
              </a:defRPr>
            </a:pPr>
            <a:r>
              <a:t>Recordings</a:t>
            </a:r>
          </a:p>
          <a:p>
            <a:pPr marL="814387" lvl="1" indent="-344487">
              <a:lnSpc>
                <a:spcPct val="80000"/>
              </a:lnSpc>
              <a:buClr>
                <a:srgbClr val="0F6FC6"/>
              </a:buClr>
              <a:defRPr sz="4200">
                <a:latin typeface="DIN Condensed"/>
                <a:ea typeface="DIN Condensed"/>
                <a:cs typeface="DIN Condensed"/>
                <a:sym typeface="DIN Condensed"/>
              </a:defRPr>
            </a:pPr>
            <a:r>
              <a:t>Supported by booming postwar economy</a:t>
            </a:r>
          </a:p>
          <a:p>
            <a:pPr marL="814387" lvl="1" indent="-344487">
              <a:lnSpc>
                <a:spcPct val="80000"/>
              </a:lnSpc>
              <a:buClr>
                <a:srgbClr val="0F6FC6"/>
              </a:buClr>
              <a:defRPr sz="4200">
                <a:latin typeface="DIN Condensed"/>
                <a:ea typeface="DIN Condensed"/>
                <a:cs typeface="DIN Condensed"/>
                <a:sym typeface="DIN Condensed"/>
              </a:defRPr>
            </a:pPr>
            <a:r>
              <a:t>Increased sales to young people</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453" name="Shape 453"/>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54" name="Shape 454"/>
          <p:cNvSpPr>
            <a:spLocks noGrp="1"/>
          </p:cNvSpPr>
          <p:nvPr>
            <p:ph type="title"/>
          </p:nvPr>
        </p:nvSpPr>
        <p:spPr>
          <a:xfrm>
            <a:off x="571500" y="7476066"/>
            <a:ext cx="11861800" cy="2209801"/>
          </a:xfrm>
          <a:prstGeom prst="rect">
            <a:avLst/>
          </a:prstGeom>
        </p:spPr>
        <p:txBody>
          <a:bodyPr/>
          <a:lstStyle/>
          <a:p>
            <a:r>
              <a:t>Western Swing</a:t>
            </a:r>
          </a:p>
        </p:txBody>
      </p:sp>
      <p:grpSp>
        <p:nvGrpSpPr>
          <p:cNvPr id="457" name="Group 457"/>
          <p:cNvGrpSpPr/>
          <p:nvPr/>
        </p:nvGrpSpPr>
        <p:grpSpPr>
          <a:xfrm>
            <a:off x="623993" y="1104335"/>
            <a:ext cx="11485881" cy="6103903"/>
            <a:chOff x="0" y="0"/>
            <a:chExt cx="11485880" cy="6103902"/>
          </a:xfrm>
        </p:grpSpPr>
        <p:pic>
          <p:nvPicPr>
            <p:cNvPr id="456" name="Buscolor.jpg"/>
            <p:cNvPicPr>
              <a:picLocks noChangeAspect="1"/>
            </p:cNvPicPr>
            <p:nvPr/>
          </p:nvPicPr>
          <p:blipFill>
            <a:blip r:embed="rId2">
              <a:extLst/>
            </a:blip>
            <a:stretch>
              <a:fillRect/>
            </a:stretch>
          </p:blipFill>
          <p:spPr>
            <a:xfrm>
              <a:off x="215900" y="139700"/>
              <a:ext cx="11054081" cy="5545103"/>
            </a:xfrm>
            <a:prstGeom prst="rect">
              <a:avLst/>
            </a:prstGeom>
            <a:ln>
              <a:noFill/>
            </a:ln>
            <a:effectLst/>
          </p:spPr>
        </p:pic>
        <p:pic>
          <p:nvPicPr>
            <p:cNvPr id="455" name="Picture 454"/>
            <p:cNvPicPr>
              <a:picLocks/>
            </p:cNvPicPr>
            <p:nvPr/>
          </p:nvPicPr>
          <p:blipFill>
            <a:blip r:embed="rId3">
              <a:extLst/>
            </a:blip>
            <a:stretch>
              <a:fillRect/>
            </a:stretch>
          </p:blipFill>
          <p:spPr>
            <a:xfrm>
              <a:off x="0" y="0"/>
              <a:ext cx="11485881" cy="610390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FA2"/>
        </a:solidFill>
        <a:effectLst/>
      </p:bgPr>
    </p:bg>
    <p:spTree>
      <p:nvGrpSpPr>
        <p:cNvPr id="1" name=""/>
        <p:cNvGrpSpPr/>
        <p:nvPr/>
      </p:nvGrpSpPr>
      <p:grpSpPr>
        <a:xfrm>
          <a:off x="0" y="0"/>
          <a:ext cx="0" cy="0"/>
          <a:chOff x="0" y="0"/>
          <a:chExt cx="0" cy="0"/>
        </a:xfrm>
      </p:grpSpPr>
      <p:sp>
        <p:nvSpPr>
          <p:cNvPr id="459" name="Shape 459"/>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60" name="Shape 460"/>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461" name="Shape 461"/>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62" name="Shape 462"/>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63" name="Shape 463"/>
          <p:cNvSpPr>
            <a:spLocks noGrp="1"/>
          </p:cNvSpPr>
          <p:nvPr>
            <p:ph type="body" sz="half" idx="1"/>
          </p:nvPr>
        </p:nvSpPr>
        <p:spPr>
          <a:xfrm>
            <a:off x="1265766" y="1268588"/>
            <a:ext cx="6803298" cy="7239001"/>
          </a:xfrm>
          <a:prstGeom prst="rect">
            <a:avLst/>
          </a:prstGeom>
        </p:spPr>
        <p:txBody>
          <a:bodyPr/>
          <a:lstStyle/>
          <a:p>
            <a:pPr>
              <a:lnSpc>
                <a:spcPct val="90000"/>
              </a:lnSpc>
            </a:pPr>
            <a:r>
              <a:t>The ‘western’ part of Country &amp; Western in the 1940s</a:t>
            </a:r>
          </a:p>
          <a:p>
            <a:pPr>
              <a:lnSpc>
                <a:spcPct val="90000"/>
              </a:lnSpc>
            </a:pPr>
            <a:r>
              <a:t>Developed in Texas as a combination of several styles:</a:t>
            </a:r>
          </a:p>
          <a:p>
            <a:pPr marL="950277" lvl="1" indent="-452437">
              <a:lnSpc>
                <a:spcPct val="90000"/>
              </a:lnSpc>
              <a:spcBef>
                <a:spcPts val="0"/>
              </a:spcBef>
              <a:defRPr sz="3800"/>
            </a:pPr>
            <a:r>
              <a:t>Country fiddle music</a:t>
            </a:r>
          </a:p>
          <a:p>
            <a:pPr marL="950277" lvl="1" indent="-452437">
              <a:lnSpc>
                <a:spcPct val="90000"/>
              </a:lnSpc>
              <a:spcBef>
                <a:spcPts val="0"/>
              </a:spcBef>
              <a:defRPr sz="3800"/>
            </a:pPr>
            <a:r>
              <a:t>Blues</a:t>
            </a:r>
          </a:p>
          <a:p>
            <a:pPr marL="950277" lvl="1" indent="-452437">
              <a:lnSpc>
                <a:spcPct val="90000"/>
              </a:lnSpc>
              <a:spcBef>
                <a:spcPts val="0"/>
              </a:spcBef>
              <a:defRPr sz="3800"/>
            </a:pPr>
            <a:r>
              <a:t>Big Band era Swing music</a:t>
            </a:r>
          </a:p>
          <a:p>
            <a:pPr marL="950277" lvl="1" indent="-452437">
              <a:lnSpc>
                <a:spcPct val="90000"/>
              </a:lnSpc>
              <a:spcBef>
                <a:spcPts val="0"/>
              </a:spcBef>
              <a:defRPr sz="3800"/>
            </a:pPr>
            <a:r>
              <a:t>Cowboy songs</a:t>
            </a:r>
          </a:p>
          <a:p>
            <a:pPr marL="950277" lvl="1" indent="-452437">
              <a:lnSpc>
                <a:spcPct val="90000"/>
              </a:lnSpc>
              <a:spcBef>
                <a:spcPts val="0"/>
              </a:spcBef>
              <a:defRPr sz="3800"/>
            </a:pPr>
            <a:r>
              <a:t>Tejano (Texas-Mexican) music</a:t>
            </a:r>
          </a:p>
          <a:p>
            <a:pPr marL="950277" lvl="1" indent="-452437">
              <a:lnSpc>
                <a:spcPct val="90000"/>
              </a:lnSpc>
              <a:spcBef>
                <a:spcPts val="0"/>
              </a:spcBef>
              <a:defRPr sz="3800"/>
            </a:pPr>
            <a:r>
              <a:t>European Polkas</a:t>
            </a:r>
          </a:p>
          <a:p>
            <a:pPr>
              <a:lnSpc>
                <a:spcPct val="90000"/>
              </a:lnSpc>
            </a:pPr>
            <a:r>
              <a:t>Major figure: Bob Wills and his Texas Playboys </a:t>
            </a:r>
          </a:p>
        </p:txBody>
      </p:sp>
      <p:sp>
        <p:nvSpPr>
          <p:cNvPr id="464" name="Shape 46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grpSp>
        <p:nvGrpSpPr>
          <p:cNvPr id="467" name="Group 467"/>
          <p:cNvGrpSpPr/>
          <p:nvPr/>
        </p:nvGrpSpPr>
        <p:grpSpPr>
          <a:xfrm>
            <a:off x="7455778" y="3429846"/>
            <a:ext cx="4231641" cy="2995508"/>
            <a:chOff x="0" y="0"/>
            <a:chExt cx="4231640" cy="2995506"/>
          </a:xfrm>
        </p:grpSpPr>
        <p:pic>
          <p:nvPicPr>
            <p:cNvPr id="466" name="Bandpic.jpg"/>
            <p:cNvPicPr>
              <a:picLocks noChangeAspect="1"/>
            </p:cNvPicPr>
            <p:nvPr/>
          </p:nvPicPr>
          <p:blipFill>
            <a:blip r:embed="rId2">
              <a:extLst/>
            </a:blip>
            <a:stretch>
              <a:fillRect/>
            </a:stretch>
          </p:blipFill>
          <p:spPr>
            <a:xfrm>
              <a:off x="63500" y="38100"/>
              <a:ext cx="4104641" cy="2817707"/>
            </a:xfrm>
            <a:prstGeom prst="rect">
              <a:avLst/>
            </a:prstGeom>
            <a:ln>
              <a:noFill/>
            </a:ln>
            <a:effectLst/>
          </p:spPr>
        </p:pic>
        <p:pic>
          <p:nvPicPr>
            <p:cNvPr id="465" name="Picture 464"/>
            <p:cNvPicPr>
              <a:picLocks/>
            </p:cNvPicPr>
            <p:nvPr/>
          </p:nvPicPr>
          <p:blipFill>
            <a:blip r:embed="rId3">
              <a:extLst/>
            </a:blip>
            <a:stretch>
              <a:fillRect/>
            </a:stretch>
          </p:blipFill>
          <p:spPr>
            <a:xfrm>
              <a:off x="0" y="0"/>
              <a:ext cx="4231641" cy="299550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blinds dir="vert"/>
      </p:transition>
    </mc:Choice>
    <mc:Fallback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70" name="Shape 470"/>
          <p:cNvSpPr>
            <a:spLocks noGrp="1"/>
          </p:cNvSpPr>
          <p:nvPr>
            <p:ph type="title"/>
          </p:nvPr>
        </p:nvSpPr>
        <p:spPr>
          <a:prstGeom prst="rect">
            <a:avLst/>
          </a:prstGeom>
        </p:spPr>
        <p:txBody>
          <a:bodyPr>
            <a:normAutofit fontScale="90000"/>
          </a:bodyPr>
          <a:lstStyle>
            <a:lvl1pPr defTabSz="543305">
              <a:spcBef>
                <a:spcPts val="2100"/>
              </a:spcBef>
              <a:defRPr sz="4836"/>
            </a:lvl1pPr>
          </a:lstStyle>
          <a:p>
            <a:r>
              <a:t>Bob Wills and his Texas Playboys</a:t>
            </a:r>
          </a:p>
        </p:txBody>
      </p:sp>
      <p:sp>
        <p:nvSpPr>
          <p:cNvPr id="471" name="Shape 471"/>
          <p:cNvSpPr>
            <a:spLocks noGrp="1"/>
          </p:cNvSpPr>
          <p:nvPr>
            <p:ph type="body" idx="1"/>
          </p:nvPr>
        </p:nvSpPr>
        <p:spPr>
          <a:xfrm>
            <a:off x="588824" y="1809750"/>
            <a:ext cx="9792219" cy="7226300"/>
          </a:xfrm>
          <a:prstGeom prst="rect">
            <a:avLst/>
          </a:prstGeom>
        </p:spPr>
        <p:txBody>
          <a:bodyPr/>
          <a:lstStyle/>
          <a:p>
            <a:pPr marL="456056" indent="-456056" defTabSz="572516">
              <a:lnSpc>
                <a:spcPct val="90000"/>
              </a:lnSpc>
              <a:spcBef>
                <a:spcPts val="1700"/>
              </a:spcBef>
              <a:buChar char="•"/>
              <a:defRPr sz="3724"/>
            </a:pPr>
            <a:r>
              <a:t>Most popular and influential Western Swing Group</a:t>
            </a:r>
          </a:p>
          <a:p>
            <a:pPr marL="456056" indent="-456056" defTabSz="572516">
              <a:lnSpc>
                <a:spcPct val="90000"/>
              </a:lnSpc>
              <a:spcBef>
                <a:spcPts val="1700"/>
              </a:spcBef>
              <a:buChar char="•"/>
              <a:defRPr sz="3724"/>
            </a:pPr>
            <a:r>
              <a:t>Balance between traditional and innovative elements</a:t>
            </a:r>
          </a:p>
          <a:p>
            <a:pPr marL="857218" lvl="1" indent="-396716" defTabSz="572516">
              <a:lnSpc>
                <a:spcPct val="90000"/>
              </a:lnSpc>
              <a:spcBef>
                <a:spcPts val="1700"/>
              </a:spcBef>
              <a:buChar char="–"/>
              <a:defRPr sz="3332"/>
            </a:pPr>
            <a:r>
              <a:t>Old fiddle tunes</a:t>
            </a:r>
          </a:p>
          <a:p>
            <a:pPr marL="857218" lvl="1" indent="-396716" defTabSz="572516">
              <a:lnSpc>
                <a:spcPct val="90000"/>
              </a:lnSpc>
              <a:spcBef>
                <a:spcPts val="1700"/>
              </a:spcBef>
              <a:buChar char="–"/>
              <a:defRPr sz="3332"/>
            </a:pPr>
            <a:r>
              <a:t>Call and response</a:t>
            </a:r>
          </a:p>
          <a:p>
            <a:pPr marL="857218" lvl="1" indent="-396716" defTabSz="572516">
              <a:lnSpc>
                <a:spcPct val="90000"/>
              </a:lnSpc>
              <a:spcBef>
                <a:spcPts val="1700"/>
              </a:spcBef>
              <a:buChar char="–"/>
              <a:defRPr sz="3332"/>
            </a:pPr>
            <a:r>
              <a:t>Big Band instrumentation </a:t>
            </a:r>
          </a:p>
          <a:p>
            <a:pPr marL="1317720" lvl="2" indent="-396716" defTabSz="572516">
              <a:lnSpc>
                <a:spcPct val="90000"/>
              </a:lnSpc>
              <a:spcBef>
                <a:spcPts val="1700"/>
              </a:spcBef>
              <a:buChar char="–"/>
              <a:defRPr sz="3332"/>
            </a:pPr>
            <a:r>
              <a:t>(trumpet, sax, drum set)</a:t>
            </a:r>
          </a:p>
          <a:p>
            <a:pPr marL="857218" lvl="1" indent="-396716" defTabSz="572516">
              <a:lnSpc>
                <a:spcPct val="90000"/>
              </a:lnSpc>
              <a:spcBef>
                <a:spcPts val="1700"/>
              </a:spcBef>
              <a:buChar char="–"/>
              <a:defRPr sz="3332"/>
            </a:pPr>
            <a:r>
              <a:t>Electronically Amplified Steel Guitar</a:t>
            </a:r>
          </a:p>
          <a:p>
            <a:pPr marL="857218" lvl="1" indent="-396716" defTabSz="572516">
              <a:lnSpc>
                <a:spcPct val="90000"/>
              </a:lnSpc>
              <a:spcBef>
                <a:spcPts val="1700"/>
              </a:spcBef>
              <a:buChar char="–"/>
              <a:defRPr sz="3332"/>
            </a:pPr>
            <a:r>
              <a:t>Improvised instrumental solos (takeoffs)</a:t>
            </a:r>
          </a:p>
        </p:txBody>
      </p:sp>
      <p:grpSp>
        <p:nvGrpSpPr>
          <p:cNvPr id="474" name="Group 474"/>
          <p:cNvGrpSpPr/>
          <p:nvPr/>
        </p:nvGrpSpPr>
        <p:grpSpPr>
          <a:xfrm>
            <a:off x="10212216" y="695113"/>
            <a:ext cx="2401148" cy="3046308"/>
            <a:chOff x="0" y="0"/>
            <a:chExt cx="2401146" cy="3046306"/>
          </a:xfrm>
        </p:grpSpPr>
        <p:pic>
          <p:nvPicPr>
            <p:cNvPr id="473" name="willpic.jpg"/>
            <p:cNvPicPr>
              <a:picLocks noChangeAspect="1"/>
            </p:cNvPicPr>
            <p:nvPr/>
          </p:nvPicPr>
          <p:blipFill>
            <a:blip r:embed="rId2">
              <a:extLst/>
            </a:blip>
            <a:stretch>
              <a:fillRect/>
            </a:stretch>
          </p:blipFill>
          <p:spPr>
            <a:xfrm>
              <a:off x="76200" y="50800"/>
              <a:ext cx="2248747" cy="2817707"/>
            </a:xfrm>
            <a:prstGeom prst="rect">
              <a:avLst/>
            </a:prstGeom>
            <a:ln>
              <a:noFill/>
            </a:ln>
            <a:effectLst/>
          </p:spPr>
        </p:pic>
        <p:pic>
          <p:nvPicPr>
            <p:cNvPr id="472" name="Picture 471"/>
            <p:cNvPicPr>
              <a:picLocks/>
            </p:cNvPicPr>
            <p:nvPr/>
          </p:nvPicPr>
          <p:blipFill>
            <a:blip r:embed="rId3">
              <a:extLst/>
            </a:blip>
            <a:stretch>
              <a:fillRect/>
            </a:stretch>
          </p:blipFill>
          <p:spPr>
            <a:xfrm>
              <a:off x="0" y="0"/>
              <a:ext cx="2401147" cy="304630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blinds dir="vert"/>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9"/>
            </a:gs>
            <a:gs pos="100000">
              <a:srgbClr val="000046"/>
            </a:gs>
          </a:gsLst>
          <a:path path="circle">
            <a:fillToRect l="50000" t="50000" r="50000" b="50000"/>
          </a:path>
        </a:gradFill>
        <a:effectLst/>
      </p:bgPr>
    </p:bg>
    <p:spTree>
      <p:nvGrpSpPr>
        <p:cNvPr id="1" name=""/>
        <p:cNvGrpSpPr/>
        <p:nvPr/>
      </p:nvGrpSpPr>
      <p:grpSpPr>
        <a:xfrm>
          <a:off x="0" y="0"/>
          <a:ext cx="0" cy="0"/>
          <a:chOff x="0" y="0"/>
          <a:chExt cx="0" cy="0"/>
        </a:xfrm>
      </p:grpSpPr>
      <p:sp>
        <p:nvSpPr>
          <p:cNvPr id="478" name="Shape 478"/>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79" name="Shape 479"/>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480" name="Shape 480"/>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81" name="Shape 481"/>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82" name="Shape 482"/>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pic>
        <p:nvPicPr>
          <p:cNvPr id="483" name="droppedImage.tiff"/>
          <p:cNvPicPr>
            <a:picLocks noChangeAspect="1"/>
          </p:cNvPicPr>
          <p:nvPr/>
        </p:nvPicPr>
        <p:blipFill>
          <a:blip r:embed="rId2">
            <a:extLst/>
          </a:blip>
          <a:stretch>
            <a:fillRect/>
          </a:stretch>
        </p:blipFill>
        <p:spPr>
          <a:xfrm>
            <a:off x="8788400" y="876300"/>
            <a:ext cx="3517900" cy="2110740"/>
          </a:xfrm>
          <a:prstGeom prst="rect">
            <a:avLst/>
          </a:prstGeom>
          <a:ln w="12700"/>
        </p:spPr>
      </p:pic>
      <p:sp>
        <p:nvSpPr>
          <p:cNvPr id="484" name="Shape 484"/>
          <p:cNvSpPr>
            <a:spLocks noGrp="1"/>
          </p:cNvSpPr>
          <p:nvPr>
            <p:ph type="title"/>
          </p:nvPr>
        </p:nvSpPr>
        <p:spPr>
          <a:prstGeom prst="rect">
            <a:avLst/>
          </a:prstGeom>
        </p:spPr>
        <p:txBody>
          <a:bodyPr lIns="0" tIns="0" rIns="0" bIns="0"/>
          <a:lstStyle>
            <a:lvl1pPr>
              <a:tabLst>
                <a:tab pos="647700" algn="l"/>
                <a:tab pos="1295400" algn="l"/>
                <a:tab pos="1943100" algn="l"/>
                <a:tab pos="2590800" algn="l"/>
                <a:tab pos="3251200" algn="l"/>
                <a:tab pos="3898900" algn="l"/>
                <a:tab pos="4546600" algn="l"/>
                <a:tab pos="5194300" algn="l"/>
                <a:tab pos="5842000" algn="l"/>
                <a:tab pos="6502400" algn="l"/>
                <a:tab pos="7150100" algn="l"/>
                <a:tab pos="7797800" algn="l"/>
                <a:tab pos="8445500" algn="l"/>
                <a:tab pos="9093200" algn="l"/>
                <a:tab pos="9753600" algn="l"/>
                <a:tab pos="10401300" algn="l"/>
                <a:tab pos="11049000" algn="l"/>
                <a:tab pos="11696700" algn="l"/>
                <a:tab pos="12344400" algn="l"/>
                <a:tab pos="13004800" algn="l"/>
              </a:tabLst>
            </a:lvl1pPr>
          </a:lstStyle>
          <a:p>
            <a:r>
              <a:t>Honky-tonk</a:t>
            </a:r>
          </a:p>
        </p:txBody>
      </p:sp>
      <p:sp>
        <p:nvSpPr>
          <p:cNvPr id="485" name="Shape 485"/>
          <p:cNvSpPr>
            <a:spLocks noGrp="1"/>
          </p:cNvSpPr>
          <p:nvPr>
            <p:ph type="body" sz="half" idx="1"/>
          </p:nvPr>
        </p:nvSpPr>
        <p:spPr>
          <a:xfrm>
            <a:off x="1193800" y="2514600"/>
            <a:ext cx="4115065" cy="7239000"/>
          </a:xfrm>
          <a:prstGeom prst="rect">
            <a:avLst/>
          </a:prstGeom>
        </p:spPr>
        <p:txBody>
          <a:bodyPr lIns="0" tIns="0" rIns="0" bIns="0"/>
          <a:lstStyle/>
          <a:p>
            <a:pPr marL="501695" indent="-461055">
              <a:lnSpc>
                <a:spcPct val="94000"/>
              </a:lnSpc>
              <a:spcBef>
                <a:spcPts val="9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pPr>
            <a:r>
              <a:t>“Country two-beat”</a:t>
            </a:r>
          </a:p>
          <a:p>
            <a:pPr marL="501695" indent="-461055">
              <a:lnSpc>
                <a:spcPct val="94000"/>
              </a:lnSpc>
              <a:spcBef>
                <a:spcPts val="9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pPr>
            <a:r>
              <a:t>Emotional singing style, with blues inflections</a:t>
            </a:r>
          </a:p>
          <a:p>
            <a:pPr marL="501695" indent="-461055">
              <a:lnSpc>
                <a:spcPct val="94000"/>
              </a:lnSpc>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pPr>
            <a:r>
              <a:t>Emotional content expressed in direct 		language</a:t>
            </a:r>
            <a:r>
              <a:rPr sz="4400"/>
              <a:t> </a:t>
            </a:r>
          </a:p>
          <a:p>
            <a:pPr>
              <a:lnSpc>
                <a:spcPct val="94000"/>
              </a:lnSpc>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Ex. Hank Williams, Move it On Over</a:t>
            </a:r>
          </a:p>
        </p:txBody>
      </p:sp>
      <p:sp>
        <p:nvSpPr>
          <p:cNvPr id="486" name="Shape 4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pic>
        <p:nvPicPr>
          <p:cNvPr id="487" name="HankWilliams1952.jpg"/>
          <p:cNvPicPr>
            <a:picLocks noChangeAspect="1"/>
          </p:cNvPicPr>
          <p:nvPr/>
        </p:nvPicPr>
        <p:blipFill>
          <a:blip r:embed="rId3">
            <a:extLst/>
          </a:blip>
          <a:stretch>
            <a:fillRect/>
          </a:stretch>
        </p:blipFill>
        <p:spPr>
          <a:xfrm>
            <a:off x="5416086" y="900773"/>
            <a:ext cx="6934201" cy="9486901"/>
          </a:xfrm>
          <a:prstGeom prst="rect">
            <a:avLst/>
          </a:prstGeom>
          <a:ln w="12700">
            <a:miter lim="400000"/>
          </a:ln>
        </p:spPr>
      </p:pic>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90" name="Shape 490"/>
          <p:cNvSpPr>
            <a:spLocks noGrp="1"/>
          </p:cNvSpPr>
          <p:nvPr>
            <p:ph type="title"/>
          </p:nvPr>
        </p:nvSpPr>
        <p:spPr>
          <a:prstGeom prst="rect">
            <a:avLst/>
          </a:prstGeom>
        </p:spPr>
        <p:txBody>
          <a:bodyPr>
            <a:normAutofit fontScale="90000"/>
          </a:bodyPr>
          <a:lstStyle>
            <a:lvl1pPr defTabSz="543305">
              <a:spcBef>
                <a:spcPts val="2100"/>
              </a:spcBef>
              <a:defRPr sz="4836"/>
            </a:lvl1pPr>
          </a:lstStyle>
          <a:p>
            <a:r>
              <a:t>Hank Williams, Sr.</a:t>
            </a:r>
          </a:p>
        </p:txBody>
      </p:sp>
      <p:sp>
        <p:nvSpPr>
          <p:cNvPr id="491" name="Shape 491"/>
          <p:cNvSpPr>
            <a:spLocks noGrp="1"/>
          </p:cNvSpPr>
          <p:nvPr>
            <p:ph type="body" idx="1"/>
          </p:nvPr>
        </p:nvSpPr>
        <p:spPr>
          <a:xfrm>
            <a:off x="571500" y="1803400"/>
            <a:ext cx="9024873" cy="7226300"/>
          </a:xfrm>
          <a:prstGeom prst="rect">
            <a:avLst/>
          </a:prstGeom>
        </p:spPr>
        <p:txBody>
          <a:bodyPr/>
          <a:lstStyle/>
          <a:p>
            <a:pPr marL="485775" indent="-485775">
              <a:buChar char="•"/>
              <a:defRPr sz="3400"/>
            </a:pPr>
            <a:r>
              <a:t>Died at age 29 from alcohol abuse</a:t>
            </a:r>
          </a:p>
          <a:p>
            <a:pPr marL="485775" indent="-485775">
              <a:buChar char="•"/>
              <a:defRPr sz="3400"/>
            </a:pPr>
            <a:r>
              <a:t>Recording career: 6 years</a:t>
            </a:r>
          </a:p>
          <a:p>
            <a:pPr marL="485775" indent="-485775">
              <a:buChar char="•"/>
              <a:defRPr sz="3400"/>
            </a:pPr>
            <a:r>
              <a:t>Enormous country success (36 top 10 records on the country charts)</a:t>
            </a:r>
          </a:p>
          <a:p>
            <a:pPr marL="485775" indent="-485775">
              <a:buChar char="•"/>
              <a:defRPr sz="3400"/>
            </a:pPr>
            <a:r>
              <a:t>Country-style vocal inflections</a:t>
            </a:r>
          </a:p>
          <a:p>
            <a:pPr marL="485775" indent="-485775">
              <a:buChar char="•"/>
              <a:defRPr sz="3400"/>
            </a:pPr>
            <a:r>
              <a:t>Country-style instruments, trad. And modern (fiddle &amp; steel guitar)</a:t>
            </a:r>
          </a:p>
          <a:p>
            <a:pPr marL="485775" indent="-485775">
              <a:buChar char="•"/>
              <a:defRPr sz="3400"/>
            </a:pPr>
            <a:r>
              <a:t>Exemplified stereotypical country music in terms of subjects/images</a:t>
            </a:r>
          </a:p>
        </p:txBody>
      </p:sp>
      <p:grpSp>
        <p:nvGrpSpPr>
          <p:cNvPr id="494" name="Group 494"/>
          <p:cNvGrpSpPr/>
          <p:nvPr/>
        </p:nvGrpSpPr>
        <p:grpSpPr>
          <a:xfrm>
            <a:off x="9007144" y="618689"/>
            <a:ext cx="3702192" cy="6080761"/>
            <a:chOff x="0" y="0"/>
            <a:chExt cx="3702191" cy="6080760"/>
          </a:xfrm>
        </p:grpSpPr>
        <p:pic>
          <p:nvPicPr>
            <p:cNvPr id="493" name="hank-1.jpg"/>
            <p:cNvPicPr>
              <a:picLocks noChangeAspect="1"/>
            </p:cNvPicPr>
            <p:nvPr/>
          </p:nvPicPr>
          <p:blipFill>
            <a:blip r:embed="rId2">
              <a:extLst/>
            </a:blip>
            <a:stretch>
              <a:fillRect/>
            </a:stretch>
          </p:blipFill>
          <p:spPr>
            <a:xfrm>
              <a:off x="88900" y="50800"/>
              <a:ext cx="3524392" cy="5852161"/>
            </a:xfrm>
            <a:prstGeom prst="rect">
              <a:avLst/>
            </a:prstGeom>
            <a:ln>
              <a:noFill/>
            </a:ln>
            <a:effectLst/>
          </p:spPr>
        </p:pic>
        <p:pic>
          <p:nvPicPr>
            <p:cNvPr id="492" name="Picture 491"/>
            <p:cNvPicPr>
              <a:picLocks/>
            </p:cNvPicPr>
            <p:nvPr/>
          </p:nvPicPr>
          <p:blipFill>
            <a:blip r:embed="rId3">
              <a:extLst/>
            </a:blip>
            <a:stretch>
              <a:fillRect/>
            </a:stretch>
          </p:blipFill>
          <p:spPr>
            <a:xfrm>
              <a:off x="0" y="0"/>
              <a:ext cx="3702192" cy="6080761"/>
            </a:xfrm>
            <a:prstGeom prst="rect">
              <a:avLst/>
            </a:prstGeom>
            <a:effectLst/>
          </p:spPr>
        </p:pic>
      </p:gr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97" name="Shape 497"/>
          <p:cNvSpPr>
            <a:spLocks noGrp="1"/>
          </p:cNvSpPr>
          <p:nvPr>
            <p:ph type="title"/>
          </p:nvPr>
        </p:nvSpPr>
        <p:spPr>
          <a:prstGeom prst="rect">
            <a:avLst/>
          </a:prstGeom>
        </p:spPr>
        <p:txBody>
          <a:bodyPr>
            <a:normAutofit fontScale="90000"/>
          </a:bodyPr>
          <a:lstStyle>
            <a:lvl1pPr defTabSz="543305">
              <a:spcBef>
                <a:spcPts val="2100"/>
              </a:spcBef>
              <a:defRPr sz="4836"/>
            </a:lvl1pPr>
          </a:lstStyle>
          <a:p>
            <a:r>
              <a:t>Move it on Over</a:t>
            </a:r>
          </a:p>
        </p:txBody>
      </p:sp>
      <p:sp>
        <p:nvSpPr>
          <p:cNvPr id="498" name="Shape 498"/>
          <p:cNvSpPr>
            <a:spLocks noGrp="1"/>
          </p:cNvSpPr>
          <p:nvPr>
            <p:ph type="body" idx="1"/>
          </p:nvPr>
        </p:nvSpPr>
        <p:spPr>
          <a:prstGeom prst="rect">
            <a:avLst/>
          </a:prstGeom>
        </p:spPr>
        <p:txBody>
          <a:bodyPr/>
          <a:lstStyle/>
          <a:p>
            <a:pPr>
              <a:lnSpc>
                <a:spcPct val="90000"/>
              </a:lnSpc>
              <a:buChar char="•"/>
            </a:pPr>
            <a:r>
              <a:t>Composed and recorded by Hank Williams</a:t>
            </a:r>
          </a:p>
          <a:p>
            <a:pPr>
              <a:lnSpc>
                <a:spcPct val="90000"/>
              </a:lnSpc>
              <a:buChar char="•"/>
            </a:pPr>
            <a:r>
              <a:t>Based on Williams’ personal life</a:t>
            </a:r>
          </a:p>
          <a:p>
            <a:pPr>
              <a:lnSpc>
                <a:spcPct val="90000"/>
              </a:lnSpc>
              <a:buChar char="•"/>
            </a:pPr>
            <a:r>
              <a:t>Simple strophic form (alternation of vocal and instrumental verses)</a:t>
            </a:r>
          </a:p>
          <a:p>
            <a:pPr>
              <a:lnSpc>
                <a:spcPct val="90000"/>
              </a:lnSpc>
              <a:buChar char="•"/>
            </a:pPr>
            <a:r>
              <a:t>Proto-rock</a:t>
            </a:r>
          </a:p>
        </p:txBody>
      </p:sp>
      <p:pic>
        <p:nvPicPr>
          <p:cNvPr id="499" name="06_Williams.mp3"/>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5795861" y="8287873"/>
            <a:ext cx="571501" cy="571501"/>
          </a:xfrm>
          <a:prstGeom prst="rect">
            <a:avLst/>
          </a:prstGeom>
          <a:ln w="12700">
            <a:miter lim="400000"/>
          </a:ln>
        </p:spPr>
      </p:pic>
      <p:pic>
        <p:nvPicPr>
          <p:cNvPr id="500" name="pasted-image.png"/>
          <p:cNvPicPr>
            <a:picLocks noChangeAspect="1"/>
          </p:cNvPicPr>
          <p:nvPr/>
        </p:nvPicPr>
        <p:blipFill>
          <a:blip r:embed="rId5">
            <a:extLst/>
          </a:blip>
          <a:stretch>
            <a:fillRect/>
          </a:stretch>
        </p:blipFill>
        <p:spPr>
          <a:xfrm>
            <a:off x="8488460" y="5322111"/>
            <a:ext cx="3804915" cy="3804915"/>
          </a:xfrm>
          <a:prstGeom prst="rect">
            <a:avLst/>
          </a:prstGeom>
          <a:ln w="12700">
            <a:miter lim="400000"/>
          </a:ln>
        </p:spPr>
      </p:pic>
      <p:pic>
        <p:nvPicPr>
          <p:cNvPr id="501" name="pasted-image.png"/>
          <p:cNvPicPr>
            <a:picLocks noChangeAspect="1"/>
          </p:cNvPicPr>
          <p:nvPr/>
        </p:nvPicPr>
        <p:blipFill>
          <a:blip r:embed="rId6">
            <a:extLst/>
          </a:blip>
          <a:stretch>
            <a:fillRect/>
          </a:stretch>
        </p:blipFill>
        <p:spPr>
          <a:xfrm>
            <a:off x="585374" y="382755"/>
            <a:ext cx="6381861" cy="898809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498"/>
                                        </p:tgtEl>
                                      </p:cBhvr>
                                    </p:animEffect>
                                    <p:set>
                                      <p:cBhvr>
                                        <p:cTn id="7" fill="hold">
                                          <p:stCondLst>
                                            <p:cond delay="999"/>
                                          </p:stCondLst>
                                        </p:cTn>
                                        <p:tgtEl>
                                          <p:spTgt spid="498"/>
                                        </p:tgtEl>
                                        <p:attrNameLst>
                                          <p:attrName>style.visibility</p:attrName>
                                        </p:attrNameLst>
                                      </p:cBhvr>
                                      <p:to>
                                        <p:strVal val="hidden"/>
                                      </p:to>
                                    </p:se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66138778" fill="hold"/>
                                        <p:tgtEl>
                                          <p:spTgt spid="499"/>
                                        </p:tgtEl>
                                      </p:cBhvr>
                                    </p:cmd>
                                  </p:childTnLst>
                                </p:cTn>
                              </p:par>
                            </p:childTnLst>
                          </p:cTn>
                        </p:par>
                        <p:par>
                          <p:cTn id="11" fill="hold">
                            <p:stCondLst>
                              <p:cond delay="166139778"/>
                            </p:stCondLst>
                            <p:childTnLst>
                              <p:par>
                                <p:cTn id="12" presetID="9" presetClass="entr" fill="hold" grpId="3" nodeType="afterEffect">
                                  <p:stCondLst>
                                    <p:cond delay="0"/>
                                  </p:stCondLst>
                                  <p:iterate>
                                    <p:tmAbs val="0"/>
                                  </p:iterate>
                                  <p:childTnLst>
                                    <p:set>
                                      <p:cBhvr>
                                        <p:cTn id="13" fill="hold"/>
                                        <p:tgtEl>
                                          <p:spTgt spid="501"/>
                                        </p:tgtEl>
                                        <p:attrNameLst>
                                          <p:attrName>style.visibility</p:attrName>
                                        </p:attrNameLst>
                                      </p:cBhvr>
                                      <p:to>
                                        <p:strVal val="visible"/>
                                      </p:to>
                                    </p:set>
                                    <p:animEffect transition="in" filter="dissolve">
                                      <p:cBhvr>
                                        <p:cTn id="14"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5" fill="hold" display="0">
                  <p:stCondLst>
                    <p:cond delay="indefinite"/>
                  </p:stCondLst>
                </p:cTn>
                <p:tgtEl>
                  <p:spTgt spid="499"/>
                </p:tgtEl>
              </p:cMediaNode>
            </p:audio>
          </p:childTnLst>
        </p:cTn>
      </p:par>
    </p:tnLst>
    <p:bldLst>
      <p:bldP spid="498" grpId="1" animBg="1" advAuto="0"/>
      <p:bldP spid="501"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2" name="Shape 322"/>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23" name="Shape 323"/>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24" name="Shape 324"/>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25" name="Shape 325"/>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26" name="Shape 326"/>
          <p:cNvSpPr>
            <a:spLocks noGrp="1"/>
          </p:cNvSpPr>
          <p:nvPr>
            <p:ph type="body" idx="1"/>
          </p:nvPr>
        </p:nvSpPr>
        <p:spPr>
          <a:xfrm>
            <a:off x="2569633" y="3886200"/>
            <a:ext cx="10579101" cy="7239000"/>
          </a:xfrm>
          <a:prstGeom prst="rect">
            <a:avLst/>
          </a:prstGeom>
        </p:spPr>
        <p:txBody>
          <a:bodyPr>
            <a:normAutofit/>
          </a:bodyPr>
          <a:lstStyle/>
          <a:p>
            <a:r>
              <a:t>Record companies</a:t>
            </a:r>
          </a:p>
          <a:p>
            <a:pPr marL="902652" lvl="1" indent="-404812">
              <a:spcBef>
                <a:spcPts val="0"/>
              </a:spcBef>
              <a:buClr>
                <a:srgbClr val="0F6FC6"/>
              </a:buClr>
              <a:defRPr sz="3400"/>
            </a:pPr>
            <a:r>
              <a:t>Major labels were large and had substantial resources</a:t>
            </a:r>
          </a:p>
          <a:p>
            <a:pPr marL="1245985" lvl="2" indent="-290945">
              <a:spcBef>
                <a:spcPts val="0"/>
              </a:spcBef>
              <a:buClr>
                <a:srgbClr val="009DD9"/>
              </a:buClr>
              <a:defRPr sz="2800"/>
            </a:pPr>
            <a:r>
              <a:t>Examples: RCA Victor, Columbia, Decca, Capitol Records</a:t>
            </a:r>
          </a:p>
          <a:p>
            <a:pPr marL="902652" lvl="1" indent="-404812">
              <a:spcBef>
                <a:spcPts val="0"/>
              </a:spcBef>
              <a:buClr>
                <a:srgbClr val="0F6FC6"/>
              </a:buClr>
              <a:defRPr sz="3400"/>
            </a:pPr>
            <a:r>
              <a:t>Independent labels were small and specialized</a:t>
            </a:r>
          </a:p>
          <a:p>
            <a:pPr marL="1245985" lvl="2" indent="-290945">
              <a:spcBef>
                <a:spcPts val="0"/>
              </a:spcBef>
              <a:buClr>
                <a:srgbClr val="009DD9"/>
              </a:buClr>
              <a:defRPr sz="2800"/>
            </a:pPr>
            <a:r>
              <a:t>Provided an outlet for performers ignored by the “majors”</a:t>
            </a:r>
          </a:p>
          <a:p>
            <a:pPr marL="1245985" lvl="2" indent="-290945">
              <a:spcBef>
                <a:spcPts val="0"/>
              </a:spcBef>
              <a:buClr>
                <a:srgbClr val="009DD9"/>
              </a:buClr>
              <a:defRPr sz="2800"/>
            </a:pPr>
            <a:r>
              <a:t>Paid payola to promote their records and compete</a:t>
            </a:r>
          </a:p>
          <a:p>
            <a:r>
              <a:t>Radio</a:t>
            </a:r>
          </a:p>
          <a:p>
            <a:pPr marL="902652" lvl="1" indent="-404812">
              <a:spcBef>
                <a:spcPts val="0"/>
              </a:spcBef>
              <a:buClr>
                <a:srgbClr val="0F6FC6"/>
              </a:buClr>
              <a:defRPr sz="3400"/>
            </a:pPr>
            <a:r>
              <a:t>Helped popularize R&amp;B and country</a:t>
            </a:r>
          </a:p>
          <a:p>
            <a:pPr marL="902652" lvl="1" indent="-404812">
              <a:spcBef>
                <a:spcPts val="0"/>
              </a:spcBef>
              <a:buClr>
                <a:srgbClr val="0F6FC6"/>
              </a:buClr>
              <a:defRPr sz="3400"/>
            </a:pPr>
            <a:r>
              <a:t>Appealed to migrating, transplanted southerners</a:t>
            </a:r>
          </a:p>
        </p:txBody>
      </p:sp>
      <p:sp>
        <p:nvSpPr>
          <p:cNvPr id="327" name="Shape 327"/>
          <p:cNvSpPr>
            <a:spLocks noGrp="1"/>
          </p:cNvSpPr>
          <p:nvPr>
            <p:ph type="sldNum" sz="quarter" idx="2"/>
          </p:nvPr>
        </p:nvSpPr>
        <p:spPr>
          <a:xfrm>
            <a:off x="12124339" y="8920480"/>
            <a:ext cx="241438" cy="36082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grpSp>
        <p:nvGrpSpPr>
          <p:cNvPr id="330" name="Group 330"/>
          <p:cNvGrpSpPr/>
          <p:nvPr/>
        </p:nvGrpSpPr>
        <p:grpSpPr>
          <a:xfrm>
            <a:off x="6761973" y="871478"/>
            <a:ext cx="5139515" cy="2667523"/>
            <a:chOff x="0" y="0"/>
            <a:chExt cx="5139514" cy="2667521"/>
          </a:xfrm>
        </p:grpSpPr>
        <p:pic>
          <p:nvPicPr>
            <p:cNvPr id="329" name="Columbia-AB-Graphophone.jpg"/>
            <p:cNvPicPr>
              <a:picLocks noChangeAspect="1"/>
            </p:cNvPicPr>
            <p:nvPr/>
          </p:nvPicPr>
          <p:blipFill>
            <a:blip r:embed="rId3">
              <a:extLst/>
            </a:blip>
            <a:stretch>
              <a:fillRect/>
            </a:stretch>
          </p:blipFill>
          <p:spPr>
            <a:xfrm>
              <a:off x="12700" y="12700"/>
              <a:ext cx="5114115" cy="2616722"/>
            </a:xfrm>
            <a:prstGeom prst="rect">
              <a:avLst/>
            </a:prstGeom>
            <a:ln>
              <a:noFill/>
            </a:ln>
            <a:effectLst/>
          </p:spPr>
        </p:pic>
        <p:pic>
          <p:nvPicPr>
            <p:cNvPr id="328" name="Picture 327"/>
            <p:cNvPicPr>
              <a:picLocks/>
            </p:cNvPicPr>
            <p:nvPr/>
          </p:nvPicPr>
          <p:blipFill>
            <a:blip r:embed="rId4">
              <a:extLst/>
            </a:blip>
            <a:stretch>
              <a:fillRect/>
            </a:stretch>
          </p:blipFill>
          <p:spPr>
            <a:xfrm>
              <a:off x="0" y="0"/>
              <a:ext cx="5139515" cy="2667522"/>
            </a:xfrm>
            <a:prstGeom prst="rect">
              <a:avLst/>
            </a:prstGeom>
            <a:effectLst/>
          </p:spPr>
        </p:pic>
      </p:grpSp>
      <p:pic>
        <p:nvPicPr>
          <p:cNvPr id="331" name="RCA-Ad-1-June1949BBMagCover.jpg"/>
          <p:cNvPicPr>
            <a:picLocks noChangeAspect="1"/>
          </p:cNvPicPr>
          <p:nvPr/>
        </p:nvPicPr>
        <p:blipFill>
          <a:blip r:embed="rId5">
            <a:extLst/>
          </a:blip>
          <a:stretch>
            <a:fillRect/>
          </a:stretch>
        </p:blipFill>
        <p:spPr>
          <a:xfrm>
            <a:off x="380719" y="395274"/>
            <a:ext cx="3456669" cy="3439917"/>
          </a:xfrm>
          <a:prstGeom prst="rect">
            <a:avLst/>
          </a:prstGeom>
          <a:ln w="12700">
            <a:miter lim="400000"/>
          </a:ln>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RCA-Victor-DennisDayTV-Ad.jpg"/>
          <p:cNvPicPr>
            <a:picLocks noChangeAspect="1"/>
          </p:cNvPicPr>
          <p:nvPr/>
        </p:nvPicPr>
        <p:blipFill>
          <a:blip r:embed="rId2">
            <a:extLst/>
          </a:blip>
          <a:stretch>
            <a:fillRect/>
          </a:stretch>
        </p:blipFill>
        <p:spPr>
          <a:xfrm>
            <a:off x="3084144" y="-240507"/>
            <a:ext cx="7406954" cy="9753601"/>
          </a:xfrm>
          <a:prstGeom prst="rect">
            <a:avLst/>
          </a:prstGeom>
          <a:ln w="12700">
            <a:miter lim="400000"/>
          </a:ln>
        </p:spPr>
      </p:pic>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36" name="Shape 336"/>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37" name="Shape 337"/>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38" name="Shape 338"/>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39" name="Shape 339"/>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pic>
        <p:nvPicPr>
          <p:cNvPr id="340" name="droppedImage.tiff"/>
          <p:cNvPicPr>
            <a:picLocks noChangeAspect="1"/>
          </p:cNvPicPr>
          <p:nvPr/>
        </p:nvPicPr>
        <p:blipFill>
          <a:blip r:embed="rId2">
            <a:extLst/>
          </a:blip>
          <a:stretch>
            <a:fillRect/>
          </a:stretch>
        </p:blipFill>
        <p:spPr>
          <a:xfrm>
            <a:off x="8788400" y="876300"/>
            <a:ext cx="3517900" cy="2110740"/>
          </a:xfrm>
          <a:prstGeom prst="rect">
            <a:avLst/>
          </a:prstGeom>
          <a:ln w="12700"/>
        </p:spPr>
      </p:pic>
      <p:sp>
        <p:nvSpPr>
          <p:cNvPr id="341" name="Shape 341"/>
          <p:cNvSpPr>
            <a:spLocks noGrp="1"/>
          </p:cNvSpPr>
          <p:nvPr>
            <p:ph type="title"/>
          </p:nvPr>
        </p:nvSpPr>
        <p:spPr>
          <a:prstGeom prst="rect">
            <a:avLst/>
          </a:prstGeom>
        </p:spPr>
        <p:txBody>
          <a:bodyPr/>
          <a:lstStyle/>
          <a:p>
            <a:r>
              <a:t>Roots of Rock</a:t>
            </a:r>
          </a:p>
        </p:txBody>
      </p:sp>
      <p:sp>
        <p:nvSpPr>
          <p:cNvPr id="342" name="Shape 342"/>
          <p:cNvSpPr>
            <a:spLocks noGrp="1"/>
          </p:cNvSpPr>
          <p:nvPr>
            <p:ph type="body" idx="1"/>
          </p:nvPr>
        </p:nvSpPr>
        <p:spPr>
          <a:xfrm>
            <a:off x="1212850" y="3276600"/>
            <a:ext cx="10579100" cy="7239000"/>
          </a:xfrm>
          <a:prstGeom prst="rect">
            <a:avLst/>
          </a:prstGeom>
        </p:spPr>
        <p:txBody>
          <a:bodyPr/>
          <a:lstStyle/>
          <a:p>
            <a:pPr marL="506004" indent="-465364">
              <a:lnSpc>
                <a:spcPct val="90000"/>
              </a:lnSpc>
              <a:spcBef>
                <a:spcPts val="900"/>
              </a:spcBef>
              <a:defRPr sz="3800"/>
            </a:pPr>
            <a:r>
              <a:t>American popular music a mixture of European, African, and Anglo-American folk influences</a:t>
            </a:r>
          </a:p>
          <a:p>
            <a:pPr marL="506004" indent="-465364">
              <a:lnSpc>
                <a:spcPct val="90000"/>
              </a:lnSpc>
              <a:spcBef>
                <a:spcPts val="900"/>
              </a:spcBef>
              <a:defRPr sz="3800"/>
            </a:pPr>
            <a:r>
              <a:t>“Primordial soup” from which emerges</a:t>
            </a:r>
          </a:p>
          <a:p>
            <a:pPr marL="902652" lvl="1" indent="-404812">
              <a:lnSpc>
                <a:spcPct val="90000"/>
              </a:lnSpc>
              <a:spcBef>
                <a:spcPts val="0"/>
              </a:spcBef>
              <a:defRPr sz="3400">
                <a:solidFill>
                  <a:srgbClr val="816B2C"/>
                </a:solidFill>
              </a:defRPr>
            </a:pPr>
            <a:r>
              <a:t>Country</a:t>
            </a:r>
          </a:p>
          <a:p>
            <a:pPr marL="902652" lvl="1" indent="-404812">
              <a:lnSpc>
                <a:spcPct val="90000"/>
              </a:lnSpc>
              <a:spcBef>
                <a:spcPts val="0"/>
              </a:spcBef>
              <a:defRPr sz="3400">
                <a:solidFill>
                  <a:srgbClr val="816B2C"/>
                </a:solidFill>
              </a:defRPr>
            </a:pPr>
            <a:r>
              <a:t>Jazz</a:t>
            </a:r>
          </a:p>
          <a:p>
            <a:pPr marL="902652" lvl="1" indent="-404812">
              <a:lnSpc>
                <a:spcPct val="90000"/>
              </a:lnSpc>
              <a:spcBef>
                <a:spcPts val="0"/>
              </a:spcBef>
              <a:defRPr sz="3400">
                <a:solidFill>
                  <a:srgbClr val="816B2C"/>
                </a:solidFill>
              </a:defRPr>
            </a:pPr>
            <a:r>
              <a:t>Ragtime</a:t>
            </a:r>
          </a:p>
          <a:p>
            <a:pPr marL="902652" lvl="1" indent="-404812">
              <a:lnSpc>
                <a:spcPct val="90000"/>
              </a:lnSpc>
              <a:spcBef>
                <a:spcPts val="0"/>
              </a:spcBef>
              <a:defRPr sz="3400">
                <a:solidFill>
                  <a:srgbClr val="816B2C"/>
                </a:solidFill>
              </a:defRPr>
            </a:pPr>
            <a:r>
              <a:t>Blues</a:t>
            </a:r>
            <a:endParaRPr>
              <a:solidFill>
                <a:srgbClr val="FFEA18"/>
              </a:solidFill>
            </a:endParaRPr>
          </a:p>
          <a:p>
            <a:pPr marL="506004" indent="-465364">
              <a:lnSpc>
                <a:spcPct val="90000"/>
              </a:lnSpc>
              <a:spcBef>
                <a:spcPts val="900"/>
              </a:spcBef>
              <a:defRPr sz="3800"/>
            </a:pPr>
            <a:r>
              <a:t>Rock combines influences of all</a:t>
            </a:r>
          </a:p>
        </p:txBody>
      </p:sp>
      <p:sp>
        <p:nvSpPr>
          <p:cNvPr id="343" name="Shape 343"/>
          <p:cNvSpPr>
            <a:spLocks noGrp="1"/>
          </p:cNvSpPr>
          <p:nvPr>
            <p:ph type="sldNum" sz="quarter" idx="2"/>
          </p:nvPr>
        </p:nvSpPr>
        <p:spPr>
          <a:xfrm>
            <a:off x="12124339" y="8920480"/>
            <a:ext cx="241438" cy="36082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42">
                                            <p:bg/>
                                          </p:spTgt>
                                        </p:tgtEl>
                                        <p:attrNameLst>
                                          <p:attrName>style.visibility</p:attrName>
                                        </p:attrNameLst>
                                      </p:cBhvr>
                                      <p:to>
                                        <p:strVal val="visible"/>
                                      </p:to>
                                    </p:set>
                                    <p:animEffect transition="in" filter="dissolve">
                                      <p:cBhvr>
                                        <p:cTn id="7" dur="500"/>
                                        <p:tgtEl>
                                          <p:spTgt spid="342">
                                            <p:bg/>
                                          </p:spTgt>
                                        </p:tgtEl>
                                      </p:cBhvr>
                                    </p:animEffect>
                                  </p:childTnLst>
                                </p:cTn>
                              </p:par>
                              <p:par>
                                <p:cTn id="8" presetID="9" presetClass="entr" presetSubtype="0" fill="hold" grpId="1" nodeType="withEffect">
                                  <p:stCondLst>
                                    <p:cond delay="0"/>
                                  </p:stCondLst>
                                  <p:iterate>
                                    <p:tmAbs val="0"/>
                                  </p:iterate>
                                  <p:childTnLst>
                                    <p:set>
                                      <p:cBhvr>
                                        <p:cTn id="9" fill="hold"/>
                                        <p:tgtEl>
                                          <p:spTgt spid="342">
                                            <p:txEl>
                                              <p:pRg st="0" end="0"/>
                                            </p:txEl>
                                          </p:spTgt>
                                        </p:tgtEl>
                                        <p:attrNameLst>
                                          <p:attrName>style.visibility</p:attrName>
                                        </p:attrNameLst>
                                      </p:cBhvr>
                                      <p:to>
                                        <p:strVal val="visible"/>
                                      </p:to>
                                    </p:set>
                                    <p:animEffect transition="in" filter="dissolve">
                                      <p:cBhvr>
                                        <p:cTn id="10" dur="500"/>
                                        <p:tgtEl>
                                          <p:spTgt spid="3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42">
                                            <p:txEl>
                                              <p:pRg st="1" end="1"/>
                                            </p:txEl>
                                          </p:spTgt>
                                        </p:tgtEl>
                                        <p:attrNameLst>
                                          <p:attrName>style.visibility</p:attrName>
                                        </p:attrNameLst>
                                      </p:cBhvr>
                                      <p:to>
                                        <p:strVal val="visible"/>
                                      </p:to>
                                    </p:set>
                                    <p:animEffect transition="in" filter="dissolve">
                                      <p:cBhvr>
                                        <p:cTn id="15" dur="500"/>
                                        <p:tgtEl>
                                          <p:spTgt spid="342">
                                            <p:txEl>
                                              <p:pRg st="1" end="1"/>
                                            </p:txEl>
                                          </p:spTgt>
                                        </p:tgtEl>
                                      </p:cBhvr>
                                    </p:animEffect>
                                  </p:childTnLst>
                                </p:cTn>
                              </p:par>
                              <p:par>
                                <p:cTn id="16" presetID="9" presetClass="entr" presetSubtype="0" fill="hold" grpId="1" nodeType="withEffect">
                                  <p:stCondLst>
                                    <p:cond delay="0"/>
                                  </p:stCondLst>
                                  <p:iterate>
                                    <p:tmAbs val="0"/>
                                  </p:iterate>
                                  <p:childTnLst>
                                    <p:set>
                                      <p:cBhvr>
                                        <p:cTn id="17" fill="hold"/>
                                        <p:tgtEl>
                                          <p:spTgt spid="342">
                                            <p:txEl>
                                              <p:pRg st="2" end="2"/>
                                            </p:txEl>
                                          </p:spTgt>
                                        </p:tgtEl>
                                        <p:attrNameLst>
                                          <p:attrName>style.visibility</p:attrName>
                                        </p:attrNameLst>
                                      </p:cBhvr>
                                      <p:to>
                                        <p:strVal val="visible"/>
                                      </p:to>
                                    </p:set>
                                    <p:animEffect transition="in" filter="dissolve">
                                      <p:cBhvr>
                                        <p:cTn id="18" dur="500"/>
                                        <p:tgtEl>
                                          <p:spTgt spid="342">
                                            <p:txEl>
                                              <p:pRg st="2" end="2"/>
                                            </p:txEl>
                                          </p:spTgt>
                                        </p:tgtEl>
                                      </p:cBhvr>
                                    </p:animEffect>
                                  </p:childTnLst>
                                </p:cTn>
                              </p:par>
                              <p:par>
                                <p:cTn id="19" presetID="9" presetClass="entr" presetSubtype="0" fill="hold" grpId="1" nodeType="withEffect">
                                  <p:stCondLst>
                                    <p:cond delay="0"/>
                                  </p:stCondLst>
                                  <p:iterate>
                                    <p:tmAbs val="0"/>
                                  </p:iterate>
                                  <p:childTnLst>
                                    <p:set>
                                      <p:cBhvr>
                                        <p:cTn id="20" fill="hold"/>
                                        <p:tgtEl>
                                          <p:spTgt spid="342">
                                            <p:txEl>
                                              <p:pRg st="3" end="3"/>
                                            </p:txEl>
                                          </p:spTgt>
                                        </p:tgtEl>
                                        <p:attrNameLst>
                                          <p:attrName>style.visibility</p:attrName>
                                        </p:attrNameLst>
                                      </p:cBhvr>
                                      <p:to>
                                        <p:strVal val="visible"/>
                                      </p:to>
                                    </p:set>
                                    <p:animEffect transition="in" filter="dissolve">
                                      <p:cBhvr>
                                        <p:cTn id="21" dur="500"/>
                                        <p:tgtEl>
                                          <p:spTgt spid="342">
                                            <p:txEl>
                                              <p:pRg st="3" end="3"/>
                                            </p:txEl>
                                          </p:spTgt>
                                        </p:tgtEl>
                                      </p:cBhvr>
                                    </p:animEffect>
                                  </p:childTnLst>
                                </p:cTn>
                              </p:par>
                              <p:par>
                                <p:cTn id="22" presetID="9" presetClass="entr" presetSubtype="0" fill="hold" grpId="1" nodeType="withEffect">
                                  <p:stCondLst>
                                    <p:cond delay="0"/>
                                  </p:stCondLst>
                                  <p:iterate>
                                    <p:tmAbs val="0"/>
                                  </p:iterate>
                                  <p:childTnLst>
                                    <p:set>
                                      <p:cBhvr>
                                        <p:cTn id="23" fill="hold"/>
                                        <p:tgtEl>
                                          <p:spTgt spid="342">
                                            <p:txEl>
                                              <p:pRg st="4" end="4"/>
                                            </p:txEl>
                                          </p:spTgt>
                                        </p:tgtEl>
                                        <p:attrNameLst>
                                          <p:attrName>style.visibility</p:attrName>
                                        </p:attrNameLst>
                                      </p:cBhvr>
                                      <p:to>
                                        <p:strVal val="visible"/>
                                      </p:to>
                                    </p:set>
                                    <p:animEffect transition="in" filter="dissolve">
                                      <p:cBhvr>
                                        <p:cTn id="24" dur="500"/>
                                        <p:tgtEl>
                                          <p:spTgt spid="342">
                                            <p:txEl>
                                              <p:pRg st="4" end="4"/>
                                            </p:txEl>
                                          </p:spTgt>
                                        </p:tgtEl>
                                      </p:cBhvr>
                                    </p:animEffect>
                                  </p:childTnLst>
                                </p:cTn>
                              </p:par>
                              <p:par>
                                <p:cTn id="25" presetID="9" presetClass="entr" presetSubtype="0" fill="hold" grpId="1" nodeType="withEffect">
                                  <p:stCondLst>
                                    <p:cond delay="0"/>
                                  </p:stCondLst>
                                  <p:iterate>
                                    <p:tmAbs val="0"/>
                                  </p:iterate>
                                  <p:childTnLst>
                                    <p:set>
                                      <p:cBhvr>
                                        <p:cTn id="26" fill="hold"/>
                                        <p:tgtEl>
                                          <p:spTgt spid="342">
                                            <p:txEl>
                                              <p:pRg st="5" end="5"/>
                                            </p:txEl>
                                          </p:spTgt>
                                        </p:tgtEl>
                                        <p:attrNameLst>
                                          <p:attrName>style.visibility</p:attrName>
                                        </p:attrNameLst>
                                      </p:cBhvr>
                                      <p:to>
                                        <p:strVal val="visible"/>
                                      </p:to>
                                    </p:set>
                                    <p:animEffect transition="in" filter="dissolve">
                                      <p:cBhvr>
                                        <p:cTn id="27" dur="500"/>
                                        <p:tgtEl>
                                          <p:spTgt spid="34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1" nodeType="clickEffect">
                                  <p:stCondLst>
                                    <p:cond delay="0"/>
                                  </p:stCondLst>
                                  <p:iterate>
                                    <p:tmAbs val="0"/>
                                  </p:iterate>
                                  <p:childTnLst>
                                    <p:set>
                                      <p:cBhvr>
                                        <p:cTn id="31" fill="hold"/>
                                        <p:tgtEl>
                                          <p:spTgt spid="342">
                                            <p:txEl>
                                              <p:pRg st="6" end="6"/>
                                            </p:txEl>
                                          </p:spTgt>
                                        </p:tgtEl>
                                        <p:attrNameLst>
                                          <p:attrName>style.visibility</p:attrName>
                                        </p:attrNameLst>
                                      </p:cBhvr>
                                      <p:to>
                                        <p:strVal val="visible"/>
                                      </p:to>
                                    </p:set>
                                    <p:animEffect transition="in" filter="dissolve">
                                      <p:cBhvr>
                                        <p:cTn id="32" dur="500"/>
                                        <p:tgtEl>
                                          <p:spTgt spid="3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46" name="Shape 346"/>
          <p:cNvSpPr>
            <a:spLocks noGrp="1"/>
          </p:cNvSpPr>
          <p:nvPr>
            <p:ph type="title"/>
          </p:nvPr>
        </p:nvSpPr>
        <p:spPr>
          <a:prstGeom prst="rect">
            <a:avLst/>
          </a:prstGeom>
        </p:spPr>
        <p:txBody>
          <a:bodyPr>
            <a:normAutofit fontScale="90000"/>
          </a:bodyPr>
          <a:lstStyle>
            <a:lvl1pPr defTabSz="397256">
              <a:spcBef>
                <a:spcPts val="1500"/>
              </a:spcBef>
              <a:defRPr sz="4352">
                <a:latin typeface="Times New Roman"/>
                <a:ea typeface="Times New Roman"/>
                <a:cs typeface="Times New Roman"/>
                <a:sym typeface="Times New Roman"/>
              </a:defRPr>
            </a:lvl1pPr>
          </a:lstStyle>
          <a:p>
            <a:r>
              <a:t>Before the Rise of Rock ’n’ Roll</a:t>
            </a:r>
          </a:p>
        </p:txBody>
      </p:sp>
      <p:sp>
        <p:nvSpPr>
          <p:cNvPr id="347" name="Shape 347"/>
          <p:cNvSpPr>
            <a:spLocks noGrp="1"/>
          </p:cNvSpPr>
          <p:nvPr>
            <p:ph type="body" idx="1"/>
          </p:nvPr>
        </p:nvSpPr>
        <p:spPr>
          <a:xfrm>
            <a:off x="571500" y="1803400"/>
            <a:ext cx="7361040" cy="7226300"/>
          </a:xfrm>
          <a:prstGeom prst="rect">
            <a:avLst/>
          </a:prstGeom>
        </p:spPr>
        <p:txBody>
          <a:bodyPr/>
          <a:lstStyle/>
          <a:p>
            <a:pPr>
              <a:defRPr>
                <a:latin typeface="DIN Condensed"/>
                <a:ea typeface="DIN Condensed"/>
                <a:cs typeface="DIN Condensed"/>
                <a:sym typeface="DIN Condensed"/>
              </a:defRPr>
            </a:pPr>
            <a:endParaRPr/>
          </a:p>
          <a:p>
            <a:pPr>
              <a:defRPr>
                <a:latin typeface="DIN Condensed"/>
                <a:ea typeface="DIN Condensed"/>
                <a:cs typeface="DIN Condensed"/>
                <a:sym typeface="DIN Condensed"/>
              </a:defRPr>
            </a:pPr>
            <a:r>
              <a:t>Business model based on sales of sheet music</a:t>
            </a:r>
          </a:p>
          <a:p>
            <a:pPr>
              <a:defRPr>
                <a:latin typeface="DIN Condensed"/>
                <a:ea typeface="DIN Condensed"/>
                <a:cs typeface="DIN Condensed"/>
                <a:sym typeface="DIN Condensed"/>
              </a:defRPr>
            </a:pPr>
            <a:endParaRPr/>
          </a:p>
          <a:p>
            <a:pPr>
              <a:defRPr>
                <a:latin typeface="DIN Condensed"/>
                <a:ea typeface="DIN Condensed"/>
                <a:cs typeface="DIN Condensed"/>
                <a:sym typeface="DIN Condensed"/>
              </a:defRPr>
            </a:pPr>
            <a:r>
              <a:t>Payments made in the form of royalties</a:t>
            </a:r>
          </a:p>
          <a:p>
            <a:pPr marL="969168" lvl="1" indent="-499268">
              <a:buClr>
                <a:srgbClr val="0F6FC6"/>
              </a:buClr>
              <a:defRPr sz="3400">
                <a:latin typeface="DIN Condensed"/>
                <a:ea typeface="DIN Condensed"/>
                <a:cs typeface="DIN Condensed"/>
                <a:sym typeface="DIN Condensed"/>
              </a:defRPr>
            </a:pPr>
            <a:r>
              <a:t>Typically split 50/50 between songwriter and lyricist</a:t>
            </a:r>
          </a:p>
          <a:p>
            <a:pPr marL="969168" lvl="1" indent="-499268">
              <a:buClr>
                <a:srgbClr val="0F6FC6"/>
              </a:buClr>
              <a:defRPr sz="3400">
                <a:latin typeface="DIN Condensed"/>
                <a:ea typeface="DIN Condensed"/>
                <a:cs typeface="DIN Condensed"/>
                <a:sym typeface="DIN Condensed"/>
              </a:defRPr>
            </a:pPr>
            <a:r>
              <a:t>Skewed business interests in favor of songwriters over performers</a:t>
            </a:r>
          </a:p>
        </p:txBody>
      </p:sp>
      <p:pic>
        <p:nvPicPr>
          <p:cNvPr id="348" name="pasted-image.png"/>
          <p:cNvPicPr>
            <a:picLocks noChangeAspect="1"/>
          </p:cNvPicPr>
          <p:nvPr/>
        </p:nvPicPr>
        <p:blipFill>
          <a:blip r:embed="rId2">
            <a:extLst/>
          </a:blip>
          <a:stretch>
            <a:fillRect/>
          </a:stretch>
        </p:blipFill>
        <p:spPr>
          <a:xfrm>
            <a:off x="8031329" y="2498437"/>
            <a:ext cx="4035135" cy="5378028"/>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350" name="Shape 35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51" name="Shape 351"/>
          <p:cNvSpPr>
            <a:spLocks noGrp="1"/>
          </p:cNvSpPr>
          <p:nvPr>
            <p:ph type="title"/>
          </p:nvPr>
        </p:nvSpPr>
        <p:spPr>
          <a:prstGeom prst="rect">
            <a:avLst/>
          </a:prstGeom>
        </p:spPr>
        <p:txBody>
          <a:bodyPr/>
          <a:lstStyle>
            <a:lvl1pPr defTabSz="543305">
              <a:spcBef>
                <a:spcPts val="2100"/>
              </a:spcBef>
              <a:defRPr sz="4836"/>
            </a:lvl1pPr>
          </a:lstStyle>
          <a:p>
            <a:r>
              <a:t>Tin Pan Alley</a:t>
            </a:r>
          </a:p>
        </p:txBody>
      </p:sp>
      <p:sp>
        <p:nvSpPr>
          <p:cNvPr id="352" name="Shape 352"/>
          <p:cNvSpPr>
            <a:spLocks noGrp="1"/>
          </p:cNvSpPr>
          <p:nvPr>
            <p:ph type="body" idx="1"/>
          </p:nvPr>
        </p:nvSpPr>
        <p:spPr>
          <a:xfrm>
            <a:off x="520700" y="1809750"/>
            <a:ext cx="9087446" cy="7226300"/>
          </a:xfrm>
          <a:prstGeom prst="rect">
            <a:avLst/>
          </a:prstGeom>
        </p:spPr>
        <p:txBody>
          <a:bodyPr/>
          <a:lstStyle/>
          <a:p>
            <a:pPr marL="382269" indent="-382269">
              <a:lnSpc>
                <a:spcPct val="90000"/>
              </a:lnSpc>
              <a:defRPr sz="4200">
                <a:latin typeface="DIN Condensed"/>
                <a:ea typeface="DIN Condensed"/>
                <a:cs typeface="DIN Condensed"/>
                <a:sym typeface="DIN Condensed"/>
              </a:defRPr>
            </a:pPr>
            <a:r>
              <a:t>References a location (West 28th Street in Manhattan) and a process of creating music</a:t>
            </a:r>
          </a:p>
          <a:p>
            <a:pPr marL="382269" indent="-382269">
              <a:lnSpc>
                <a:spcPct val="90000"/>
              </a:lnSpc>
              <a:defRPr sz="4200">
                <a:latin typeface="DIN Condensed"/>
                <a:ea typeface="DIN Condensed"/>
                <a:cs typeface="DIN Condensed"/>
                <a:sym typeface="DIN Condensed"/>
              </a:defRPr>
            </a:pPr>
            <a:r>
              <a:t>Streamlined music production</a:t>
            </a:r>
          </a:p>
          <a:p>
            <a:pPr marL="382269" indent="-382269">
              <a:lnSpc>
                <a:spcPct val="90000"/>
              </a:lnSpc>
              <a:defRPr sz="4200">
                <a:latin typeface="DIN Condensed"/>
                <a:ea typeface="DIN Condensed"/>
                <a:cs typeface="DIN Condensed"/>
                <a:sym typeface="DIN Condensed"/>
              </a:defRPr>
            </a:pPr>
            <a:r>
              <a:t>Made an “office job” out of songwriting</a:t>
            </a:r>
          </a:p>
          <a:p>
            <a:pPr marL="382269" indent="-382269">
              <a:lnSpc>
                <a:spcPct val="90000"/>
              </a:lnSpc>
              <a:defRPr sz="4200">
                <a:latin typeface="DIN Condensed"/>
                <a:ea typeface="DIN Condensed"/>
                <a:cs typeface="DIN Condensed"/>
                <a:sym typeface="DIN Condensed"/>
              </a:defRPr>
            </a:pPr>
            <a:r>
              <a:t>Relied heavily on AABA form</a:t>
            </a:r>
          </a:p>
          <a:p>
            <a:pPr marL="814387" lvl="1" indent="-344487">
              <a:lnSpc>
                <a:spcPct val="90000"/>
              </a:lnSpc>
              <a:buClr>
                <a:srgbClr val="0F6FC6"/>
              </a:buClr>
              <a:defRPr sz="4200">
                <a:latin typeface="DIN Condensed"/>
                <a:ea typeface="DIN Condensed"/>
                <a:cs typeface="DIN Condensed"/>
                <a:sym typeface="DIN Condensed"/>
              </a:defRPr>
            </a:pPr>
            <a:r>
              <a:t>Sung by crooners like Frank Sinatra, </a:t>
            </a:r>
          </a:p>
          <a:p>
            <a:pPr marL="814387" lvl="1" indent="-344487">
              <a:lnSpc>
                <a:spcPct val="90000"/>
              </a:lnSpc>
              <a:buClr>
                <a:srgbClr val="0F6FC6"/>
              </a:buClr>
              <a:defRPr sz="4200">
                <a:latin typeface="DIN Condensed"/>
                <a:ea typeface="DIN Condensed"/>
                <a:cs typeface="DIN Condensed"/>
                <a:sym typeface="DIN Condensed"/>
              </a:defRPr>
            </a:pPr>
            <a:r>
              <a:t>Perry Como, and </a:t>
            </a:r>
          </a:p>
          <a:p>
            <a:pPr marL="814387" lvl="1" indent="-344487">
              <a:lnSpc>
                <a:spcPct val="90000"/>
              </a:lnSpc>
              <a:buClr>
                <a:srgbClr val="0F6FC6"/>
              </a:buClr>
              <a:defRPr sz="4200">
                <a:latin typeface="DIN Condensed"/>
                <a:ea typeface="DIN Condensed"/>
                <a:cs typeface="DIN Condensed"/>
                <a:sym typeface="DIN Condensed"/>
              </a:defRPr>
            </a:pPr>
            <a:r>
              <a:t>Nat “King” Cole</a:t>
            </a:r>
          </a:p>
        </p:txBody>
      </p:sp>
      <p:grpSp>
        <p:nvGrpSpPr>
          <p:cNvPr id="355" name="Group 355"/>
          <p:cNvGrpSpPr/>
          <p:nvPr/>
        </p:nvGrpSpPr>
        <p:grpSpPr>
          <a:xfrm>
            <a:off x="7762159" y="2825968"/>
            <a:ext cx="5169203" cy="6702125"/>
            <a:chOff x="0" y="0"/>
            <a:chExt cx="5169202" cy="6702124"/>
          </a:xfrm>
        </p:grpSpPr>
        <p:pic>
          <p:nvPicPr>
            <p:cNvPr id="354" name="Sinatra_10.jpg"/>
            <p:cNvPicPr>
              <a:picLocks noChangeAspect="1"/>
            </p:cNvPicPr>
            <p:nvPr/>
          </p:nvPicPr>
          <p:blipFill>
            <a:blip r:embed="rId5">
              <a:extLst/>
            </a:blip>
            <a:stretch>
              <a:fillRect/>
            </a:stretch>
          </p:blipFill>
          <p:spPr>
            <a:xfrm>
              <a:off x="88900" y="50800"/>
              <a:ext cx="4991403" cy="6473524"/>
            </a:xfrm>
            <a:prstGeom prst="rect">
              <a:avLst/>
            </a:prstGeom>
            <a:ln>
              <a:noFill/>
            </a:ln>
            <a:effectLst/>
          </p:spPr>
        </p:pic>
        <p:pic>
          <p:nvPicPr>
            <p:cNvPr id="353" name="Picture 352"/>
            <p:cNvPicPr>
              <a:picLocks/>
            </p:cNvPicPr>
            <p:nvPr/>
          </p:nvPicPr>
          <p:blipFill>
            <a:blip r:embed="rId6">
              <a:extLst/>
            </a:blip>
            <a:stretch>
              <a:fillRect/>
            </a:stretch>
          </p:blipFill>
          <p:spPr>
            <a:xfrm>
              <a:off x="0" y="-1"/>
              <a:ext cx="5169203" cy="6702126"/>
            </a:xfrm>
            <a:prstGeom prst="rect">
              <a:avLst/>
            </a:prstGeom>
            <a:effectLst/>
          </p:spPr>
        </p:pic>
      </p:grpSp>
      <p:pic>
        <p:nvPicPr>
          <p:cNvPr id="356" name="Come Fly with me.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5384800" y="7188200"/>
            <a:ext cx="571500" cy="5715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7999" fill="hold"/>
                                        <p:tgtEl>
                                          <p:spTgt spid="3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5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59" name="Shape 359"/>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60" name="Shape 360"/>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61" name="Shape 361"/>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62" name="Shape 362"/>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pic>
        <p:nvPicPr>
          <p:cNvPr id="363" name="droppedImage.tiff"/>
          <p:cNvPicPr>
            <a:picLocks noChangeAspect="1"/>
          </p:cNvPicPr>
          <p:nvPr/>
        </p:nvPicPr>
        <p:blipFill>
          <a:blip r:embed="rId2">
            <a:extLst/>
          </a:blip>
          <a:stretch>
            <a:fillRect/>
          </a:stretch>
        </p:blipFill>
        <p:spPr>
          <a:xfrm>
            <a:off x="8788400" y="876300"/>
            <a:ext cx="3517900" cy="2110740"/>
          </a:xfrm>
          <a:prstGeom prst="rect">
            <a:avLst/>
          </a:prstGeom>
          <a:ln w="12700"/>
        </p:spPr>
      </p:pic>
      <p:sp>
        <p:nvSpPr>
          <p:cNvPr id="364" name="Shape 364"/>
          <p:cNvSpPr>
            <a:spLocks noGrp="1"/>
          </p:cNvSpPr>
          <p:nvPr>
            <p:ph type="title"/>
          </p:nvPr>
        </p:nvSpPr>
        <p:spPr>
          <a:prstGeom prst="rect">
            <a:avLst/>
          </a:prstGeom>
        </p:spPr>
        <p:txBody>
          <a:bodyPr/>
          <a:lstStyle>
            <a:lvl1pPr>
              <a:tabLst>
                <a:tab pos="1295400" algn="l"/>
                <a:tab pos="2590800" algn="l"/>
                <a:tab pos="3898900" algn="l"/>
                <a:tab pos="5194300" algn="l"/>
                <a:tab pos="6502400" algn="l"/>
                <a:tab pos="7797800" algn="l"/>
                <a:tab pos="9093200" algn="l"/>
                <a:tab pos="10401300" algn="l"/>
                <a:tab pos="11696700" algn="l"/>
                <a:tab pos="13004800" algn="l"/>
                <a:tab pos="14300200" algn="l"/>
              </a:tabLst>
            </a:lvl1pPr>
          </a:lstStyle>
          <a:p>
            <a:r>
              <a:t>Popular Song to 1950</a:t>
            </a:r>
          </a:p>
        </p:txBody>
      </p:sp>
      <p:sp>
        <p:nvSpPr>
          <p:cNvPr id="365" name="Shape 365"/>
          <p:cNvSpPr>
            <a:spLocks noGrp="1"/>
          </p:cNvSpPr>
          <p:nvPr>
            <p:ph type="sldNum" sz="quarter" idx="2"/>
          </p:nvPr>
        </p:nvSpPr>
        <p:spPr>
          <a:xfrm>
            <a:off x="12124339" y="8920480"/>
            <a:ext cx="241438" cy="36082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grpSp>
        <p:nvGrpSpPr>
          <p:cNvPr id="368" name="Group 368"/>
          <p:cNvGrpSpPr/>
          <p:nvPr/>
        </p:nvGrpSpPr>
        <p:grpSpPr>
          <a:xfrm>
            <a:off x="7637780" y="859230"/>
            <a:ext cx="4741163" cy="5825204"/>
            <a:chOff x="0" y="0"/>
            <a:chExt cx="4741162" cy="5825203"/>
          </a:xfrm>
        </p:grpSpPr>
        <p:pic>
          <p:nvPicPr>
            <p:cNvPr id="367" name="pasted-image.png"/>
            <p:cNvPicPr>
              <a:picLocks noChangeAspect="1"/>
            </p:cNvPicPr>
            <p:nvPr/>
          </p:nvPicPr>
          <p:blipFill>
            <a:blip r:embed="rId3">
              <a:extLst/>
            </a:blip>
            <a:stretch>
              <a:fillRect/>
            </a:stretch>
          </p:blipFill>
          <p:spPr>
            <a:xfrm>
              <a:off x="12700" y="12700"/>
              <a:ext cx="4715763" cy="5774404"/>
            </a:xfrm>
            <a:prstGeom prst="rect">
              <a:avLst/>
            </a:prstGeom>
            <a:ln>
              <a:noFill/>
            </a:ln>
            <a:effectLst/>
          </p:spPr>
        </p:pic>
        <p:pic>
          <p:nvPicPr>
            <p:cNvPr id="366" name="Picture 365"/>
            <p:cNvPicPr>
              <a:picLocks/>
            </p:cNvPicPr>
            <p:nvPr/>
          </p:nvPicPr>
          <p:blipFill>
            <a:blip r:embed="rId4">
              <a:extLst/>
            </a:blip>
            <a:stretch>
              <a:fillRect/>
            </a:stretch>
          </p:blipFill>
          <p:spPr>
            <a:xfrm>
              <a:off x="0" y="0"/>
              <a:ext cx="4741163" cy="5825204"/>
            </a:xfrm>
            <a:prstGeom prst="rect">
              <a:avLst/>
            </a:prstGeom>
            <a:effectLst/>
          </p:spPr>
        </p:pic>
      </p:grpSp>
      <p:sp>
        <p:nvSpPr>
          <p:cNvPr id="369" name="Shape 369"/>
          <p:cNvSpPr>
            <a:spLocks noGrp="1"/>
          </p:cNvSpPr>
          <p:nvPr>
            <p:ph type="body" sz="half" idx="1"/>
          </p:nvPr>
        </p:nvSpPr>
        <p:spPr>
          <a:xfrm>
            <a:off x="1263650" y="2921000"/>
            <a:ext cx="6184900" cy="4643372"/>
          </a:xfrm>
          <a:prstGeom prst="rect">
            <a:avLst/>
          </a:prstGeom>
        </p:spPr>
        <p:txBody>
          <a:bodyPr/>
          <a:lstStyle/>
          <a:p>
            <a:pPr>
              <a:tabLst>
                <a:tab pos="1270000" algn="l"/>
                <a:tab pos="2578100" algn="l"/>
                <a:tab pos="3873500" algn="l"/>
                <a:tab pos="5181600" algn="l"/>
                <a:tab pos="6477000" algn="l"/>
                <a:tab pos="7772400" algn="l"/>
                <a:tab pos="9080500" algn="l"/>
                <a:tab pos="10375900" algn="l"/>
                <a:tab pos="11684000" algn="l"/>
                <a:tab pos="12979400" algn="l"/>
                <a:tab pos="14274800" algn="l"/>
              </a:tabLst>
            </a:pPr>
            <a:r>
              <a:t>gently flowing, “conversational” melodies</a:t>
            </a:r>
          </a:p>
          <a:p>
            <a:pPr>
              <a:tabLst>
                <a:tab pos="1270000" algn="l"/>
                <a:tab pos="2578100" algn="l"/>
                <a:tab pos="3873500" algn="l"/>
                <a:tab pos="5181600" algn="l"/>
                <a:tab pos="6477000" algn="l"/>
                <a:tab pos="7772400" algn="l"/>
                <a:tab pos="9080500" algn="l"/>
                <a:tab pos="10375900" algn="l"/>
                <a:tab pos="11684000" algn="l"/>
                <a:tab pos="12979400" algn="l"/>
                <a:tab pos="14274800" algn="l"/>
              </a:tabLst>
            </a:pPr>
            <a:r>
              <a:t>melody + accompaniment</a:t>
            </a:r>
          </a:p>
          <a:p>
            <a:pPr>
              <a:tabLst>
                <a:tab pos="1270000" algn="l"/>
                <a:tab pos="2578100" algn="l"/>
                <a:tab pos="3873500" algn="l"/>
                <a:tab pos="5181600" algn="l"/>
                <a:tab pos="6477000" algn="l"/>
                <a:tab pos="7772400" algn="l"/>
                <a:tab pos="9080500" algn="l"/>
                <a:tab pos="10375900" algn="l"/>
                <a:tab pos="11684000" algn="l"/>
                <a:tab pos="12979400" algn="l"/>
                <a:tab pos="14274800" algn="l"/>
              </a:tabLst>
            </a:pPr>
            <a:r>
              <a:t>lightly syncopated, jazz/blues inflected singing or playing</a:t>
            </a:r>
          </a:p>
          <a:p>
            <a:pPr>
              <a:tabLst>
                <a:tab pos="1270000" algn="l"/>
                <a:tab pos="2578100" algn="l"/>
                <a:tab pos="3873500" algn="l"/>
                <a:tab pos="5181600" algn="l"/>
                <a:tab pos="6477000" algn="l"/>
                <a:tab pos="7772400" algn="l"/>
                <a:tab pos="9080500" algn="l"/>
                <a:tab pos="10375900" algn="l"/>
                <a:tab pos="11684000" algn="l"/>
                <a:tab pos="12979400" algn="l"/>
                <a:tab pos="14274800" algn="l"/>
              </a:tabLst>
            </a:pPr>
            <a:r>
              <a:t>conversational lyrics</a:t>
            </a:r>
          </a:p>
          <a:p>
            <a:pPr>
              <a:tabLst>
                <a:tab pos="1270000" algn="l"/>
                <a:tab pos="2578100" algn="l"/>
                <a:tab pos="3873500" algn="l"/>
                <a:tab pos="5181600" algn="l"/>
                <a:tab pos="6477000" algn="l"/>
                <a:tab pos="7772400" algn="l"/>
                <a:tab pos="9080500" algn="l"/>
                <a:tab pos="10375900" algn="l"/>
                <a:tab pos="11684000" algn="l"/>
                <a:tab pos="12979400" algn="l"/>
                <a:tab pos="14274800" algn="l"/>
              </a:tabLst>
            </a:pPr>
            <a:r>
              <a:t>influence of dance rhythms</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 name="Group 373" descr="A black and white photograph of Bing Crosby wearing mismatched clothes and a battered hat performing in a large hall with a smoking pipe in his hand. Despite being a tireless worker and performer, Bing Crosby represented himself as a carefree “everyman.” Crosby cultivated this image, often wearing mismatched clothes, a battered hat, and sporting a pipe. He was someone you could relate to, someone you wanted to be around and (because of his immense popularity) often were—whether at the movies, on the radio, or in the concert hall."/>
          <p:cNvGrpSpPr/>
          <p:nvPr/>
        </p:nvGrpSpPr>
        <p:grpSpPr>
          <a:xfrm>
            <a:off x="2434731" y="510539"/>
            <a:ext cx="7968263" cy="8948704"/>
            <a:chOff x="0" y="0"/>
            <a:chExt cx="7968262" cy="8948702"/>
          </a:xfrm>
        </p:grpSpPr>
        <p:pic>
          <p:nvPicPr>
            <p:cNvPr id="372" name="A black and white photograph of Bing Crosby wearing mismatched clothes and a battered hat performing in a large hall with a smoking pipe in his hand.jpg" descr="A black and white photograph of Bing Crosby wearing mismatched clothes and a battered hat performing in a large hall with a smoking pipe in his hand. Despite being a tireless worker and performer, Bing Crosby represented himself as a carefree “everyman.” Crosby cultivated this image, often wearing mismatched clothes, a battered hat, and sporting a pipe. He was someone you could relate to, someone you wanted to be around and (because of his immense popularity) often were—whether at the movies, on the radio, or in the concert hall."/>
            <p:cNvPicPr>
              <a:picLocks noChangeAspect="1"/>
            </p:cNvPicPr>
            <p:nvPr/>
          </p:nvPicPr>
          <p:blipFill>
            <a:blip r:embed="rId5">
              <a:extLst/>
            </a:blip>
            <a:stretch>
              <a:fillRect/>
            </a:stretch>
          </p:blipFill>
          <p:spPr>
            <a:xfrm>
              <a:off x="215900" y="139700"/>
              <a:ext cx="7536463" cy="8389903"/>
            </a:xfrm>
            <a:prstGeom prst="rect">
              <a:avLst/>
            </a:prstGeom>
            <a:ln>
              <a:noFill/>
            </a:ln>
            <a:effectLst/>
          </p:spPr>
        </p:pic>
        <p:pic>
          <p:nvPicPr>
            <p:cNvPr id="371" name="Picture 370"/>
            <p:cNvPicPr>
              <a:picLocks/>
            </p:cNvPicPr>
            <p:nvPr/>
          </p:nvPicPr>
          <p:blipFill>
            <a:blip r:embed="rId6">
              <a:extLst/>
            </a:blip>
            <a:stretch>
              <a:fillRect/>
            </a:stretch>
          </p:blipFill>
          <p:spPr>
            <a:xfrm>
              <a:off x="0" y="0"/>
              <a:ext cx="7968263" cy="8948703"/>
            </a:xfrm>
            <a:prstGeom prst="rect">
              <a:avLst/>
            </a:prstGeom>
            <a:effectLst/>
          </p:spPr>
        </p:pic>
      </p:grpSp>
      <p:pic>
        <p:nvPicPr>
          <p:cNvPr id="374" name="Buttons_and_Bows.mp3"/>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10798834" y="640134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35507" fill="hold"/>
                                        <p:tgtEl>
                                          <p:spTgt spid="3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74"/>
                </p:tgtEl>
              </p:cMediaNode>
            </p:audi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929</Words>
  <Application>Microsoft Macintosh PowerPoint</Application>
  <PresentationFormat>Custom</PresentationFormat>
  <Paragraphs>139</Paragraphs>
  <Slides>25</Slides>
  <Notes>2</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White</vt:lpstr>
      <vt:lpstr>Precursors to Rock</vt:lpstr>
      <vt:lpstr>Broadcasting and Recording</vt:lpstr>
      <vt:lpstr>PowerPoint Presentation</vt:lpstr>
      <vt:lpstr>PowerPoint Presentation</vt:lpstr>
      <vt:lpstr>Roots of Rock</vt:lpstr>
      <vt:lpstr>Before the Rise of Rock ’n’ Roll</vt:lpstr>
      <vt:lpstr>Tin Pan Alley</vt:lpstr>
      <vt:lpstr>Popular Song to 1950</vt:lpstr>
      <vt:lpstr>PowerPoint Presentation</vt:lpstr>
      <vt:lpstr>Country and Western Music</vt:lpstr>
      <vt:lpstr>Hillbilly Music</vt:lpstr>
      <vt:lpstr>The beginnings of Country music</vt:lpstr>
      <vt:lpstr>The Bristol Sessions</vt:lpstr>
      <vt:lpstr>The Carter Family</vt:lpstr>
      <vt:lpstr>Country vocal harmonies</vt:lpstr>
      <vt:lpstr>PowerPoint Presentation</vt:lpstr>
      <vt:lpstr>Jimmie Rodgers (1897-1933)</vt:lpstr>
      <vt:lpstr>PowerPoint Presentation</vt:lpstr>
      <vt:lpstr>Brakeman’s Blues</vt:lpstr>
      <vt:lpstr>Western Swing</vt:lpstr>
      <vt:lpstr>PowerPoint Presentation</vt:lpstr>
      <vt:lpstr>Bob Wills and his Texas Playboys</vt:lpstr>
      <vt:lpstr>Honky-tonk</vt:lpstr>
      <vt:lpstr>Hank Williams, Sr.</vt:lpstr>
      <vt:lpstr>Move it on Over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Precursors to Rock</dc:title>
  <cp:lastModifiedBy>Amy Bauer</cp:lastModifiedBy>
  <cp:revision>1</cp:revision>
  <dcterms:modified xsi:type="dcterms:W3CDTF">2017-04-10T22:09:15Z</dcterms:modified>
</cp:coreProperties>
</file>