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3" r:id="rId5"/>
    <p:sldId id="265" r:id="rId6"/>
    <p:sldId id="266" r:id="rId7"/>
    <p:sldId id="269" r:id="rId8"/>
    <p:sldId id="274" r:id="rId9"/>
    <p:sldId id="275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A610F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C8501E"/>
        </a:fontRef>
        <a:srgbClr val="C8501E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C8501E"/>
        </a:fontRef>
        <a:srgbClr val="C8501E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1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"/>
          <p:cNvGrpSpPr/>
          <p:nvPr/>
        </p:nvGrpSpPr>
        <p:grpSpPr>
          <a:xfrm>
            <a:off x="-1261899" y="-1119492"/>
            <a:ext cx="14868198" cy="11176962"/>
            <a:chOff x="0" y="0"/>
            <a:chExt cx="14868197" cy="11176960"/>
          </a:xfrm>
        </p:grpSpPr>
        <p:sp>
          <p:nvSpPr>
            <p:cNvPr id="11" name="Rectangle"/>
            <p:cNvSpPr/>
            <p:nvPr/>
          </p:nvSpPr>
          <p:spPr>
            <a:xfrm>
              <a:off x="0" y="0"/>
              <a:ext cx="14868198" cy="11176961"/>
            </a:xfrm>
            <a:prstGeom prst="rect">
              <a:avLst/>
            </a:prstGeom>
            <a:solidFill>
              <a:srgbClr val="F7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defTabSz="1295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2" name="Rectangle"/>
            <p:cNvSpPr txBox="1"/>
            <p:nvPr/>
          </p:nvSpPr>
          <p:spPr>
            <a:xfrm>
              <a:off x="7368758" y="5218227"/>
              <a:ext cx="130679" cy="74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799" marR="57799" algn="ctr" defTabSz="1295400">
                <a:buClr>
                  <a:srgbClr val="000000"/>
                </a:buClr>
                <a:buFont typeface="Times"/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14" name="Rectangle"/>
          <p:cNvSpPr/>
          <p:nvPr/>
        </p:nvSpPr>
        <p:spPr>
          <a:xfrm>
            <a:off x="0" y="3797300"/>
            <a:ext cx="13004800" cy="1333500"/>
          </a:xfrm>
          <a:prstGeom prst="rect">
            <a:avLst/>
          </a:prstGeom>
          <a:solidFill>
            <a:srgbClr val="D957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5" name="Rectangle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6" name="Line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Line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18" name="droppedImage.tiff" descr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19" name="Line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rgbClr val="7A4A00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Line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883182" y="37941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sz="5400" cap="non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69635" y="4518942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Image"/>
          <p:cNvSpPr>
            <a:spLocks noGrp="1"/>
          </p:cNvSpPr>
          <p:nvPr>
            <p:ph type="pic" idx="13"/>
          </p:nvPr>
        </p:nvSpPr>
        <p:spPr>
          <a:xfrm>
            <a:off x="-203200" y="-12700"/>
            <a:ext cx="900080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1" name="Line"/>
          <p:cNvSpPr>
            <a:spLocks noGrp="1"/>
          </p:cNvSpPr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2" name="Title Text"/>
          <p:cNvSpPr txBox="1">
            <a:spLocks noGrp="1"/>
          </p:cNvSpPr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Image"/>
          <p:cNvSpPr>
            <a:spLocks noGrp="1"/>
          </p:cNvSpPr>
          <p:nvPr>
            <p:ph type="pic" idx="13"/>
          </p:nvPr>
        </p:nvSpPr>
        <p:spPr>
          <a:xfrm>
            <a:off x="571500" y="508000"/>
            <a:ext cx="7454900" cy="80994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Image"/>
          <p:cNvSpPr>
            <a:spLocks noGrp="1"/>
          </p:cNvSpPr>
          <p:nvPr>
            <p:ph type="pic" sz="quarter" idx="14"/>
          </p:nvPr>
        </p:nvSpPr>
        <p:spPr>
          <a:xfrm>
            <a:off x="7944067" y="424462"/>
            <a:ext cx="5275146" cy="4559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Image"/>
          <p:cNvSpPr>
            <a:spLocks noGrp="1"/>
          </p:cNvSpPr>
          <p:nvPr>
            <p:ph type="pic" sz="quarter" idx="15"/>
          </p:nvPr>
        </p:nvSpPr>
        <p:spPr>
          <a:xfrm>
            <a:off x="8102600" y="4267200"/>
            <a:ext cx="4470400" cy="447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i="1" spc="28"/>
            </a:lvl1pPr>
            <a:lvl2pPr marL="0" indent="228600">
              <a:spcBef>
                <a:spcPts val="1400"/>
              </a:spcBef>
              <a:buSzTx/>
              <a:buFontTx/>
              <a:buNone/>
              <a:defRPr sz="2800" i="1" spc="28"/>
            </a:lvl2pPr>
            <a:lvl3pPr marL="0" indent="457200">
              <a:spcBef>
                <a:spcPts val="1400"/>
              </a:spcBef>
              <a:buSzTx/>
              <a:buFontTx/>
              <a:buNone/>
              <a:defRPr sz="2800" i="1" spc="28"/>
            </a:lvl3pPr>
            <a:lvl4pPr marL="0" indent="685800">
              <a:spcBef>
                <a:spcPts val="1400"/>
              </a:spcBef>
              <a:buSzTx/>
              <a:buFontTx/>
              <a:buNone/>
              <a:defRPr sz="2800" i="1" spc="28"/>
            </a:lvl4pPr>
            <a:lvl5pPr marL="0" indent="914400">
              <a:spcBef>
                <a:spcPts val="1400"/>
              </a:spcBef>
              <a:buSzTx/>
              <a:buFontTx/>
              <a:buNone/>
              <a:defRPr sz="2800" i="1" spc="2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5566" y="971550"/>
            <a:ext cx="1389634" cy="138963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90200" y="7270750"/>
            <a:ext cx="1625600" cy="1625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"/>
          <p:cNvSpPr/>
          <p:nvPr/>
        </p:nvSpPr>
        <p:spPr>
          <a:xfrm>
            <a:off x="0" y="0"/>
            <a:ext cx="13004800" cy="9776178"/>
          </a:xfrm>
          <a:prstGeom prst="rect">
            <a:avLst/>
          </a:prstGeom>
          <a:solidFill>
            <a:srgbClr val="F7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80" name="Click to edit Master title style"/>
          <p:cNvSpPr txBox="1"/>
          <p:nvPr/>
        </p:nvSpPr>
        <p:spPr>
          <a:xfrm>
            <a:off x="580248" y="948047"/>
            <a:ext cx="43561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F7AD00"/>
              </a:buClr>
              <a:buFont typeface="Arial"/>
              <a:defRPr sz="2000" b="1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81" name="Rectangle"/>
          <p:cNvSpPr/>
          <p:nvPr/>
        </p:nvSpPr>
        <p:spPr>
          <a:xfrm>
            <a:off x="762000" y="889000"/>
            <a:ext cx="11518900" cy="807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82" name="Rectangle"/>
          <p:cNvSpPr/>
          <p:nvPr/>
        </p:nvSpPr>
        <p:spPr>
          <a:xfrm>
            <a:off x="762000" y="1498600"/>
            <a:ext cx="5422900" cy="596900"/>
          </a:xfrm>
          <a:prstGeom prst="rect">
            <a:avLst/>
          </a:prstGeom>
          <a:ln w="12700">
            <a:solidFill>
              <a:srgbClr val="D95721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83" name="Rectangle"/>
          <p:cNvSpPr/>
          <p:nvPr/>
        </p:nvSpPr>
        <p:spPr>
          <a:xfrm>
            <a:off x="381000" y="482600"/>
            <a:ext cx="12268200" cy="88519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84" name="Title Text"/>
          <p:cNvSpPr txBox="1">
            <a:spLocks noGrp="1"/>
          </p:cNvSpPr>
          <p:nvPr>
            <p:ph type="title"/>
          </p:nvPr>
        </p:nvSpPr>
        <p:spPr>
          <a:xfrm>
            <a:off x="878275" y="1090506"/>
            <a:ext cx="5222241" cy="14201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sz="4800" b="1" cap="none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85" name="Body Level One…"/>
          <p:cNvSpPr txBox="1">
            <a:spLocks noGrp="1"/>
          </p:cNvSpPr>
          <p:nvPr>
            <p:ph type="body" idx="1"/>
          </p:nvPr>
        </p:nvSpPr>
        <p:spPr>
          <a:xfrm>
            <a:off x="1193800" y="2514600"/>
            <a:ext cx="10579100" cy="7239000"/>
          </a:xfrm>
          <a:prstGeom prst="rect">
            <a:avLst/>
          </a:prstGeom>
        </p:spPr>
        <p:txBody>
          <a:bodyPr>
            <a:noAutofit/>
          </a:bodyPr>
          <a:lstStyle>
            <a:lvl1pPr marL="383540" marR="57799" indent="-342900" defTabSz="1295400">
              <a:spcBef>
                <a:spcPts val="400"/>
              </a:spcBef>
              <a:buSzPct val="100000"/>
              <a:buFontTx/>
              <a:buChar char="•"/>
              <a:defRPr sz="3600" b="1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590" marR="57799" indent="-285750" defTabSz="1295400">
              <a:spcBef>
                <a:spcPts val="500"/>
              </a:spcBef>
              <a:buSzPct val="100000"/>
              <a:buFontTx/>
              <a:buChar char="–"/>
              <a:defRPr sz="24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83639" marR="57799" indent="-228600" defTabSz="1295400">
              <a:spcBef>
                <a:spcPts val="500"/>
              </a:spcBef>
              <a:buSzPct val="100000"/>
              <a:buFontTx/>
              <a:buChar char="•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40839" marR="57799" indent="-228600" defTabSz="1295400">
              <a:spcBef>
                <a:spcPts val="500"/>
              </a:spcBef>
              <a:buSzPct val="100000"/>
              <a:buFontTx/>
              <a:buChar char="–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098039" marR="57799" indent="-228600" defTabSz="1295400">
              <a:spcBef>
                <a:spcPts val="500"/>
              </a:spcBef>
              <a:buSzPct val="100000"/>
              <a:buFontTx/>
              <a:buChar char="»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0771" y="8920480"/>
            <a:ext cx="368574" cy="360822"/>
          </a:xfrm>
          <a:prstGeom prst="rect">
            <a:avLst/>
          </a:prstGeom>
        </p:spPr>
        <p:txBody>
          <a:bodyPr/>
          <a:lstStyle>
            <a:lvl1pPr algn="ctr" defTabSz="647700">
              <a:defRPr sz="1800">
                <a:solidFill>
                  <a:srgbClr val="D95721"/>
                </a:solidFill>
                <a:uFill>
                  <a:solidFill>
                    <a:srgbClr val="D9572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What’s That Sound, Fourth Edition…"/>
          <p:cNvSpPr txBox="1"/>
          <p:nvPr/>
        </p:nvSpPr>
        <p:spPr>
          <a:xfrm>
            <a:off x="7531601" y="9020698"/>
            <a:ext cx="4628790" cy="57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indent="650240" algn="r" defTabSz="1300480">
              <a:spcBef>
                <a:spcPts val="300"/>
              </a:spcBef>
              <a:tabLst>
                <a:tab pos="965200" algn="l"/>
              </a:tabLst>
              <a:defRPr sz="1400" i="1">
                <a:latin typeface="+mn-lt"/>
                <a:ea typeface="+mn-ea"/>
                <a:cs typeface="+mn-cs"/>
                <a:sym typeface="Arial"/>
              </a:defRPr>
            </a:pPr>
            <a:r>
              <a:t>What’s That Sound</a:t>
            </a:r>
            <a:r>
              <a:rPr i="0"/>
              <a:t>, Fourth Edition</a:t>
            </a:r>
          </a:p>
          <a:p>
            <a:pPr indent="650240" algn="r" defTabSz="1300480">
              <a:spcBef>
                <a:spcPts val="300"/>
              </a:spcBef>
              <a:tabLst>
                <a:tab pos="9652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Copyright © 2015, W. W. Norton &amp; Company</a:t>
            </a:r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defTabSz="1300480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051">
              <a:alpha val="34595"/>
            </a:srgbClr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1" name="Rectangle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3">
              <a:hueOff val="-333989"/>
              <a:satOff val="3917"/>
              <a:lumOff val="-66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2" name="Rectangle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3" name="Line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Line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droppedImage.tiff" descr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36" name="Line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2">
                <a:hueOff val="-902888"/>
                <a:satOff val="-15377"/>
                <a:lumOff val="-12864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Line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2867322" y="38957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sz="5400" cap="non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67322" y="4528749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F2F3CE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6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8" name="Rectangle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9" name="Rectangle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50" name="Line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Line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52" name="droppedImage.tiff" descr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53" name="Line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5">
                <a:hueOff val="-176146"/>
                <a:satOff val="3665"/>
                <a:lumOff val="-13986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Line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2867322" y="38957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sz="5400" cap="non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67322" y="4528749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C6E6E9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ine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Image"/>
          <p:cNvSpPr>
            <a:spLocks noGrp="1"/>
          </p:cNvSpPr>
          <p:nvPr>
            <p:ph type="pic" idx="13"/>
          </p:nvPr>
        </p:nvSpPr>
        <p:spPr>
          <a:xfrm>
            <a:off x="-25400" y="-1130300"/>
            <a:ext cx="13045441" cy="141733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5" name="Rectangle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76" name="Line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Image"/>
          <p:cNvSpPr>
            <a:spLocks noGrp="1"/>
          </p:cNvSpPr>
          <p:nvPr>
            <p:ph type="pic" idx="13"/>
          </p:nvPr>
        </p:nvSpPr>
        <p:spPr>
          <a:xfrm>
            <a:off x="4191000" y="-12700"/>
            <a:ext cx="9779000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Line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12" name="droppedImage.tiff"/>
          <p:cNvGrpSpPr/>
          <p:nvPr/>
        </p:nvGrpSpPr>
        <p:grpSpPr>
          <a:xfrm>
            <a:off x="8559800" y="889000"/>
            <a:ext cx="3568700" cy="2199640"/>
            <a:chOff x="0" y="0"/>
            <a:chExt cx="3568700" cy="2199639"/>
          </a:xfrm>
        </p:grpSpPr>
        <p:pic>
          <p:nvPicPr>
            <p:cNvPr id="111" name="droppedImage.tiff" descr="dropped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400" y="25400"/>
              <a:ext cx="3517900" cy="21107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0" name="droppedImage.tiff" descr="droppedImage.tif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568700" cy="2199640"/>
            </a:xfrm>
            <a:prstGeom prst="rect">
              <a:avLst/>
            </a:prstGeom>
            <a:effectLst/>
          </p:spPr>
        </p:pic>
      </p:grp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“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8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b="1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“</a:t>
            </a:r>
          </a:p>
        </p:txBody>
      </p:sp>
      <p:sp>
        <p:nvSpPr>
          <p:cNvPr id="121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2" name="-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 i="1">
                <a:solidFill>
                  <a:srgbClr val="6B6D6D"/>
                </a:solidFill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 defTabSz="584200">
              <a:defRPr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051">
              <a:alpha val="34595"/>
            </a:srgbClr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04" name="Rectangle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3">
              <a:hueOff val="-333989"/>
              <a:satOff val="3917"/>
              <a:lumOff val="-66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05" name="Rectangle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06" name="Line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07" name="Line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208" name="droppedImage.tiff" descr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209" name="Line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2">
                <a:hueOff val="-902888"/>
                <a:satOff val="-15377"/>
                <a:lumOff val="-12864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10" name="Line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11" name="Late 1960s in Los Ange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Late 1960s in Los Angeles</a:t>
            </a:r>
          </a:p>
        </p:txBody>
      </p:sp>
      <p:sp>
        <p:nvSpPr>
          <p:cNvPr id="212" name="The Byrds, The Doors,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Byrds, The Doors,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5" name="The Byrds (1964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The Byrds (1964)</a:t>
            </a:r>
          </a:p>
        </p:txBody>
      </p:sp>
      <p:sp>
        <p:nvSpPr>
          <p:cNvPr id="216" name="First folk and country rock band to hit big…"/>
          <p:cNvSpPr txBox="1">
            <a:spLocks noGrp="1"/>
          </p:cNvSpPr>
          <p:nvPr>
            <p:ph type="body" idx="1"/>
          </p:nvPr>
        </p:nvSpPr>
        <p:spPr>
          <a:xfrm>
            <a:off x="457200" y="2076450"/>
            <a:ext cx="10836623" cy="7226300"/>
          </a:xfrm>
          <a:prstGeom prst="rect">
            <a:avLst/>
          </a:prstGeom>
        </p:spPr>
        <p:txBody>
          <a:bodyPr/>
          <a:lstStyle/>
          <a:p>
            <a:pPr>
              <a:buChar char="•"/>
              <a:defRPr sz="3000">
                <a:solidFill>
                  <a:srgbClr val="53585F"/>
                </a:solidFill>
              </a:defRPr>
            </a:pPr>
            <a:r>
              <a:t>First </a:t>
            </a:r>
            <a:r>
              <a:rPr b="1"/>
              <a:t>folk</a:t>
            </a:r>
            <a:r>
              <a:t> and </a:t>
            </a:r>
            <a:r>
              <a:rPr b="1"/>
              <a:t>country rock</a:t>
            </a:r>
            <a:r>
              <a:t> band to hit big </a:t>
            </a:r>
          </a:p>
          <a:p>
            <a:pPr>
              <a:buChar char="•"/>
              <a:defRPr sz="3000">
                <a:solidFill>
                  <a:srgbClr val="53585F"/>
                </a:solidFill>
              </a:defRPr>
            </a:pPr>
            <a:r>
              <a:t>Led by singers </a:t>
            </a:r>
            <a:r>
              <a:rPr b="1"/>
              <a:t>Roger McGuinn</a:t>
            </a:r>
            <a:r>
              <a:t> and </a:t>
            </a:r>
            <a:r>
              <a:rPr b="1"/>
              <a:t>David Crosby</a:t>
            </a:r>
          </a:p>
          <a:p>
            <a:pPr>
              <a:buChar char="•"/>
              <a:defRPr sz="3000">
                <a:solidFill>
                  <a:srgbClr val="53585F"/>
                </a:solidFill>
              </a:defRPr>
            </a:pPr>
            <a:r>
              <a:t>Popularized folk songs like Pete Seeger’s “Turn, Turn, Turn” and Dylan’s “Mr. Tambourine Man,” which they took to #1 </a:t>
            </a:r>
          </a:p>
          <a:p>
            <a:pPr>
              <a:buChar char="•"/>
              <a:defRPr sz="3000">
                <a:solidFill>
                  <a:srgbClr val="53585F"/>
                </a:solidFill>
              </a:defRPr>
            </a:pPr>
            <a:r>
              <a:t>Part of CA music scene, along with Mamas and the Papas</a:t>
            </a:r>
          </a:p>
          <a:p>
            <a:pPr>
              <a:buChar char="•"/>
              <a:defRPr sz="3000">
                <a:solidFill>
                  <a:srgbClr val="53585F"/>
                </a:solidFill>
              </a:defRPr>
            </a:pPr>
            <a:r>
              <a:t>Vocal harmonies a maturation of Everly Brothers style</a:t>
            </a:r>
          </a:p>
          <a:p>
            <a:pPr lvl="1">
              <a:buChar char="•"/>
              <a:defRPr sz="3000">
                <a:solidFill>
                  <a:srgbClr val="53585F"/>
                </a:solidFill>
              </a:defRPr>
            </a:pPr>
            <a:r>
              <a:t>David Crosby makes second part a “composite” of 3rds, 4ths, and 5ths</a:t>
            </a:r>
          </a:p>
          <a:p>
            <a:pPr>
              <a:buChar char="•"/>
              <a:defRPr sz="3000">
                <a:solidFill>
                  <a:srgbClr val="53585F"/>
                </a:solidFill>
              </a:defRPr>
            </a:pPr>
            <a:r>
              <a:t>Help to popularize “jangly” </a:t>
            </a:r>
            <a:r>
              <a:rPr b="1"/>
              <a:t>Rickenbacker</a:t>
            </a:r>
            <a:r>
              <a:t> 12 string guitar sound</a:t>
            </a:r>
          </a:p>
        </p:txBody>
      </p:sp>
      <p:grpSp>
        <p:nvGrpSpPr>
          <p:cNvPr id="219" name="byrds_1991_320x240.jpg"/>
          <p:cNvGrpSpPr/>
          <p:nvPr/>
        </p:nvGrpSpPr>
        <p:grpSpPr>
          <a:xfrm>
            <a:off x="8896449" y="215900"/>
            <a:ext cx="3930551" cy="2908697"/>
            <a:chOff x="0" y="0"/>
            <a:chExt cx="3930550" cy="2908696"/>
          </a:xfrm>
        </p:grpSpPr>
        <p:pic>
          <p:nvPicPr>
            <p:cNvPr id="218" name="byrds_1991_320x240.jpg" descr="byrds_1991_320x240.jpg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500" y="38100"/>
              <a:ext cx="3803551" cy="27435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7" name="byrds_1991_320x240.jpg" descr="byrds_1991_320x240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930551" cy="2908697"/>
            </a:xfrm>
            <a:prstGeom prst="rect">
              <a:avLst/>
            </a:prstGeom>
            <a:effectLst/>
          </p:spPr>
        </p:pic>
      </p:grpSp>
      <p:grpSp>
        <p:nvGrpSpPr>
          <p:cNvPr id="222" name="Image"/>
          <p:cNvGrpSpPr/>
          <p:nvPr/>
        </p:nvGrpSpPr>
        <p:grpSpPr>
          <a:xfrm>
            <a:off x="10479301" y="8297626"/>
            <a:ext cx="1839699" cy="1424224"/>
            <a:chOff x="0" y="0"/>
            <a:chExt cx="1839698" cy="1424223"/>
          </a:xfrm>
        </p:grpSpPr>
        <p:pic>
          <p:nvPicPr>
            <p:cNvPr id="221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8100" y="12700"/>
              <a:ext cx="1763499" cy="132262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0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839699" cy="142422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8" name="Eight Miles High (1966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Eight Miles High (1966)</a:t>
            </a:r>
          </a:p>
        </p:txBody>
      </p:sp>
      <p:sp>
        <p:nvSpPr>
          <p:cNvPr id="229" name="One of the first “psychedelic” hits…"/>
          <p:cNvSpPr txBox="1">
            <a:spLocks noGrp="1"/>
          </p:cNvSpPr>
          <p:nvPr>
            <p:ph type="body" idx="1"/>
          </p:nvPr>
        </p:nvSpPr>
        <p:spPr>
          <a:xfrm>
            <a:off x="571500" y="1701800"/>
            <a:ext cx="11861800" cy="7226300"/>
          </a:xfrm>
          <a:prstGeom prst="rect">
            <a:avLst/>
          </a:prstGeom>
        </p:spPr>
        <p:txBody>
          <a:bodyPr/>
          <a:lstStyle/>
          <a:p>
            <a:pPr>
              <a:buChar char="•"/>
              <a:defRPr sz="3000">
                <a:solidFill>
                  <a:srgbClr val="53585F"/>
                </a:solidFill>
              </a:defRPr>
            </a:pPr>
            <a:r>
              <a:t>One of the first “psychedelic” hits</a:t>
            </a:r>
          </a:p>
          <a:p>
            <a:pPr marL="1027906" lvl="1" indent="-558006">
              <a:buChar char="–"/>
              <a:defRPr sz="3000">
                <a:solidFill>
                  <a:srgbClr val="53585F"/>
                </a:solidFill>
              </a:defRPr>
            </a:pPr>
            <a:r>
              <a:t>Thick, dense texture</a:t>
            </a:r>
          </a:p>
          <a:p>
            <a:pPr marL="1027906" lvl="1" indent="-558006">
              <a:buChar char="–"/>
              <a:defRPr sz="3000">
                <a:solidFill>
                  <a:srgbClr val="53585F"/>
                </a:solidFill>
              </a:defRPr>
            </a:pPr>
            <a:r>
              <a:t>Heavy reverb on all, especially guitar</a:t>
            </a:r>
          </a:p>
          <a:p>
            <a:pPr marL="1027906" lvl="1" indent="-558006">
              <a:buChar char="–"/>
              <a:defRPr sz="3000">
                <a:solidFill>
                  <a:srgbClr val="53585F"/>
                </a:solidFill>
              </a:defRPr>
            </a:pPr>
            <a:r>
              <a:t>Static quality</a:t>
            </a:r>
          </a:p>
          <a:p>
            <a:pPr marL="1027906" lvl="1" indent="-558006">
              <a:buChar char="–"/>
              <a:defRPr sz="3000">
                <a:solidFill>
                  <a:srgbClr val="53585F"/>
                </a:solidFill>
              </a:defRPr>
            </a:pPr>
            <a:r>
              <a:t>Riff-based</a:t>
            </a:r>
          </a:p>
          <a:p>
            <a:pPr>
              <a:buChar char="•"/>
              <a:defRPr sz="3000">
                <a:solidFill>
                  <a:srgbClr val="53585F"/>
                </a:solidFill>
              </a:defRPr>
            </a:pPr>
            <a:r>
              <a:t>Droning, directionless guitar solos</a:t>
            </a:r>
          </a:p>
          <a:p>
            <a:pPr>
              <a:buChar char="•"/>
              <a:defRPr sz="3000">
                <a:solidFill>
                  <a:srgbClr val="53585F"/>
                </a:solidFill>
              </a:defRPr>
            </a:pPr>
            <a:r>
              <a:t>Hallucinatory lyrics about a flight to London (but perceived to be about drugs) caused song to be banned on some stations.</a:t>
            </a:r>
          </a:p>
        </p:txBody>
      </p:sp>
      <p:pic>
        <p:nvPicPr>
          <p:cNvPr id="2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034" y="7512050"/>
            <a:ext cx="3868916" cy="1930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63410" y="599661"/>
            <a:ext cx="2566641" cy="25344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3" name="Folk to Country Roc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Folk to Country Rock</a:t>
            </a:r>
          </a:p>
        </p:txBody>
      </p:sp>
      <p:sp>
        <p:nvSpPr>
          <p:cNvPr id="244" name="Mixture of country, rock, folk, and blues influences…"/>
          <p:cNvSpPr txBox="1">
            <a:spLocks noGrp="1"/>
          </p:cNvSpPr>
          <p:nvPr>
            <p:ph type="body" idx="1"/>
          </p:nvPr>
        </p:nvSpPr>
        <p:spPr>
          <a:xfrm>
            <a:off x="571500" y="1981200"/>
            <a:ext cx="11861800" cy="7226300"/>
          </a:xfrm>
          <a:prstGeom prst="rect">
            <a:avLst/>
          </a:prstGeom>
        </p:spPr>
        <p:txBody>
          <a:bodyPr/>
          <a:lstStyle/>
          <a:p>
            <a:pPr marL="324231" indent="-324231" defTabSz="403097">
              <a:spcBef>
                <a:spcPts val="1200"/>
              </a:spcBef>
              <a:buChar char="•"/>
              <a:defRPr sz="2553">
                <a:solidFill>
                  <a:srgbClr val="53585F"/>
                </a:solidFill>
              </a:defRPr>
            </a:pPr>
            <a:r>
              <a:t>Mixture of country, rock, folk, and blues influences</a:t>
            </a:r>
          </a:p>
          <a:p>
            <a:pPr marL="648462" lvl="1" indent="-324231" defTabSz="403097">
              <a:spcBef>
                <a:spcPts val="1200"/>
              </a:spcBef>
              <a:buChar char="–"/>
              <a:defRPr sz="2553">
                <a:solidFill>
                  <a:srgbClr val="53585F"/>
                </a:solidFill>
              </a:defRPr>
            </a:pPr>
            <a:r>
              <a:t>Same ingredients as rockabilly, but informed by all rock styles of ’60s</a:t>
            </a:r>
          </a:p>
          <a:p>
            <a:pPr marL="648462" lvl="1" indent="-324231" defTabSz="403097">
              <a:spcBef>
                <a:spcPts val="1200"/>
              </a:spcBef>
              <a:buChar char="–"/>
              <a:defRPr sz="2553">
                <a:solidFill>
                  <a:srgbClr val="53585F"/>
                </a:solidFill>
              </a:defRPr>
            </a:pPr>
            <a:r>
              <a:t>Heavy doses of folk music as well, and British Invasion influence</a:t>
            </a:r>
          </a:p>
          <a:p>
            <a:pPr marL="324231" indent="-324231" defTabSz="403097">
              <a:spcBef>
                <a:spcPts val="1200"/>
              </a:spcBef>
              <a:buChar char="•"/>
              <a:defRPr sz="2553">
                <a:solidFill>
                  <a:srgbClr val="53585F"/>
                </a:solidFill>
              </a:defRPr>
            </a:pPr>
            <a:r>
              <a:t>The Byrds’ </a:t>
            </a:r>
            <a:r>
              <a:rPr b="1"/>
              <a:t>Sweetheart of the Rodeo</a:t>
            </a:r>
            <a:r>
              <a:t> (1968) was the first serious exploration of country and western music by rock musicians</a:t>
            </a:r>
          </a:p>
          <a:p>
            <a:pPr marL="324231" indent="-324231" defTabSz="403097">
              <a:spcBef>
                <a:spcPts val="1200"/>
              </a:spcBef>
              <a:buChar char="•"/>
              <a:defRPr sz="2553">
                <a:solidFill>
                  <a:srgbClr val="53585F"/>
                </a:solidFill>
              </a:defRPr>
            </a:pPr>
            <a:r>
              <a:rPr b="1"/>
              <a:t>Buffalo Springfield</a:t>
            </a:r>
            <a:r>
              <a:t>, formed in LA in 1966, launched careers of Stephen Stills and Neil Young</a:t>
            </a:r>
          </a:p>
          <a:p>
            <a:pPr marL="648462" lvl="1" indent="-324231" defTabSz="403097">
              <a:spcBef>
                <a:spcPts val="1200"/>
              </a:spcBef>
              <a:buChar char="•"/>
              <a:defRPr sz="2553">
                <a:solidFill>
                  <a:srgbClr val="53585F"/>
                </a:solidFill>
              </a:defRPr>
            </a:pPr>
            <a:r>
              <a:t># 1 hit with “</a:t>
            </a:r>
            <a:r>
              <a:rPr b="1"/>
              <a:t>For What It’s Worth (Stop, Hey, What’s That Sound?)</a:t>
            </a:r>
            <a:r>
              <a:t>”</a:t>
            </a:r>
          </a:p>
          <a:p>
            <a:pPr marL="324231" indent="-324231" defTabSz="403097">
              <a:spcBef>
                <a:spcPts val="1200"/>
              </a:spcBef>
              <a:buChar char="•"/>
              <a:defRPr sz="2553">
                <a:solidFill>
                  <a:srgbClr val="53585F"/>
                </a:solidFill>
              </a:defRPr>
            </a:pPr>
            <a:r>
              <a:rPr b="1"/>
              <a:t>Flying Burrito Brothers</a:t>
            </a:r>
            <a:r>
              <a:t> also blended psychedelic rock and honky-tonk, simultaneously with, and partly in opposition to, acid rock</a:t>
            </a:r>
          </a:p>
          <a:p>
            <a:pPr marL="648462" lvl="1" indent="-324231" defTabSz="403097">
              <a:spcBef>
                <a:spcPts val="1200"/>
              </a:spcBef>
              <a:buChar char="•"/>
              <a:defRPr sz="2553">
                <a:solidFill>
                  <a:srgbClr val="53585F"/>
                </a:solidFill>
              </a:defRPr>
            </a:pPr>
            <a:r>
              <a:t>Important members included </a:t>
            </a:r>
            <a:r>
              <a:rPr b="1"/>
              <a:t>Gram Parsons</a:t>
            </a:r>
            <a:r>
              <a:t> and </a:t>
            </a:r>
            <a:r>
              <a:rPr b="1"/>
              <a:t>Chris Hillman</a:t>
            </a:r>
          </a:p>
          <a:p>
            <a:pPr marL="324231" indent="-324231" defTabSz="403097">
              <a:spcBef>
                <a:spcPts val="1200"/>
              </a:spcBef>
              <a:buChar char="•"/>
              <a:defRPr sz="2553">
                <a:solidFill>
                  <a:srgbClr val="53585F"/>
                </a:solidFill>
              </a:defRPr>
            </a:pPr>
            <a:r>
              <a:t>Distinguished ‘American’ sound as opposed to ‘British’ sound in Rock and Roll</a:t>
            </a:r>
          </a:p>
        </p:txBody>
      </p:sp>
      <p:grpSp>
        <p:nvGrpSpPr>
          <p:cNvPr id="247" name="Image"/>
          <p:cNvGrpSpPr/>
          <p:nvPr/>
        </p:nvGrpSpPr>
        <p:grpSpPr>
          <a:xfrm>
            <a:off x="10015944" y="101600"/>
            <a:ext cx="2480856" cy="2440674"/>
            <a:chOff x="0" y="0"/>
            <a:chExt cx="2480855" cy="2440673"/>
          </a:xfrm>
        </p:grpSpPr>
        <p:pic>
          <p:nvPicPr>
            <p:cNvPr id="24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100" y="12700"/>
              <a:ext cx="2404656" cy="23390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5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80856" cy="2440674"/>
            </a:xfrm>
            <a:prstGeom prst="rect">
              <a:avLst/>
            </a:prstGeom>
            <a:effectLst/>
          </p:spPr>
        </p:pic>
      </p:grpSp>
      <p:sp>
        <p:nvSpPr>
          <p:cNvPr id="248" name="Buffalo Springfield"/>
          <p:cNvSpPr txBox="1"/>
          <p:nvPr/>
        </p:nvSpPr>
        <p:spPr>
          <a:xfrm>
            <a:off x="7650518" y="939800"/>
            <a:ext cx="236632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spcBef>
                <a:spcPts val="1800"/>
              </a:spcBef>
              <a:buFont typeface="Zapf Dingbats"/>
              <a:defRPr sz="1700">
                <a:solidFill>
                  <a:srgbClr val="53585F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lvl1pPr>
          </a:lstStyle>
          <a:p>
            <a:r>
              <a:t>Buffalo Springfield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4" name="Jim Morrison and The Doors (1966)"/>
          <p:cNvSpPr txBox="1">
            <a:spLocks noGrp="1"/>
          </p:cNvSpPr>
          <p:nvPr>
            <p:ph type="title"/>
          </p:nvPr>
        </p:nvSpPr>
        <p:spPr>
          <a:xfrm>
            <a:off x="571500" y="609600"/>
            <a:ext cx="11861800" cy="723900"/>
          </a:xfrm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Jim Morrison and The Doors (1966)</a:t>
            </a:r>
          </a:p>
        </p:txBody>
      </p:sp>
      <p:sp>
        <p:nvSpPr>
          <p:cNvPr id="255" name="Among the more controversial bands of the 1960s…"/>
          <p:cNvSpPr txBox="1">
            <a:spLocks noGrp="1"/>
          </p:cNvSpPr>
          <p:nvPr>
            <p:ph type="body" idx="1"/>
          </p:nvPr>
        </p:nvSpPr>
        <p:spPr>
          <a:xfrm>
            <a:off x="355600" y="4725940"/>
            <a:ext cx="12293600" cy="4805910"/>
          </a:xfrm>
          <a:prstGeom prst="rect">
            <a:avLst/>
          </a:prstGeom>
        </p:spPr>
        <p:txBody>
          <a:bodyPr/>
          <a:lstStyle/>
          <a:p>
            <a:pPr marL="878839" indent="-380999">
              <a:buChar char="•"/>
              <a:defRPr sz="2800"/>
            </a:pPr>
            <a:r>
              <a:t>Among the more controversial bands of the 1960s</a:t>
            </a:r>
          </a:p>
          <a:p>
            <a:pPr marL="1336039" lvl="1" indent="-381000">
              <a:buChar char="•"/>
              <a:defRPr sz="2800"/>
            </a:pPr>
            <a:r>
              <a:t>Morrison first rock artist arrested onstage in New Haven, CIT, 1967</a:t>
            </a:r>
          </a:p>
          <a:p>
            <a:pPr marL="1336039" lvl="1" indent="-381000">
              <a:buChar char="•"/>
              <a:defRPr sz="2800"/>
            </a:pPr>
            <a:r>
              <a:t>In 1969 cited for indecency when a drunk Morrison started stripping</a:t>
            </a:r>
          </a:p>
          <a:p>
            <a:pPr marL="878839" indent="-380999">
              <a:buChar char="•"/>
              <a:defRPr sz="2800"/>
            </a:pPr>
            <a:r>
              <a:t>Sound dominated by sinuous organ, Morrison’s voice, and his obscure, “poetic” lyrics</a:t>
            </a:r>
          </a:p>
        </p:txBody>
      </p:sp>
      <p:pic>
        <p:nvPicPr>
          <p:cNvPr id="256" name="TheDoorsTheDoorsalbumcover.jpg" descr="TheDoorsTheDoorsalbumcover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1500" y="431800"/>
            <a:ext cx="3035301" cy="2971236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Morrison (1943-1971) formed The Doors with guitarist Robby Krieger, Drummer John Densmore, and keyboardist Ray Manzarek…"/>
          <p:cNvSpPr txBox="1"/>
          <p:nvPr/>
        </p:nvSpPr>
        <p:spPr>
          <a:xfrm>
            <a:off x="279400" y="1792240"/>
            <a:ext cx="9046717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878839" indent="-380999" defTabSz="584200">
              <a:spcBef>
                <a:spcPts val="1800"/>
              </a:spcBef>
              <a:buSzPct val="75000"/>
              <a:buFont typeface="Zapf Dingbats"/>
              <a:buChar char="•"/>
              <a:defRPr sz="28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Morrison (1943-1971) formed The Doors with guitarist </a:t>
            </a:r>
            <a:r>
              <a:rPr b="1"/>
              <a:t>Robby Krieger</a:t>
            </a:r>
            <a:r>
              <a:t>, Drummer </a:t>
            </a:r>
            <a:r>
              <a:rPr b="1"/>
              <a:t>John Densmore</a:t>
            </a:r>
            <a:r>
              <a:t>, and keyboardist </a:t>
            </a:r>
            <a:r>
              <a:rPr b="1"/>
              <a:t>Ray Manzarek</a:t>
            </a:r>
          </a:p>
          <a:p>
            <a:pPr marL="1336039" lvl="1" indent="-381000" defTabSz="584200">
              <a:spcBef>
                <a:spcPts val="1800"/>
              </a:spcBef>
              <a:buSzPct val="75000"/>
              <a:buFont typeface="Zapf Dingbats"/>
              <a:buChar char="•"/>
              <a:defRPr sz="28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Manzarek played bass on a Fender Rhodes Piano bass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0" name="“Light my fire” (1967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“Light my fire” (1967)</a:t>
            </a:r>
          </a:p>
        </p:txBody>
      </p:sp>
      <p:sp>
        <p:nvSpPr>
          <p:cNvPr id="261" name="Their debut album, The Doors (1967), included “Light My Fire” and “Break on Through” and peaked at #2 behind Sgt. Pepper.…"/>
          <p:cNvSpPr txBox="1"/>
          <p:nvPr/>
        </p:nvSpPr>
        <p:spPr>
          <a:xfrm>
            <a:off x="463847" y="2387599"/>
            <a:ext cx="9251257" cy="604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spcBef>
                <a:spcPts val="1800"/>
              </a:spcBef>
              <a:buClr>
                <a:srgbClr val="009DD9"/>
              </a:buClr>
              <a:buFont typeface="Zapf Dingbats"/>
              <a:defRPr sz="26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Their debut album, </a:t>
            </a:r>
            <a:r>
              <a:rPr b="1"/>
              <a:t>The Doors</a:t>
            </a:r>
            <a:r>
              <a:t> (1967), included “Light My Fire” and “Break on Through” and peaked at #2 behind Sgt. Pepper.</a:t>
            </a:r>
          </a:p>
          <a:p>
            <a:pPr lvl="1" indent="808235" defTabSz="584200">
              <a:spcBef>
                <a:spcPts val="1800"/>
              </a:spcBef>
              <a:buClr>
                <a:srgbClr val="009DD9"/>
              </a:buClr>
              <a:buFont typeface="Zapf Dingbats"/>
              <a:defRPr sz="26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Other hit singles include “Hello, I Love You” (1968) and “Riders on the Storm” (1971).</a:t>
            </a:r>
          </a:p>
          <a:p>
            <a:pPr defTabSz="584200">
              <a:spcBef>
                <a:spcPts val="1800"/>
              </a:spcBef>
              <a:buClr>
                <a:srgbClr val="009DD9"/>
              </a:buClr>
              <a:buFont typeface="Zapf Dingbats"/>
              <a:defRPr sz="26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Popularity of truncated single, which spend three weeks at #1, led to the popularity of the album version of the song</a:t>
            </a:r>
          </a:p>
          <a:p>
            <a:pPr lvl="1" indent="878522" defTabSz="584200">
              <a:spcBef>
                <a:spcPts val="1800"/>
              </a:spcBef>
              <a:buClr>
                <a:srgbClr val="009DD9"/>
              </a:buClr>
              <a:buFont typeface="Zapf Dingbats"/>
              <a:defRPr sz="26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Became successful despite being almost seven minutes long!</a:t>
            </a:r>
          </a:p>
          <a:p>
            <a:pPr defTabSz="584200">
              <a:spcBef>
                <a:spcPts val="1800"/>
              </a:spcBef>
              <a:buClr>
                <a:srgbClr val="009DD9"/>
              </a:buClr>
              <a:buFont typeface="Zapf Dingbats"/>
              <a:defRPr sz="26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This encouraged record companies to promote albums on emerging FM radio</a:t>
            </a:r>
          </a:p>
        </p:txBody>
      </p:sp>
      <p:grpSp>
        <p:nvGrpSpPr>
          <p:cNvPr id="264" name="A photo shows Jim Morrison of the Doors standing on stage in leather suit holding the top of a microphone stand, with his eyes closed and head tilting downward."/>
          <p:cNvGrpSpPr/>
          <p:nvPr/>
        </p:nvGrpSpPr>
        <p:grpSpPr>
          <a:xfrm>
            <a:off x="9709384" y="6234458"/>
            <a:ext cx="2994568" cy="3101284"/>
            <a:chOff x="0" y="0"/>
            <a:chExt cx="2994567" cy="3101283"/>
          </a:xfrm>
        </p:grpSpPr>
        <p:pic>
          <p:nvPicPr>
            <p:cNvPr id="263" name="A photo shows Jim Morrison of the Doors standing on stage in leather suit holding the top of a microphone stand, with his eyes closed and head tilting downward." descr="A photo shows Jim Morrison of the Doors standing on stage in leather suit holding the top of a microphone stand, with his eyes closed and head tilting downward.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100" y="12700"/>
              <a:ext cx="2918368" cy="299968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2" name="A photo shows Jim Morrison of the Doors standing on stage in leather suit holding the top of a microphone stand, with his eyes closed and head tilting downward." descr="A photo shows Jim Morrison of the Doors standing on stage in leather suit holding the top of a microphone stand, with his eyes closed and head tilting downward.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994568" cy="3101284"/>
            </a:xfrm>
            <a:prstGeom prst="rect">
              <a:avLst/>
            </a:prstGeom>
            <a:effectLst/>
          </p:spPr>
        </p:pic>
      </p:grpSp>
      <p:pic>
        <p:nvPicPr>
          <p:cNvPr id="26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72700" y="177800"/>
            <a:ext cx="2794000" cy="279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4" name="The Mamas and the Papas (1965) &amp; Sonny &amp; Cher (1965)"/>
          <p:cNvSpPr txBox="1">
            <a:spLocks noGrp="1"/>
          </p:cNvSpPr>
          <p:nvPr>
            <p:ph type="title"/>
          </p:nvPr>
        </p:nvSpPr>
        <p:spPr>
          <a:xfrm>
            <a:off x="571500" y="730250"/>
            <a:ext cx="11861800" cy="723900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r>
              <a:t>The Mamas and the Papas (1965) &amp; Sonny &amp; Cher (1965)</a:t>
            </a:r>
          </a:p>
        </p:txBody>
      </p:sp>
      <p:sp>
        <p:nvSpPr>
          <p:cNvPr id="275" name="Mamas and the Papas: John Phillips, Denny Doherty, Cass Elliot and Michelle Phillips…"/>
          <p:cNvSpPr txBox="1"/>
          <p:nvPr/>
        </p:nvSpPr>
        <p:spPr>
          <a:xfrm>
            <a:off x="705147" y="1568449"/>
            <a:ext cx="9251257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spcBef>
                <a:spcPts val="1800"/>
              </a:spcBef>
              <a:buClr>
                <a:srgbClr val="009DD9"/>
              </a:buClr>
              <a:buFont typeface="Zapf Dingbats"/>
              <a:defRPr sz="26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rPr b="1"/>
              <a:t>Mamas and the Papas</a:t>
            </a:r>
            <a:r>
              <a:t>: John Phillips, Denny Doherty, Cass Elliot and Michelle Phillips</a:t>
            </a:r>
          </a:p>
          <a:p>
            <a:pPr defTabSz="584200">
              <a:spcBef>
                <a:spcPts val="1800"/>
              </a:spcBef>
              <a:buClr>
                <a:srgbClr val="009DD9"/>
              </a:buClr>
              <a:buFont typeface="Zapf Dingbats"/>
              <a:defRPr sz="26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Folk rock group organized around John Phillips’s arrangements and songs, which took them from the early ‘60s folk sound into the swinging ‘60s </a:t>
            </a:r>
          </a:p>
          <a:p>
            <a:pPr defTabSz="584200">
              <a:spcBef>
                <a:spcPts val="1800"/>
              </a:spcBef>
              <a:buClr>
                <a:srgbClr val="009DD9"/>
              </a:buClr>
              <a:buFont typeface="Zapf Dingbats"/>
              <a:defRPr sz="26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Five audio albums and seventeen singles: “California Dreamin’” 1965</a:t>
            </a:r>
          </a:p>
        </p:txBody>
      </p:sp>
      <p:sp>
        <p:nvSpPr>
          <p:cNvPr id="276" name="Sonny &amp; Cher: Sonny &amp; Cher Bono, husband and wife singing team…"/>
          <p:cNvSpPr txBox="1"/>
          <p:nvPr/>
        </p:nvSpPr>
        <p:spPr>
          <a:xfrm>
            <a:off x="806747" y="5441950"/>
            <a:ext cx="9251257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spcBef>
                <a:spcPts val="1800"/>
              </a:spcBef>
              <a:buClr>
                <a:srgbClr val="009DD9"/>
              </a:buClr>
              <a:buFont typeface="Zapf Dingbats"/>
              <a:defRPr sz="26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rPr b="1"/>
              <a:t>Sonny &amp; Cher</a:t>
            </a:r>
            <a:r>
              <a:t>: Sonny &amp; Cher Bono, husband and wife singing team</a:t>
            </a:r>
          </a:p>
          <a:p>
            <a:pPr defTabSz="584200">
              <a:spcBef>
                <a:spcPts val="1800"/>
              </a:spcBef>
              <a:buClr>
                <a:srgbClr val="009DD9"/>
              </a:buClr>
              <a:buFont typeface="Zapf Dingbats"/>
              <a:defRPr sz="26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Former backup singers for Phil Spector</a:t>
            </a:r>
          </a:p>
          <a:p>
            <a:pPr defTabSz="584200">
              <a:spcBef>
                <a:spcPts val="1800"/>
              </a:spcBef>
              <a:buClr>
                <a:srgbClr val="009DD9"/>
              </a:buClr>
              <a:buFont typeface="Zapf Dingbats"/>
              <a:defRPr sz="26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Hit songs in 1965: “Baby Don’t Go” and “I Got You Babe” on Atlantic</a:t>
            </a:r>
          </a:p>
          <a:p>
            <a:pPr defTabSz="584200">
              <a:spcBef>
                <a:spcPts val="1800"/>
              </a:spcBef>
              <a:buClr>
                <a:srgbClr val="009DD9"/>
              </a:buClr>
              <a:buFont typeface="Zapf Dingbats"/>
              <a:defRPr sz="26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Hugely successful television variety series in the 1970s</a:t>
            </a:r>
          </a:p>
        </p:txBody>
      </p:sp>
      <p:grpSp>
        <p:nvGrpSpPr>
          <p:cNvPr id="279" name="A black-and-white photo of the four members of the Mamas and the Papas singing into microphones in a recording studio."/>
          <p:cNvGrpSpPr/>
          <p:nvPr/>
        </p:nvGrpSpPr>
        <p:grpSpPr>
          <a:xfrm>
            <a:off x="9630931" y="2352878"/>
            <a:ext cx="3200867" cy="2190344"/>
            <a:chOff x="0" y="0"/>
            <a:chExt cx="3200866" cy="2190343"/>
          </a:xfrm>
        </p:grpSpPr>
        <p:pic>
          <p:nvPicPr>
            <p:cNvPr id="278" name="A black-and-white photo of the four members of the Mamas and the Papas singing into microphones in a recording studio." descr="A black-and-white photo of the four members of the Mamas and the Papas singing into microphones in a recording studio.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100" y="12700"/>
              <a:ext cx="3124667" cy="20887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7" name="A black-and-white photo of the four members of the Mamas and the Papas singing into microphones in a recording studio." descr="A black-and-white photo of the four members of the Mamas and the Papas singing into microphones in a recording studio.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200867" cy="2190344"/>
            </a:xfrm>
            <a:prstGeom prst="rect">
              <a:avLst/>
            </a:prstGeom>
            <a:effectLst/>
          </p:spPr>
        </p:pic>
      </p:grpSp>
      <p:grpSp>
        <p:nvGrpSpPr>
          <p:cNvPr id="282" name="A photo of Sonny and Cher posing under a tree. Cher is standing, and Sonny is sitting on the ground, holding onto her leg. Both wear brightly colored outfits."/>
          <p:cNvGrpSpPr/>
          <p:nvPr/>
        </p:nvGrpSpPr>
        <p:grpSpPr>
          <a:xfrm>
            <a:off x="9831759" y="6134322"/>
            <a:ext cx="2799211" cy="2959726"/>
            <a:chOff x="0" y="0"/>
            <a:chExt cx="2799210" cy="2959724"/>
          </a:xfrm>
        </p:grpSpPr>
        <p:pic>
          <p:nvPicPr>
            <p:cNvPr id="281" name="A photo of Sonny and Cher posing under a tree. Cher is standing, and Sonny is sitting on the ground, holding onto her leg. Both wear brightly colored outfits." descr="A photo of Sonny and Cher posing under a tree. Cher is standing, and Sonny is sitting on the ground, holding onto her leg. Both wear brightly colored outfits.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8100" y="12700"/>
              <a:ext cx="2723011" cy="28581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0" name="A photo of Sonny and Cher posing under a tree. Cher is standing, and Sonny is sitting on the ground, holding onto her leg. Both wear brightly colored outfits." descr="A photo of Sonny and Cher posing under a tree. Cher is standing, and Sonny is sitting on the ground, holding onto her leg. Both wear brightly colored outfits.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799211" cy="295972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7" name="The Monkees (1965)"/>
          <p:cNvSpPr txBox="1">
            <a:spLocks noGrp="1"/>
          </p:cNvSpPr>
          <p:nvPr>
            <p:ph type="title"/>
          </p:nvPr>
        </p:nvSpPr>
        <p:spPr>
          <a:xfrm>
            <a:off x="571500" y="730250"/>
            <a:ext cx="11861800" cy="723900"/>
          </a:xfrm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The Monkees (1965)</a:t>
            </a:r>
          </a:p>
        </p:txBody>
      </p:sp>
      <p:sp>
        <p:nvSpPr>
          <p:cNvPr id="298" name="Mickey Dolenz, Michael Nesmith, Peter Tork and Davy Jones…"/>
          <p:cNvSpPr txBox="1">
            <a:spLocks noGrp="1"/>
          </p:cNvSpPr>
          <p:nvPr>
            <p:ph type="body" idx="1"/>
          </p:nvPr>
        </p:nvSpPr>
        <p:spPr>
          <a:xfrm>
            <a:off x="571500" y="1803400"/>
            <a:ext cx="11861800" cy="5191919"/>
          </a:xfrm>
          <a:prstGeom prst="rect">
            <a:avLst/>
          </a:prstGeom>
        </p:spPr>
        <p:txBody>
          <a:bodyPr/>
          <a:lstStyle/>
          <a:p>
            <a:pPr>
              <a:defRPr sz="3000"/>
            </a:pPr>
            <a:r>
              <a:t>Mickey Dolenz, Michael Nesmith, Peter Tork and Davy Jones</a:t>
            </a:r>
          </a:p>
          <a:p>
            <a:pPr>
              <a:defRPr sz="3000"/>
            </a:pPr>
            <a:r>
              <a:t>Manufactured in LA as an ersatz Beatles, for the television series </a:t>
            </a:r>
            <a:r>
              <a:rPr i="1"/>
              <a:t>The Monkees</a:t>
            </a:r>
            <a:r>
              <a:t>, which aired fro 1966–68</a:t>
            </a:r>
          </a:p>
          <a:p>
            <a:pPr>
              <a:defRPr sz="3000"/>
            </a:pPr>
            <a:r>
              <a:t>Only nominally musicians with studio performers backing them at first, they grew into an actual band that lasted until 1971</a:t>
            </a:r>
          </a:p>
          <a:p>
            <a:pPr>
              <a:defRPr sz="3000"/>
            </a:pPr>
            <a:r>
              <a:t>A return to Brill Building system: great songs, and high production values.  </a:t>
            </a:r>
          </a:p>
        </p:txBody>
      </p:sp>
      <p:pic>
        <p:nvPicPr>
          <p:cNvPr id="299" name="A photo of the four members of the Monkees performing onstage, wearing matching outfits." descr="A photo of the four members of the Monkees performing onstage, wearing matching outfits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35120" y="6133756"/>
            <a:ext cx="4152643" cy="281224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00" name="Hugely successful, as they seemed to represent the “old” British Invasion Beatles"/>
          <p:cNvSpPr txBox="1"/>
          <p:nvPr/>
        </p:nvSpPr>
        <p:spPr>
          <a:xfrm>
            <a:off x="676076" y="6708027"/>
            <a:ext cx="5791201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69900" indent="-469900" defTabSz="584200">
              <a:spcBef>
                <a:spcPts val="1800"/>
              </a:spcBef>
              <a:buSzPct val="75000"/>
              <a:buFont typeface="Zapf Dingbats"/>
              <a:buChar char="➤"/>
              <a:defRPr sz="30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lvl1pPr>
          </a:lstStyle>
          <a:p>
            <a:r>
              <a:t>Hugely successful, as they seemed to represent the “old” British Invasion Beatles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“Last Train to Clarksville,” Tommy Boyce &amp; Bobby hart (1966)"/>
          <p:cNvSpPr txBox="1">
            <a:spLocks noGrp="1"/>
          </p:cNvSpPr>
          <p:nvPr>
            <p:ph type="title" idx="4294967295"/>
          </p:nvPr>
        </p:nvSpPr>
        <p:spPr>
          <a:xfrm>
            <a:off x="571500" y="552450"/>
            <a:ext cx="11861800" cy="723900"/>
          </a:xfrm>
          <a:prstGeom prst="rect">
            <a:avLst/>
          </a:prstGeom>
        </p:spPr>
        <p:txBody>
          <a:bodyPr/>
          <a:lstStyle>
            <a:lvl1pPr defTabSz="490727">
              <a:spcBef>
                <a:spcPts val="1900"/>
              </a:spcBef>
              <a:defRPr sz="4368"/>
            </a:lvl1pPr>
          </a:lstStyle>
          <a:p>
            <a:r>
              <a:t>“Last Train to Clarksville,” Tommy Boyce &amp; Bobby hart (1966)</a:t>
            </a:r>
          </a:p>
        </p:txBody>
      </p:sp>
      <p:pic>
        <p:nvPicPr>
          <p:cNvPr id="303" name="WHAT4_LG05_05.jpeg" descr="WHAT4_LG05_05.jpeg"/>
          <p:cNvPicPr>
            <a:picLocks noChangeAspect="1"/>
          </p:cNvPicPr>
          <p:nvPr/>
        </p:nvPicPr>
        <p:blipFill>
          <a:blip r:embed="rId4">
            <a:extLst/>
          </a:blip>
          <a:srcRect l="2268" t="47369" r="2268" b="3569"/>
          <a:stretch>
            <a:fillRect/>
          </a:stretch>
        </p:blipFill>
        <p:spPr>
          <a:xfrm>
            <a:off x="1388450" y="2276095"/>
            <a:ext cx="9741529" cy="6722161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Listen for 2-beat, almost country feel, Beatles guitar licks"/>
          <p:cNvSpPr txBox="1"/>
          <p:nvPr/>
        </p:nvSpPr>
        <p:spPr>
          <a:xfrm>
            <a:off x="1196776" y="1412127"/>
            <a:ext cx="1089749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spcBef>
                <a:spcPts val="1800"/>
              </a:spcBef>
              <a:buFont typeface="Zapf Dingbats"/>
              <a:defRPr sz="30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lvl1pPr>
          </a:lstStyle>
          <a:p>
            <a:r>
              <a:t>Listen for 2-beat, almost country feel, Beatles guitar licks</a:t>
            </a:r>
          </a:p>
        </p:txBody>
      </p:sp>
      <p:pic>
        <p:nvPicPr>
          <p:cNvPr id="305" name="23_Monkees_Last_Train_To_Clarksville.mp3" descr="23_Monkees_Last_Train_To_Clarksville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1315700" y="79756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493057" fill="hold"/>
                                        <p:tgtEl>
                                          <p:spTgt spid="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0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</Words>
  <Application>Microsoft Macintosh PowerPoint</Application>
  <PresentationFormat>Custom</PresentationFormat>
  <Paragraphs>58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Baskerville</vt:lpstr>
      <vt:lpstr>DIN Alternate</vt:lpstr>
      <vt:lpstr>DIN Condensed</vt:lpstr>
      <vt:lpstr>Gill Sans</vt:lpstr>
      <vt:lpstr>Helvetica</vt:lpstr>
      <vt:lpstr>Helvetica Light</vt:lpstr>
      <vt:lpstr>Iowan Old Style</vt:lpstr>
      <vt:lpstr>Lucida Grande</vt:lpstr>
      <vt:lpstr>Times</vt:lpstr>
      <vt:lpstr>Zapf Dingbats</vt:lpstr>
      <vt:lpstr>White</vt:lpstr>
      <vt:lpstr>Late 1960s in Los Angeles</vt:lpstr>
      <vt:lpstr>The Byrds (1964)</vt:lpstr>
      <vt:lpstr>Eight Miles High (1966)</vt:lpstr>
      <vt:lpstr>Folk to Country Rock</vt:lpstr>
      <vt:lpstr>Jim Morrison and The Doors (1966)</vt:lpstr>
      <vt:lpstr>“Light my fire” (1967)</vt:lpstr>
      <vt:lpstr>The Mamas and the Papas (1965) &amp; Sonny &amp; Cher (1965)</vt:lpstr>
      <vt:lpstr>The Monkees (1965)</vt:lpstr>
      <vt:lpstr>“Last Train to Clarksville,” Tommy Boyce &amp; Bobby hart (1966)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 1960s in Los Angeles</dc:title>
  <cp:lastModifiedBy>Amy Bauer</cp:lastModifiedBy>
  <cp:revision>1</cp:revision>
  <dcterms:modified xsi:type="dcterms:W3CDTF">2020-03-03T07:40:48Z</dcterms:modified>
</cp:coreProperties>
</file>