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63" r:id="rId5"/>
    <p:sldId id="264" r:id="rId6"/>
    <p:sldId id="265" r:id="rId7"/>
    <p:sldId id="266" r:id="rId8"/>
    <p:sldId id="271" r:id="rId9"/>
    <p:sldId id="273" r:id="rId10"/>
    <p:sldId id="275" r:id="rId11"/>
    <p:sldId id="277" r:id="rId12"/>
    <p:sldId id="278" r:id="rId13"/>
    <p:sldId id="280" r:id="rId14"/>
    <p:sldId id="282" r:id="rId15"/>
    <p:sldId id="284" r:id="rId16"/>
    <p:sldId id="286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A610F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n" i="off">
        <a:fontRef idx="minor">
          <a:srgbClr val="C8501E"/>
        </a:fontRef>
        <a:srgbClr val="C8501E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4A9BC294-FFE2-49D5-8D69-9E1BD2C41BD5}" styleName="">
    <a:tblBg/>
    <a:wholeTbl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n" i="off">
        <a:fontRef idx="minor">
          <a:srgbClr val="C8501E"/>
        </a:fontRef>
        <a:srgbClr val="C8501E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Ref idx="minor">
          <a:srgbClr val="C8501E"/>
        </a:fontRef>
        <a:srgbClr val="C8501E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7" d="100"/>
          <a:sy n="87" d="100"/>
        </p:scale>
        <p:origin x="18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"/>
          <p:cNvGrpSpPr/>
          <p:nvPr/>
        </p:nvGrpSpPr>
        <p:grpSpPr>
          <a:xfrm>
            <a:off x="-1261899" y="-1119492"/>
            <a:ext cx="14868198" cy="11176962"/>
            <a:chOff x="0" y="0"/>
            <a:chExt cx="14868197" cy="11176960"/>
          </a:xfrm>
        </p:grpSpPr>
        <p:sp>
          <p:nvSpPr>
            <p:cNvPr id="11" name="Rectangle"/>
            <p:cNvSpPr/>
            <p:nvPr/>
          </p:nvSpPr>
          <p:spPr>
            <a:xfrm>
              <a:off x="0" y="0"/>
              <a:ext cx="14868198" cy="11176961"/>
            </a:xfrm>
            <a:prstGeom prst="rect">
              <a:avLst/>
            </a:prstGeom>
            <a:solidFill>
              <a:srgbClr val="F7AD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799" marR="57799" defTabSz="1295400">
                <a:defRPr sz="24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12" name="Rectangle"/>
            <p:cNvSpPr txBox="1"/>
            <p:nvPr/>
          </p:nvSpPr>
          <p:spPr>
            <a:xfrm>
              <a:off x="7368758" y="5218227"/>
              <a:ext cx="130679" cy="740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marL="57799" marR="57799" algn="ctr" defTabSz="1295400">
                <a:buClr>
                  <a:srgbClr val="000000"/>
                </a:buClr>
                <a:buFont typeface="Times"/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14" name="Rectangle"/>
          <p:cNvSpPr/>
          <p:nvPr/>
        </p:nvSpPr>
        <p:spPr>
          <a:xfrm>
            <a:off x="0" y="3797300"/>
            <a:ext cx="13004800" cy="1333500"/>
          </a:xfrm>
          <a:prstGeom prst="rect">
            <a:avLst/>
          </a:prstGeom>
          <a:solidFill>
            <a:srgbClr val="D9572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5" name="Rectangle"/>
          <p:cNvSpPr/>
          <p:nvPr/>
        </p:nvSpPr>
        <p:spPr>
          <a:xfrm>
            <a:off x="2772551" y="3797300"/>
            <a:ext cx="7434863" cy="19177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6" name="Line"/>
          <p:cNvSpPr/>
          <p:nvPr/>
        </p:nvSpPr>
        <p:spPr>
          <a:xfrm>
            <a:off x="2772551" y="4533900"/>
            <a:ext cx="742131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Line"/>
          <p:cNvSpPr/>
          <p:nvPr/>
        </p:nvSpPr>
        <p:spPr>
          <a:xfrm>
            <a:off x="2772551" y="5120640"/>
            <a:ext cx="7425832" cy="2258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18" name="droppedImage.tiff" descr="droppedImage.tiff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178364" y="975529"/>
            <a:ext cx="12623236" cy="7573942"/>
          </a:xfrm>
          <a:prstGeom prst="rect">
            <a:avLst/>
          </a:prstGeom>
          <a:ln w="12700"/>
        </p:spPr>
      </p:pic>
      <p:sp>
        <p:nvSpPr>
          <p:cNvPr id="19" name="Line"/>
          <p:cNvSpPr/>
          <p:nvPr/>
        </p:nvSpPr>
        <p:spPr>
          <a:xfrm>
            <a:off x="215900" y="2489200"/>
            <a:ext cx="6134100" cy="3289302"/>
          </a:xfrm>
          <a:prstGeom prst="line">
            <a:avLst/>
          </a:prstGeom>
          <a:ln w="127000">
            <a:solidFill>
              <a:srgbClr val="7A4A00"/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Line"/>
          <p:cNvSpPr/>
          <p:nvPr/>
        </p:nvSpPr>
        <p:spPr>
          <a:xfrm>
            <a:off x="6642100" y="4686300"/>
            <a:ext cx="6172200" cy="3771900"/>
          </a:xfrm>
          <a:prstGeom prst="line">
            <a:avLst/>
          </a:prstGeom>
          <a:ln w="127000">
            <a:solidFill>
              <a:srgbClr val="FFFFFF"/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2883182" y="3794195"/>
            <a:ext cx="7112001" cy="7247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defTabSz="1295400">
              <a:spcBef>
                <a:spcPts val="0"/>
              </a:spcBef>
              <a:defRPr sz="5400" cap="non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69635" y="4518942"/>
            <a:ext cx="7112001" cy="575734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indent="0" defTabSz="1295400">
              <a:spcBef>
                <a:spcPts val="400"/>
              </a:spcBef>
              <a:buSzTx/>
              <a:buFontTx/>
              <a:buNone/>
              <a:defRPr sz="4600">
                <a:solidFill>
                  <a:srgbClr val="F7AD00"/>
                </a:solidFill>
                <a:uFill>
                  <a:solidFill>
                    <a:srgbClr val="F7AD00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70803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135827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2008518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265875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5734" y="9207500"/>
            <a:ext cx="453332" cy="447229"/>
          </a:xfrm>
          <a:prstGeom prst="rect">
            <a:avLst/>
          </a:prstGeom>
        </p:spPr>
        <p:txBody>
          <a:bodyPr/>
          <a:lstStyle>
            <a:lvl1pPr algn="ctr" defTabSz="6477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Image"/>
          <p:cNvSpPr>
            <a:spLocks noGrp="1"/>
          </p:cNvSpPr>
          <p:nvPr>
            <p:ph type="pic" idx="13"/>
          </p:nvPr>
        </p:nvSpPr>
        <p:spPr>
          <a:xfrm>
            <a:off x="-203200" y="-12700"/>
            <a:ext cx="9000805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1" name="Line"/>
          <p:cNvSpPr>
            <a:spLocks noGrp="1"/>
          </p:cNvSpPr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2" name="Title Text"/>
          <p:cNvSpPr txBox="1">
            <a:spLocks noGrp="1"/>
          </p:cNvSpPr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Image"/>
          <p:cNvSpPr>
            <a:spLocks noGrp="1"/>
          </p:cNvSpPr>
          <p:nvPr>
            <p:ph type="pic" idx="13"/>
          </p:nvPr>
        </p:nvSpPr>
        <p:spPr>
          <a:xfrm>
            <a:off x="571500" y="508000"/>
            <a:ext cx="7454900" cy="80994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2" name="Image"/>
          <p:cNvSpPr>
            <a:spLocks noGrp="1"/>
          </p:cNvSpPr>
          <p:nvPr>
            <p:ph type="pic" sz="quarter" idx="14"/>
          </p:nvPr>
        </p:nvSpPr>
        <p:spPr>
          <a:xfrm>
            <a:off x="7944067" y="424462"/>
            <a:ext cx="5275146" cy="45593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Image"/>
          <p:cNvSpPr>
            <a:spLocks noGrp="1"/>
          </p:cNvSpPr>
          <p:nvPr>
            <p:ph type="pic" sz="quarter" idx="15"/>
          </p:nvPr>
        </p:nvSpPr>
        <p:spPr>
          <a:xfrm>
            <a:off x="8102600" y="4267200"/>
            <a:ext cx="4470400" cy="447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sz="2800" i="1" spc="28"/>
            </a:lvl1pPr>
            <a:lvl2pPr marL="0" indent="228600">
              <a:spcBef>
                <a:spcPts val="1400"/>
              </a:spcBef>
              <a:buSzTx/>
              <a:buFontTx/>
              <a:buNone/>
              <a:defRPr sz="2800" i="1" spc="28"/>
            </a:lvl2pPr>
            <a:lvl3pPr marL="0" indent="457200">
              <a:spcBef>
                <a:spcPts val="1400"/>
              </a:spcBef>
              <a:buSzTx/>
              <a:buFontTx/>
              <a:buNone/>
              <a:defRPr sz="2800" i="1" spc="28"/>
            </a:lvl3pPr>
            <a:lvl4pPr marL="0" indent="685800">
              <a:spcBef>
                <a:spcPts val="1400"/>
              </a:spcBef>
              <a:buSzTx/>
              <a:buFontTx/>
              <a:buNone/>
              <a:defRPr sz="2800" i="1" spc="28"/>
            </a:lvl4pPr>
            <a:lvl5pPr marL="0" indent="914400">
              <a:spcBef>
                <a:spcPts val="1400"/>
              </a:spcBef>
              <a:buSzTx/>
              <a:buFontTx/>
              <a:buNone/>
              <a:defRPr sz="2800" i="1" spc="2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Line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15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05566" y="971550"/>
            <a:ext cx="1389634" cy="1389634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Line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16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90200" y="7270750"/>
            <a:ext cx="1625600" cy="1625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Line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8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Line"/>
          <p:cNvSpPr>
            <a:spLocks noGrp="1"/>
          </p:cNvSpPr>
          <p:nvPr>
            <p:ph type="body" sz="quarter" idx="13"/>
          </p:nvPr>
        </p:nvSpPr>
        <p:spPr>
          <a:xfrm>
            <a:off x="571499" y="1574799"/>
            <a:ext cx="11861801" cy="1"/>
          </a:xfrm>
          <a:prstGeom prst="line">
            <a:avLst/>
          </a:prstGeom>
          <a:ln w="254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0" name="Title Text"/>
          <p:cNvSpPr txBox="1">
            <a:spLocks noGrp="1"/>
          </p:cNvSpPr>
          <p:nvPr>
            <p:ph type="title"/>
          </p:nvPr>
        </p:nvSpPr>
        <p:spPr>
          <a:xfrm>
            <a:off x="571499" y="723899"/>
            <a:ext cx="11861801" cy="723901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91" name="Body Level One…"/>
          <p:cNvSpPr txBox="1">
            <a:spLocks noGrp="1"/>
          </p:cNvSpPr>
          <p:nvPr>
            <p:ph type="body" idx="1"/>
          </p:nvPr>
        </p:nvSpPr>
        <p:spPr>
          <a:xfrm>
            <a:off x="571499" y="1803400"/>
            <a:ext cx="11861801" cy="7226300"/>
          </a:xfrm>
          <a:prstGeom prst="rect">
            <a:avLst/>
          </a:prstGeom>
        </p:spPr>
        <p:txBody>
          <a:bodyPr/>
          <a:lstStyle>
            <a:lvl1pPr marL="440531" indent="-440531">
              <a:defRPr sz="3000"/>
            </a:lvl1pPr>
            <a:lvl2pPr marL="910431" indent="-440531">
              <a:defRPr sz="3000"/>
            </a:lvl2pPr>
            <a:lvl3pPr marL="1380331" indent="-440531">
              <a:defRPr sz="3000"/>
            </a:lvl3pPr>
            <a:lvl4pPr marL="1850231" indent="-440531">
              <a:defRPr sz="3000"/>
            </a:lvl4pPr>
            <a:lvl5pPr marL="2320131" indent="-440531"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05430" y="9194800"/>
            <a:ext cx="284982" cy="3048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"/>
          <p:cNvSpPr/>
          <p:nvPr/>
        </p:nvSpPr>
        <p:spPr>
          <a:xfrm>
            <a:off x="-350788" y="-364927"/>
            <a:ext cx="13548222" cy="10573545"/>
          </a:xfrm>
          <a:prstGeom prst="rect">
            <a:avLst/>
          </a:prstGeom>
          <a:solidFill>
            <a:srgbClr val="009051">
              <a:alpha val="34595"/>
            </a:srgbClr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800100">
              <a:defRPr sz="24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31" name="Rectangle"/>
          <p:cNvSpPr/>
          <p:nvPr/>
        </p:nvSpPr>
        <p:spPr>
          <a:xfrm>
            <a:off x="51527" y="3725928"/>
            <a:ext cx="12953273" cy="1474723"/>
          </a:xfrm>
          <a:prstGeom prst="rect">
            <a:avLst/>
          </a:prstGeom>
          <a:solidFill>
            <a:schemeClr val="accent3">
              <a:hueOff val="-333989"/>
              <a:satOff val="3917"/>
              <a:lumOff val="-666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2" name="Rectangle"/>
          <p:cNvSpPr/>
          <p:nvPr/>
        </p:nvSpPr>
        <p:spPr>
          <a:xfrm>
            <a:off x="2772551" y="3797300"/>
            <a:ext cx="7434863" cy="19177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3" name="Line"/>
          <p:cNvSpPr/>
          <p:nvPr/>
        </p:nvSpPr>
        <p:spPr>
          <a:xfrm>
            <a:off x="2772551" y="4533900"/>
            <a:ext cx="742131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Line"/>
          <p:cNvSpPr/>
          <p:nvPr/>
        </p:nvSpPr>
        <p:spPr>
          <a:xfrm>
            <a:off x="2772551" y="5120640"/>
            <a:ext cx="7425832" cy="2258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droppedImage.tiff" descr="droppedImage.tiff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178364" y="975529"/>
            <a:ext cx="12623236" cy="7573942"/>
          </a:xfrm>
          <a:prstGeom prst="rect">
            <a:avLst/>
          </a:prstGeom>
          <a:ln w="12700"/>
        </p:spPr>
      </p:pic>
      <p:sp>
        <p:nvSpPr>
          <p:cNvPr id="36" name="Line"/>
          <p:cNvSpPr/>
          <p:nvPr/>
        </p:nvSpPr>
        <p:spPr>
          <a:xfrm>
            <a:off x="215900" y="2489200"/>
            <a:ext cx="6134100" cy="3289302"/>
          </a:xfrm>
          <a:prstGeom prst="line">
            <a:avLst/>
          </a:prstGeom>
          <a:ln w="127000">
            <a:solidFill>
              <a:schemeClr val="accent2">
                <a:hueOff val="-902888"/>
                <a:satOff val="-15377"/>
                <a:lumOff val="-12864"/>
              </a:schemeClr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Line"/>
          <p:cNvSpPr/>
          <p:nvPr/>
        </p:nvSpPr>
        <p:spPr>
          <a:xfrm>
            <a:off x="6642100" y="4686300"/>
            <a:ext cx="6172200" cy="3771900"/>
          </a:xfrm>
          <a:prstGeom prst="line">
            <a:avLst/>
          </a:prstGeom>
          <a:ln w="127000">
            <a:solidFill>
              <a:srgbClr val="FFFFFF"/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2867322" y="3895795"/>
            <a:ext cx="7112001" cy="7247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defTabSz="1295400">
              <a:spcBef>
                <a:spcPts val="0"/>
              </a:spcBef>
              <a:defRPr sz="5400" cap="non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67322" y="4528749"/>
            <a:ext cx="7112001" cy="575734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indent="0" defTabSz="1295400">
              <a:spcBef>
                <a:spcPts val="400"/>
              </a:spcBef>
              <a:buSzTx/>
              <a:buFontTx/>
              <a:buNone/>
              <a:defRPr sz="4600">
                <a:solidFill>
                  <a:srgbClr val="F2F3CE"/>
                </a:solidFill>
                <a:uFill>
                  <a:solidFill>
                    <a:srgbClr val="F7AD00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70803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135827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2008518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265875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5734" y="9207500"/>
            <a:ext cx="453332" cy="447229"/>
          </a:xfrm>
          <a:prstGeom prst="rect">
            <a:avLst/>
          </a:prstGeom>
        </p:spPr>
        <p:txBody>
          <a:bodyPr/>
          <a:lstStyle>
            <a:lvl1pPr algn="ctr" defTabSz="6477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"/>
          <p:cNvSpPr/>
          <p:nvPr/>
        </p:nvSpPr>
        <p:spPr>
          <a:xfrm>
            <a:off x="-350788" y="-364927"/>
            <a:ext cx="13548222" cy="10573545"/>
          </a:xfrm>
          <a:prstGeom prst="rect">
            <a:avLst/>
          </a:prstGeom>
          <a:solidFill>
            <a:srgbClr val="0096FF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800100">
              <a:defRPr sz="24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48" name="Rectangle"/>
          <p:cNvSpPr/>
          <p:nvPr/>
        </p:nvSpPr>
        <p:spPr>
          <a:xfrm>
            <a:off x="51527" y="3725928"/>
            <a:ext cx="12953273" cy="1474723"/>
          </a:xfrm>
          <a:prstGeom prst="rect">
            <a:avLst/>
          </a:prstGeom>
          <a:solidFill>
            <a:schemeClr val="accent5">
              <a:hueOff val="-444211"/>
              <a:satOff val="-14915"/>
              <a:lumOff val="2285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49" name="Rectangle"/>
          <p:cNvSpPr/>
          <p:nvPr/>
        </p:nvSpPr>
        <p:spPr>
          <a:xfrm>
            <a:off x="2772551" y="3797300"/>
            <a:ext cx="7434863" cy="19177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50" name="Line"/>
          <p:cNvSpPr/>
          <p:nvPr/>
        </p:nvSpPr>
        <p:spPr>
          <a:xfrm>
            <a:off x="2772551" y="4533900"/>
            <a:ext cx="742131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Line"/>
          <p:cNvSpPr/>
          <p:nvPr/>
        </p:nvSpPr>
        <p:spPr>
          <a:xfrm>
            <a:off x="2772551" y="5120640"/>
            <a:ext cx="7425832" cy="2258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52" name="droppedImage.tiff" descr="droppedImage.tiff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178364" y="975529"/>
            <a:ext cx="12623236" cy="7573942"/>
          </a:xfrm>
          <a:prstGeom prst="rect">
            <a:avLst/>
          </a:prstGeom>
          <a:ln w="12700"/>
        </p:spPr>
      </p:pic>
      <p:sp>
        <p:nvSpPr>
          <p:cNvPr id="53" name="Line"/>
          <p:cNvSpPr/>
          <p:nvPr/>
        </p:nvSpPr>
        <p:spPr>
          <a:xfrm>
            <a:off x="215900" y="2489200"/>
            <a:ext cx="6134100" cy="3289302"/>
          </a:xfrm>
          <a:prstGeom prst="line">
            <a:avLst/>
          </a:prstGeom>
          <a:ln w="127000">
            <a:solidFill>
              <a:schemeClr val="accent5">
                <a:hueOff val="-176146"/>
                <a:satOff val="3665"/>
                <a:lumOff val="-13986"/>
              </a:schemeClr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Line"/>
          <p:cNvSpPr/>
          <p:nvPr/>
        </p:nvSpPr>
        <p:spPr>
          <a:xfrm>
            <a:off x="6642100" y="4686300"/>
            <a:ext cx="6172200" cy="3771900"/>
          </a:xfrm>
          <a:prstGeom prst="line">
            <a:avLst/>
          </a:prstGeom>
          <a:ln w="127000">
            <a:solidFill>
              <a:srgbClr val="FFFFFF"/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2867322" y="3895795"/>
            <a:ext cx="7112001" cy="7247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defTabSz="1295400">
              <a:spcBef>
                <a:spcPts val="0"/>
              </a:spcBef>
              <a:defRPr sz="5400" cap="non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67322" y="4528749"/>
            <a:ext cx="7112001" cy="575734"/>
          </a:xfrm>
          <a:prstGeom prst="rect">
            <a:avLst/>
          </a:prstGeom>
        </p:spPr>
        <p:txBody>
          <a:bodyPr anchor="ctr">
            <a:noAutofit/>
          </a:bodyPr>
          <a:lstStyle>
            <a:lvl1pPr marL="57799" marR="57799" indent="0" defTabSz="1295400">
              <a:spcBef>
                <a:spcPts val="400"/>
              </a:spcBef>
              <a:buSzTx/>
              <a:buFontTx/>
              <a:buNone/>
              <a:defRPr sz="4600">
                <a:solidFill>
                  <a:srgbClr val="C6E6E9"/>
                </a:solidFill>
                <a:uFill>
                  <a:solidFill>
                    <a:srgbClr val="F7AD00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70803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135827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2008518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2658759" marR="57799" indent="0" algn="ctr" defTabSz="1295400">
              <a:spcBef>
                <a:spcPts val="500"/>
              </a:spcBef>
              <a:buSzTx/>
              <a:buFontTx/>
              <a:buNone/>
              <a:defRPr sz="4600">
                <a:solidFill>
                  <a:srgbClr val="C8501E"/>
                </a:solidFill>
                <a:uFill>
                  <a:solidFill>
                    <a:srgbClr val="C8501E"/>
                  </a:solidFill>
                </a:u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5734" y="9207500"/>
            <a:ext cx="453332" cy="447229"/>
          </a:xfrm>
          <a:prstGeom prst="rect">
            <a:avLst/>
          </a:prstGeom>
        </p:spPr>
        <p:txBody>
          <a:bodyPr/>
          <a:lstStyle>
            <a:lvl1pPr algn="ctr" defTabSz="6477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Line"/>
          <p:cNvSpPr>
            <a:spLocks noGrp="1"/>
          </p:cNvSpPr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1pPr>
            <a:lvl2pPr marL="0" indent="2286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2pPr>
            <a:lvl3pPr marL="0" indent="4572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3pPr>
            <a:lvl4pPr marL="0" indent="6858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4pPr>
            <a:lvl5pPr marL="0" indent="9144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Image"/>
          <p:cNvSpPr>
            <a:spLocks noGrp="1"/>
          </p:cNvSpPr>
          <p:nvPr>
            <p:ph type="pic" idx="13"/>
          </p:nvPr>
        </p:nvSpPr>
        <p:spPr>
          <a:xfrm>
            <a:off x="-25400" y="-1130300"/>
            <a:ext cx="13045441" cy="1417332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5" name="Rectangle"/>
          <p:cNvSpPr>
            <a:spLocks noGrp="1"/>
          </p:cNvSpPr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76" name="Line"/>
          <p:cNvSpPr>
            <a:spLocks noGrp="1"/>
          </p:cNvSpPr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7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Image"/>
          <p:cNvSpPr>
            <a:spLocks noGrp="1"/>
          </p:cNvSpPr>
          <p:nvPr>
            <p:ph type="pic" idx="13"/>
          </p:nvPr>
        </p:nvSpPr>
        <p:spPr>
          <a:xfrm>
            <a:off x="4191000" y="-12700"/>
            <a:ext cx="9779000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7" name="Line"/>
          <p:cNvSpPr>
            <a:spLocks noGrp="1"/>
          </p:cNvSpPr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Line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Line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12" name="droppedImage.tiff"/>
          <p:cNvGrpSpPr/>
          <p:nvPr/>
        </p:nvGrpSpPr>
        <p:grpSpPr>
          <a:xfrm>
            <a:off x="8559800" y="889000"/>
            <a:ext cx="3568700" cy="2199640"/>
            <a:chOff x="0" y="0"/>
            <a:chExt cx="3568700" cy="2199639"/>
          </a:xfrm>
        </p:grpSpPr>
        <p:pic>
          <p:nvPicPr>
            <p:cNvPr id="111" name="droppedImage.tiff" descr="droppedImage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5400" y="25400"/>
              <a:ext cx="3517900" cy="21107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0" name="droppedImage.tiff" descr="droppedImage.tiff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568700" cy="2199640"/>
            </a:xfrm>
            <a:prstGeom prst="rect">
              <a:avLst/>
            </a:prstGeom>
            <a:effectLst/>
          </p:spPr>
        </p:pic>
      </p:grp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“"/>
          <p:cNvSpPr txBox="1"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lnSpc>
                <a:spcPct val="8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0" b="1">
                <a:solidFill>
                  <a:srgbClr val="E4E4E4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t>“</a:t>
            </a:r>
          </a:p>
        </p:txBody>
      </p:sp>
      <p:sp>
        <p:nvSpPr>
          <p:cNvPr id="121" name="Type a quote here."/>
          <p:cNvSpPr txBox="1">
            <a:spLocks noGrp="1"/>
          </p:cNvSpPr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22" name="-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sz="4800" i="1">
                <a:solidFill>
                  <a:srgbClr val="6B6D6D"/>
                </a:solidFill>
              </a:defRPr>
            </a:lvl1pPr>
          </a:lstStyle>
          <a:p>
            <a:r>
              <a:t>-Johnny Appleseed</a:t>
            </a:r>
          </a:p>
        </p:txBody>
      </p:sp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 defTabSz="584200">
              <a:defRPr sz="160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DIN Condensed"/>
          <a:ea typeface="DIN Condensed"/>
          <a:cs typeface="DIN Condensed"/>
          <a:sym typeface="DIN Condensed"/>
        </a:defRPr>
      </a:lvl1pPr>
      <a:lvl2pPr marL="0" marR="0" indent="228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DIN Condensed"/>
          <a:ea typeface="DIN Condensed"/>
          <a:cs typeface="DIN Condensed"/>
          <a:sym typeface="DIN Condensed"/>
        </a:defRPr>
      </a:lvl2pPr>
      <a:lvl3pPr marL="0" marR="0" indent="457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DIN Condensed"/>
          <a:ea typeface="DIN Condensed"/>
          <a:cs typeface="DIN Condensed"/>
          <a:sym typeface="DIN Condensed"/>
        </a:defRPr>
      </a:lvl3pPr>
      <a:lvl4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DIN Condensed"/>
          <a:ea typeface="DIN Condensed"/>
          <a:cs typeface="DIN Condensed"/>
          <a:sym typeface="DIN Condensed"/>
        </a:defRPr>
      </a:lvl4pPr>
      <a:lvl5pPr marL="0" marR="0" indent="914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DIN Condensed"/>
          <a:ea typeface="DIN Condensed"/>
          <a:cs typeface="DIN Condensed"/>
          <a:sym typeface="DIN Condensed"/>
        </a:defRPr>
      </a:lvl5pPr>
      <a:lvl6pPr marL="0" marR="0" indent="11430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DIN Condensed"/>
          <a:ea typeface="DIN Condensed"/>
          <a:cs typeface="DIN Condensed"/>
          <a:sym typeface="DIN Condensed"/>
        </a:defRPr>
      </a:lvl6pPr>
      <a:lvl7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DIN Condensed"/>
          <a:ea typeface="DIN Condensed"/>
          <a:cs typeface="DIN Condensed"/>
          <a:sym typeface="DIN Condensed"/>
        </a:defRPr>
      </a:lvl7pPr>
      <a:lvl8pPr marL="0" marR="0" indent="1600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DIN Condensed"/>
          <a:ea typeface="DIN Condensed"/>
          <a:cs typeface="DIN Condensed"/>
          <a:sym typeface="DIN Condensed"/>
        </a:defRPr>
      </a:lvl8pPr>
      <a:lvl9pPr marL="0" marR="0" indent="1828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DIN Condensed"/>
          <a:ea typeface="DIN Condensed"/>
          <a:cs typeface="DIN Condensed"/>
          <a:sym typeface="DIN Condensed"/>
        </a:defRPr>
      </a:lvl9pPr>
    </p:titleStyle>
    <p:bodyStyle>
      <a:lvl1pPr marL="4699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1pPr>
      <a:lvl2pPr marL="9398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2pPr>
      <a:lvl3pPr marL="14097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3pPr>
      <a:lvl4pPr marL="18796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4pPr>
      <a:lvl5pPr marL="23495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5pPr>
      <a:lvl6pPr marL="28194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6pPr>
      <a:lvl7pPr marL="32893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7pPr>
      <a:lvl8pPr marL="37592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8pPr>
      <a:lvl9pPr marL="4229100" marR="0" indent="-469900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ectangle"/>
          <p:cNvSpPr/>
          <p:nvPr/>
        </p:nvSpPr>
        <p:spPr>
          <a:xfrm>
            <a:off x="-350788" y="-364927"/>
            <a:ext cx="13548222" cy="10573545"/>
          </a:xfrm>
          <a:prstGeom prst="rect">
            <a:avLst/>
          </a:prstGeom>
          <a:solidFill>
            <a:srgbClr val="009051">
              <a:alpha val="34595"/>
            </a:srgbClr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800100">
              <a:defRPr sz="24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02" name="Rectangle"/>
          <p:cNvSpPr/>
          <p:nvPr/>
        </p:nvSpPr>
        <p:spPr>
          <a:xfrm>
            <a:off x="51527" y="3725928"/>
            <a:ext cx="12953273" cy="1474723"/>
          </a:xfrm>
          <a:prstGeom prst="rect">
            <a:avLst/>
          </a:prstGeom>
          <a:solidFill>
            <a:schemeClr val="accent3">
              <a:hueOff val="-333989"/>
              <a:satOff val="3917"/>
              <a:lumOff val="-666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03" name="Rectangle"/>
          <p:cNvSpPr/>
          <p:nvPr/>
        </p:nvSpPr>
        <p:spPr>
          <a:xfrm>
            <a:off x="2772551" y="3797300"/>
            <a:ext cx="7434863" cy="1917700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04" name="Line"/>
          <p:cNvSpPr/>
          <p:nvPr/>
        </p:nvSpPr>
        <p:spPr>
          <a:xfrm>
            <a:off x="2772551" y="4533900"/>
            <a:ext cx="742131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05" name="Line"/>
          <p:cNvSpPr/>
          <p:nvPr/>
        </p:nvSpPr>
        <p:spPr>
          <a:xfrm>
            <a:off x="2772551" y="5120640"/>
            <a:ext cx="7425832" cy="2258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206" name="droppedImage.tiff" descr="droppedImage.tiff"/>
          <p:cNvPicPr>
            <a:picLocks noChangeAspect="1"/>
          </p:cNvPicPr>
          <p:nvPr/>
        </p:nvPicPr>
        <p:blipFill>
          <a:blip r:embed="rId2">
            <a:alphaModFix amt="40000"/>
            <a:extLst/>
          </a:blip>
          <a:stretch>
            <a:fillRect/>
          </a:stretch>
        </p:blipFill>
        <p:spPr>
          <a:xfrm>
            <a:off x="178364" y="975529"/>
            <a:ext cx="12623236" cy="7573942"/>
          </a:xfrm>
          <a:prstGeom prst="rect">
            <a:avLst/>
          </a:prstGeom>
          <a:ln w="12700"/>
        </p:spPr>
      </p:pic>
      <p:sp>
        <p:nvSpPr>
          <p:cNvPr id="207" name="Line"/>
          <p:cNvSpPr/>
          <p:nvPr/>
        </p:nvSpPr>
        <p:spPr>
          <a:xfrm>
            <a:off x="215900" y="2489200"/>
            <a:ext cx="6134100" cy="3289302"/>
          </a:xfrm>
          <a:prstGeom prst="line">
            <a:avLst/>
          </a:prstGeom>
          <a:ln w="127000">
            <a:solidFill>
              <a:schemeClr val="accent2">
                <a:hueOff val="-902888"/>
                <a:satOff val="-15377"/>
                <a:lumOff val="-12864"/>
              </a:schemeClr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08" name="Line"/>
          <p:cNvSpPr/>
          <p:nvPr/>
        </p:nvSpPr>
        <p:spPr>
          <a:xfrm>
            <a:off x="6642100" y="4686300"/>
            <a:ext cx="6172200" cy="3771900"/>
          </a:xfrm>
          <a:prstGeom prst="line">
            <a:avLst/>
          </a:prstGeom>
          <a:ln w="127000">
            <a:solidFill>
              <a:srgbClr val="FFFFFF"/>
            </a:solidFill>
            <a:headEnd type="stealth"/>
            <a:tailEnd type="stealth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09" name="Atlantic Records, STAX, FAM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Atlantic Records, STAX, FAME</a:t>
            </a:r>
          </a:p>
        </p:txBody>
      </p:sp>
      <p:sp>
        <p:nvSpPr>
          <p:cNvPr id="210" name="Rise of Soul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Rise of Soul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1" name="Booker T. and the MG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>
              <a:defRPr>
                <a:effectLst/>
              </a:defRPr>
            </a:pPr>
            <a:r>
              <a:t>Booker T. and the MGs</a:t>
            </a:r>
          </a:p>
        </p:txBody>
      </p:sp>
      <p:sp>
        <p:nvSpPr>
          <p:cNvPr id="302" name="Integrated band…"/>
          <p:cNvSpPr txBox="1">
            <a:spLocks noGrp="1"/>
          </p:cNvSpPr>
          <p:nvPr>
            <p:ph type="body" idx="1"/>
          </p:nvPr>
        </p:nvSpPr>
        <p:spPr>
          <a:xfrm>
            <a:off x="444500" y="2057400"/>
            <a:ext cx="11319151" cy="72263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buChar char="•"/>
              <a:defRPr>
                <a:solidFill>
                  <a:srgbClr val="53585F"/>
                </a:solidFill>
              </a:defRPr>
            </a:pPr>
            <a:r>
              <a:t>Integrated band</a:t>
            </a:r>
          </a:p>
          <a:p>
            <a:pPr lvl="1">
              <a:lnSpc>
                <a:spcPct val="80000"/>
              </a:lnSpc>
              <a:buChar char="–"/>
              <a:defRPr>
                <a:solidFill>
                  <a:srgbClr val="53585F"/>
                </a:solidFill>
              </a:defRPr>
            </a:pPr>
            <a:r>
              <a:t>Booker T. Jones (keyboards), African-American</a:t>
            </a:r>
          </a:p>
          <a:p>
            <a:pPr lvl="1">
              <a:lnSpc>
                <a:spcPct val="80000"/>
              </a:lnSpc>
              <a:buChar char="–"/>
              <a:defRPr>
                <a:solidFill>
                  <a:srgbClr val="53585F"/>
                </a:solidFill>
              </a:defRPr>
            </a:pPr>
            <a:r>
              <a:t>Al Jackson (drums) African-American</a:t>
            </a:r>
            <a:endParaRPr sz="3800"/>
          </a:p>
          <a:p>
            <a:pPr lvl="1">
              <a:lnSpc>
                <a:spcPct val="80000"/>
              </a:lnSpc>
              <a:buChar char="–"/>
              <a:defRPr>
                <a:solidFill>
                  <a:srgbClr val="53585F"/>
                </a:solidFill>
              </a:defRPr>
            </a:pPr>
            <a:r>
              <a:t>Donald “Duck” Dunn (bass)</a:t>
            </a:r>
          </a:p>
          <a:p>
            <a:pPr lvl="1">
              <a:lnSpc>
                <a:spcPct val="80000"/>
              </a:lnSpc>
              <a:buChar char="–"/>
              <a:defRPr>
                <a:solidFill>
                  <a:srgbClr val="53585F"/>
                </a:solidFill>
              </a:defRPr>
            </a:pPr>
            <a:r>
              <a:t>Steve Cropper (guitar) white</a:t>
            </a:r>
            <a:endParaRPr sz="3800"/>
          </a:p>
          <a:p>
            <a:pPr lvl="1">
              <a:lnSpc>
                <a:spcPct val="80000"/>
              </a:lnSpc>
              <a:buChar char="–"/>
              <a:defRPr>
                <a:solidFill>
                  <a:srgbClr val="53585F"/>
                </a:solidFill>
              </a:defRPr>
            </a:pPr>
            <a:r>
              <a:t>Memphis Horns - all white</a:t>
            </a:r>
            <a:endParaRPr sz="3800"/>
          </a:p>
          <a:p>
            <a:pPr>
              <a:lnSpc>
                <a:spcPct val="90000"/>
              </a:lnSpc>
              <a:buChar char="•"/>
              <a:defRPr>
                <a:solidFill>
                  <a:srgbClr val="53585F"/>
                </a:solidFill>
              </a:defRPr>
            </a:pPr>
            <a:r>
              <a:t>Stressed electric guitar, active bass lines, horn lines</a:t>
            </a:r>
          </a:p>
          <a:p>
            <a:pPr>
              <a:lnSpc>
                <a:spcPct val="90000"/>
              </a:lnSpc>
              <a:buChar char="•"/>
              <a:defRPr>
                <a:solidFill>
                  <a:srgbClr val="53585F"/>
                </a:solidFill>
              </a:defRPr>
            </a:pPr>
            <a:r>
              <a:t>Heavy use of the delayed back-beat and honking horns became a STAX signature. </a:t>
            </a:r>
          </a:p>
        </p:txBody>
      </p:sp>
      <p:grpSp>
        <p:nvGrpSpPr>
          <p:cNvPr id="305" name="Booker_T.__the_M.Gs.jpg"/>
          <p:cNvGrpSpPr/>
          <p:nvPr/>
        </p:nvGrpSpPr>
        <p:grpSpPr>
          <a:xfrm>
            <a:off x="9628995" y="248368"/>
            <a:ext cx="2904314" cy="3332267"/>
            <a:chOff x="0" y="0"/>
            <a:chExt cx="2904312" cy="3332266"/>
          </a:xfrm>
        </p:grpSpPr>
        <p:pic>
          <p:nvPicPr>
            <p:cNvPr id="304" name="Booker_T.__the_M.Gs.jpg" descr="Booker_T.__the_M.Gs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5400" y="25400"/>
              <a:ext cx="2853513" cy="324336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03" name="Booker_T.__the_M.Gs.jpg" descr="Booker_T.__the_M.Gs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2904313" cy="333226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11" name="Comparison Between Motown and Stax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>
              <a:defRPr>
                <a:effectLst/>
              </a:defRPr>
            </a:pPr>
            <a:r>
              <a:t>Comparison Between Motown and Stax</a:t>
            </a:r>
          </a:p>
        </p:txBody>
      </p:sp>
      <p:sp>
        <p:nvSpPr>
          <p:cNvPr id="312" name="“Hitsville”…"/>
          <p:cNvSpPr txBox="1">
            <a:spLocks noGrp="1"/>
          </p:cNvSpPr>
          <p:nvPr>
            <p:ph type="body" sz="half" idx="1"/>
          </p:nvPr>
        </p:nvSpPr>
        <p:spPr>
          <a:xfrm>
            <a:off x="571500" y="2946312"/>
            <a:ext cx="5971878" cy="5483325"/>
          </a:xfrm>
          <a:prstGeom prst="rect">
            <a:avLst/>
          </a:prstGeom>
        </p:spPr>
        <p:txBody>
          <a:bodyPr/>
          <a:lstStyle/>
          <a:p>
            <a:pPr marL="380129" indent="-380129" defTabSz="566674">
              <a:lnSpc>
                <a:spcPct val="90000"/>
              </a:lnSpc>
              <a:spcBef>
                <a:spcPts val="1700"/>
              </a:spcBef>
              <a:buChar char="•"/>
              <a:defRPr sz="3395"/>
            </a:pPr>
            <a:r>
              <a:t>“Hitsville”</a:t>
            </a:r>
          </a:p>
          <a:p>
            <a:pPr marL="380129" indent="-380129" defTabSz="566674">
              <a:lnSpc>
                <a:spcPct val="90000"/>
              </a:lnSpc>
              <a:spcBef>
                <a:spcPts val="1700"/>
              </a:spcBef>
              <a:buChar char="•"/>
              <a:defRPr sz="3395"/>
            </a:pPr>
            <a:r>
              <a:t>Black owned</a:t>
            </a:r>
          </a:p>
          <a:p>
            <a:pPr marL="380129" indent="-380129" defTabSz="566674">
              <a:lnSpc>
                <a:spcPct val="90000"/>
              </a:lnSpc>
              <a:spcBef>
                <a:spcPts val="1700"/>
              </a:spcBef>
              <a:buChar char="•"/>
              <a:defRPr sz="3395"/>
            </a:pPr>
            <a:r>
              <a:t>All black performers</a:t>
            </a:r>
          </a:p>
          <a:p>
            <a:pPr marL="380129" indent="-380129" defTabSz="566674">
              <a:lnSpc>
                <a:spcPct val="90000"/>
              </a:lnSpc>
              <a:spcBef>
                <a:spcPts val="1700"/>
              </a:spcBef>
              <a:buChar char="•"/>
              <a:defRPr sz="3395"/>
            </a:pPr>
            <a:r>
              <a:t>Aimed at white audience</a:t>
            </a:r>
          </a:p>
          <a:p>
            <a:pPr marL="380129" indent="-380129" defTabSz="566674">
              <a:lnSpc>
                <a:spcPct val="90000"/>
              </a:lnSpc>
              <a:spcBef>
                <a:spcPts val="1700"/>
              </a:spcBef>
              <a:buChar char="•"/>
              <a:defRPr sz="3395"/>
            </a:pPr>
            <a:r>
              <a:t>Top-down decisions</a:t>
            </a:r>
          </a:p>
          <a:p>
            <a:pPr marL="380129" indent="-380129" defTabSz="566674">
              <a:lnSpc>
                <a:spcPct val="90000"/>
              </a:lnSpc>
              <a:spcBef>
                <a:spcPts val="1700"/>
              </a:spcBef>
              <a:buChar char="•"/>
              <a:defRPr sz="3395"/>
            </a:pPr>
            <a:r>
              <a:t>Songs by professional songwriters, prepared arrangements</a:t>
            </a:r>
          </a:p>
        </p:txBody>
      </p:sp>
      <p:sp>
        <p:nvSpPr>
          <p:cNvPr id="313" name="“Soulsville”…"/>
          <p:cNvSpPr txBox="1"/>
          <p:nvPr/>
        </p:nvSpPr>
        <p:spPr>
          <a:xfrm>
            <a:off x="6769946" y="3108688"/>
            <a:ext cx="5612839" cy="5158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465364" indent="-465364">
              <a:lnSpc>
                <a:spcPct val="90000"/>
              </a:lnSpc>
              <a:spcBef>
                <a:spcPts val="900"/>
              </a:spcBef>
              <a:buSzPct val="100000"/>
              <a:buChar char="•"/>
              <a:defRPr sz="3500">
                <a:solidFill>
                  <a:srgbClr val="53585F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“Soulsville”</a:t>
            </a:r>
          </a:p>
          <a:p>
            <a:pPr marL="465364" indent="-465364">
              <a:lnSpc>
                <a:spcPct val="90000"/>
              </a:lnSpc>
              <a:spcBef>
                <a:spcPts val="900"/>
              </a:spcBef>
              <a:buSzPct val="100000"/>
              <a:buChar char="•"/>
              <a:defRPr sz="3500">
                <a:solidFill>
                  <a:srgbClr val="53585F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White owned (at first)</a:t>
            </a:r>
          </a:p>
          <a:p>
            <a:pPr marL="465364" indent="-465364">
              <a:lnSpc>
                <a:spcPct val="90000"/>
              </a:lnSpc>
              <a:spcBef>
                <a:spcPts val="900"/>
              </a:spcBef>
              <a:buSzPct val="100000"/>
              <a:buChar char="•"/>
              <a:defRPr sz="3500">
                <a:solidFill>
                  <a:srgbClr val="53585F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Integrated</a:t>
            </a:r>
          </a:p>
          <a:p>
            <a:pPr marL="465364" indent="-465364">
              <a:lnSpc>
                <a:spcPct val="90000"/>
              </a:lnSpc>
              <a:spcBef>
                <a:spcPts val="900"/>
              </a:spcBef>
              <a:buSzPct val="100000"/>
              <a:buChar char="•"/>
              <a:defRPr sz="3500">
                <a:solidFill>
                  <a:srgbClr val="53585F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Aimed at R&amp;B audience</a:t>
            </a:r>
          </a:p>
          <a:p>
            <a:pPr marL="465364" indent="-465364">
              <a:lnSpc>
                <a:spcPct val="90000"/>
              </a:lnSpc>
              <a:spcBef>
                <a:spcPts val="900"/>
              </a:spcBef>
              <a:buSzPct val="100000"/>
              <a:buChar char="•"/>
              <a:defRPr sz="3500">
                <a:solidFill>
                  <a:srgbClr val="53585F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Collaborative</a:t>
            </a:r>
          </a:p>
          <a:p>
            <a:pPr marL="465364" indent="-465364">
              <a:lnSpc>
                <a:spcPct val="90000"/>
              </a:lnSpc>
              <a:spcBef>
                <a:spcPts val="900"/>
              </a:spcBef>
              <a:buSzPct val="100000"/>
              <a:buChar char="•"/>
              <a:defRPr sz="3500">
                <a:solidFill>
                  <a:srgbClr val="53585F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Songs by performers and songwriters, arranged during sessions</a:t>
            </a:r>
          </a:p>
        </p:txBody>
      </p:sp>
      <p:pic>
        <p:nvPicPr>
          <p:cNvPr id="31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40179" y="565786"/>
            <a:ext cx="1543872" cy="2935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60600" y="787400"/>
            <a:ext cx="4339543" cy="32546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roducer/composer most important…"/>
          <p:cNvSpPr txBox="1">
            <a:spLocks noGrp="1"/>
          </p:cNvSpPr>
          <p:nvPr>
            <p:ph type="body" sz="half" idx="1"/>
          </p:nvPr>
        </p:nvSpPr>
        <p:spPr>
          <a:xfrm>
            <a:off x="520700" y="2565400"/>
            <a:ext cx="5967611" cy="7226300"/>
          </a:xfrm>
          <a:prstGeom prst="rect">
            <a:avLst/>
          </a:prstGeom>
        </p:spPr>
        <p:txBody>
          <a:bodyPr/>
          <a:lstStyle/>
          <a:p>
            <a:pPr marL="391885" indent="-391885">
              <a:lnSpc>
                <a:spcPct val="90000"/>
              </a:lnSpc>
              <a:buChar char="•"/>
              <a:defRPr sz="3500"/>
            </a:pPr>
            <a:r>
              <a:t>Producer/composer most important</a:t>
            </a:r>
          </a:p>
          <a:p>
            <a:pPr marL="391885" indent="-391885">
              <a:lnSpc>
                <a:spcPct val="90000"/>
              </a:lnSpc>
              <a:buChar char="•"/>
              <a:defRPr sz="3500"/>
            </a:pPr>
            <a:r>
              <a:t>Smooth, refined pop sound</a:t>
            </a:r>
          </a:p>
          <a:p>
            <a:pPr marL="391885" indent="-391885">
              <a:lnSpc>
                <a:spcPct val="90000"/>
              </a:lnSpc>
              <a:buChar char="•"/>
              <a:defRPr sz="3500"/>
            </a:pPr>
            <a:r>
              <a:t>Complex textures</a:t>
            </a:r>
          </a:p>
          <a:p>
            <a:pPr marL="391885" indent="-391885">
              <a:lnSpc>
                <a:spcPct val="90000"/>
              </a:lnSpc>
              <a:buChar char="•"/>
              <a:defRPr sz="3500"/>
            </a:pPr>
            <a:r>
              <a:t>Wall of Sound</a:t>
            </a:r>
          </a:p>
          <a:p>
            <a:pPr marL="391885" indent="-391885">
              <a:lnSpc>
                <a:spcPct val="90000"/>
              </a:lnSpc>
              <a:buChar char="•"/>
              <a:defRPr sz="3500"/>
            </a:pPr>
            <a:r>
              <a:t>Often straight 4 rhythm</a:t>
            </a:r>
          </a:p>
          <a:p>
            <a:pPr marL="391885" indent="-391885">
              <a:lnSpc>
                <a:spcPct val="90000"/>
              </a:lnSpc>
              <a:buChar char="•"/>
              <a:defRPr sz="3500"/>
            </a:pPr>
            <a:r>
              <a:t>Clean, crisp rhythms</a:t>
            </a:r>
          </a:p>
          <a:p>
            <a:pPr marL="391885" indent="-391885">
              <a:lnSpc>
                <a:spcPct val="90000"/>
              </a:lnSpc>
              <a:buChar char="•"/>
              <a:defRPr sz="3500"/>
            </a:pPr>
            <a:r>
              <a:t>Orchestral instrument backing</a:t>
            </a:r>
          </a:p>
        </p:txBody>
      </p:sp>
      <p:sp>
        <p:nvSpPr>
          <p:cNvPr id="318" name="Performer most important…"/>
          <p:cNvSpPr txBox="1"/>
          <p:nvPr/>
        </p:nvSpPr>
        <p:spPr>
          <a:xfrm>
            <a:off x="7031284" y="2739474"/>
            <a:ext cx="5527041" cy="6255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465364" indent="-465364">
              <a:lnSpc>
                <a:spcPct val="90000"/>
              </a:lnSpc>
              <a:spcBef>
                <a:spcPts val="900"/>
              </a:spcBef>
              <a:buSzPct val="100000"/>
              <a:buChar char="•"/>
              <a:defRPr sz="3500">
                <a:solidFill>
                  <a:srgbClr val="53585F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Performer most important</a:t>
            </a:r>
          </a:p>
          <a:p>
            <a:pPr marL="465364" indent="-465364">
              <a:lnSpc>
                <a:spcPct val="90000"/>
              </a:lnSpc>
              <a:spcBef>
                <a:spcPts val="900"/>
              </a:spcBef>
              <a:buSzPct val="100000"/>
              <a:buChar char="•"/>
              <a:defRPr sz="3500">
                <a:solidFill>
                  <a:srgbClr val="53585F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Rawer, blues-gospel sound</a:t>
            </a:r>
          </a:p>
          <a:p>
            <a:pPr marL="465364" indent="-465364">
              <a:lnSpc>
                <a:spcPct val="90000"/>
              </a:lnSpc>
              <a:spcBef>
                <a:spcPts val="900"/>
              </a:spcBef>
              <a:buSzPct val="100000"/>
              <a:buChar char="•"/>
              <a:defRPr sz="3500">
                <a:solidFill>
                  <a:srgbClr val="53585F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Simpler textures</a:t>
            </a:r>
          </a:p>
          <a:p>
            <a:pPr marL="465364" indent="-465364">
              <a:lnSpc>
                <a:spcPct val="90000"/>
              </a:lnSpc>
              <a:spcBef>
                <a:spcPts val="900"/>
              </a:spcBef>
              <a:buSzPct val="100000"/>
              <a:buChar char="•"/>
              <a:defRPr sz="3500">
                <a:solidFill>
                  <a:srgbClr val="53585F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Horn/rhythm sections</a:t>
            </a:r>
          </a:p>
          <a:p>
            <a:pPr marL="465364" indent="-465364">
              <a:lnSpc>
                <a:spcPct val="90000"/>
              </a:lnSpc>
              <a:spcBef>
                <a:spcPts val="900"/>
              </a:spcBef>
              <a:buSzPct val="100000"/>
              <a:buChar char="•"/>
              <a:defRPr sz="3500">
                <a:solidFill>
                  <a:srgbClr val="53585F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Pulsating “funky” rhythms</a:t>
            </a:r>
          </a:p>
          <a:p>
            <a:pPr marL="465364" indent="-465364">
              <a:lnSpc>
                <a:spcPct val="90000"/>
              </a:lnSpc>
              <a:spcBef>
                <a:spcPts val="900"/>
              </a:spcBef>
              <a:buSzPct val="100000"/>
              <a:buChar char="•"/>
              <a:defRPr sz="3500">
                <a:solidFill>
                  <a:srgbClr val="53585F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Songs have an improvised feel</a:t>
            </a:r>
          </a:p>
        </p:txBody>
      </p:sp>
      <p:pic>
        <p:nvPicPr>
          <p:cNvPr id="3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0200" y="-255729"/>
            <a:ext cx="4339543" cy="32546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2779" y="438786"/>
            <a:ext cx="1543872" cy="29358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6" name="Otis Redding (1941-1967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>
              <a:defRPr>
                <a:effectLst/>
              </a:defRPr>
            </a:pPr>
            <a:r>
              <a:t>Otis Redding (1941-1967)</a:t>
            </a:r>
          </a:p>
        </p:txBody>
      </p:sp>
      <p:sp>
        <p:nvSpPr>
          <p:cNvPr id="327" name="Started career as backup singer for Little Richard…"/>
          <p:cNvSpPr txBox="1">
            <a:spLocks noGrp="1"/>
          </p:cNvSpPr>
          <p:nvPr>
            <p:ph type="body" idx="1"/>
          </p:nvPr>
        </p:nvSpPr>
        <p:spPr>
          <a:xfrm>
            <a:off x="393700" y="1809750"/>
            <a:ext cx="8327728" cy="72263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buChar char="•"/>
              <a:defRPr>
                <a:solidFill>
                  <a:srgbClr val="53585F"/>
                </a:solidFill>
              </a:defRPr>
            </a:pPr>
            <a:r>
              <a:t>Started career as backup singer for Little Richard</a:t>
            </a:r>
          </a:p>
          <a:p>
            <a:pPr>
              <a:lnSpc>
                <a:spcPct val="80000"/>
              </a:lnSpc>
              <a:buChar char="•"/>
              <a:defRPr>
                <a:solidFill>
                  <a:srgbClr val="53585F"/>
                </a:solidFill>
              </a:defRPr>
            </a:pPr>
            <a:r>
              <a:t>Commanded wide variety of styles</a:t>
            </a:r>
          </a:p>
          <a:p>
            <a:pPr lvl="1">
              <a:lnSpc>
                <a:spcPct val="80000"/>
              </a:lnSpc>
              <a:buChar char="–"/>
              <a:defRPr>
                <a:solidFill>
                  <a:srgbClr val="53585F"/>
                </a:solidFill>
              </a:defRPr>
            </a:pPr>
            <a:r>
              <a:t>Soulful ballads like Percy Sledge</a:t>
            </a:r>
          </a:p>
          <a:p>
            <a:pPr lvl="1">
              <a:lnSpc>
                <a:spcPct val="80000"/>
              </a:lnSpc>
              <a:buChar char="–"/>
              <a:defRPr>
                <a:solidFill>
                  <a:srgbClr val="53585F"/>
                </a:solidFill>
              </a:defRPr>
            </a:pPr>
            <a:r>
              <a:t>Blues/gospel fusion</a:t>
            </a:r>
          </a:p>
          <a:p>
            <a:pPr marL="1439068" lvl="2" indent="-499268">
              <a:lnSpc>
                <a:spcPct val="80000"/>
              </a:lnSpc>
              <a:buChar char="•"/>
              <a:defRPr>
                <a:solidFill>
                  <a:srgbClr val="53585F"/>
                </a:solidFill>
              </a:defRPr>
            </a:pPr>
            <a:r>
              <a:t>Gritty tone</a:t>
            </a:r>
          </a:p>
          <a:p>
            <a:pPr marL="1439068" lvl="2" indent="-499268">
              <a:lnSpc>
                <a:spcPct val="80000"/>
              </a:lnSpc>
              <a:buChar char="•"/>
              <a:defRPr>
                <a:solidFill>
                  <a:srgbClr val="53585F"/>
                </a:solidFill>
              </a:defRPr>
            </a:pPr>
            <a:r>
              <a:t>Impassioned style</a:t>
            </a:r>
          </a:p>
          <a:p>
            <a:pPr>
              <a:lnSpc>
                <a:spcPct val="80000"/>
              </a:lnSpc>
              <a:buChar char="•"/>
              <a:defRPr>
                <a:solidFill>
                  <a:srgbClr val="53585F"/>
                </a:solidFill>
              </a:defRPr>
            </a:pPr>
            <a:r>
              <a:t>Breakout performance at Monterey Pop</a:t>
            </a:r>
          </a:p>
          <a:p>
            <a:pPr>
              <a:lnSpc>
                <a:spcPct val="80000"/>
              </a:lnSpc>
              <a:buChar char="•"/>
              <a:defRPr>
                <a:solidFill>
                  <a:srgbClr val="53585F"/>
                </a:solidFill>
              </a:defRPr>
            </a:pPr>
            <a:r>
              <a:t>Killed in plane crash later that year</a:t>
            </a:r>
          </a:p>
          <a:p>
            <a:pPr>
              <a:lnSpc>
                <a:spcPct val="80000"/>
              </a:lnSpc>
              <a:buChar char="•"/>
              <a:defRPr>
                <a:solidFill>
                  <a:srgbClr val="53585F"/>
                </a:solidFill>
              </a:defRPr>
            </a:pPr>
            <a:r>
              <a:t>Posthumously “Sitting on the Dock of the Bay” becomes a huge crossover hit</a:t>
            </a:r>
          </a:p>
        </p:txBody>
      </p:sp>
      <p:pic>
        <p:nvPicPr>
          <p:cNvPr id="328" name="OtisReddingAlbum.jpg" descr="OtisReddingAlbu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76939" y="4732887"/>
            <a:ext cx="3866948" cy="397973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1" name="otis.jpg"/>
          <p:cNvGrpSpPr/>
          <p:nvPr/>
        </p:nvGrpSpPr>
        <p:grpSpPr>
          <a:xfrm>
            <a:off x="8696095" y="1109166"/>
            <a:ext cx="3771436" cy="2937438"/>
            <a:chOff x="0" y="0"/>
            <a:chExt cx="3771434" cy="2937436"/>
          </a:xfrm>
        </p:grpSpPr>
        <p:pic>
          <p:nvPicPr>
            <p:cNvPr id="330" name="otis.jpg" descr="otis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5400" y="25400"/>
              <a:ext cx="3720635" cy="284853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9" name="otis.jpg" descr="otis.jpg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771435" cy="293743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7" name="Other Major Stax Artis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>
              <a:defRPr>
                <a:effectLst/>
              </a:defRPr>
            </a:pPr>
            <a:r>
              <a:t>Other Major Stax Artists</a:t>
            </a:r>
          </a:p>
        </p:txBody>
      </p:sp>
      <p:sp>
        <p:nvSpPr>
          <p:cNvPr id="338" name="Isaac Hayes…"/>
          <p:cNvSpPr txBox="1">
            <a:spLocks noGrp="1"/>
          </p:cNvSpPr>
          <p:nvPr>
            <p:ph type="body" idx="1"/>
          </p:nvPr>
        </p:nvSpPr>
        <p:spPr>
          <a:xfrm>
            <a:off x="571500" y="1803400"/>
            <a:ext cx="8103990" cy="7226300"/>
          </a:xfrm>
          <a:prstGeom prst="rect">
            <a:avLst/>
          </a:prstGeom>
        </p:spPr>
        <p:txBody>
          <a:bodyPr/>
          <a:lstStyle/>
          <a:p>
            <a:pPr>
              <a:buChar char="•"/>
              <a:defRPr>
                <a:solidFill>
                  <a:srgbClr val="53585F"/>
                </a:solidFill>
              </a:defRPr>
            </a:pPr>
            <a:r>
              <a:t>Isaac Hayes 			</a:t>
            </a:r>
          </a:p>
          <a:p>
            <a:pPr lvl="1">
              <a:buChar char="–"/>
              <a:defRPr>
                <a:solidFill>
                  <a:srgbClr val="53585F"/>
                </a:solidFill>
              </a:defRPr>
            </a:pPr>
            <a:r>
              <a:t>Songwriter/producer for Stax</a:t>
            </a:r>
            <a:endParaRPr sz="3800"/>
          </a:p>
          <a:p>
            <a:pPr lvl="1">
              <a:buChar char="–"/>
              <a:defRPr>
                <a:solidFill>
                  <a:srgbClr val="53585F"/>
                </a:solidFill>
              </a:defRPr>
            </a:pPr>
            <a:r>
              <a:t>Theme from Shaft won Grammy, Oscar for best song</a:t>
            </a:r>
            <a:endParaRPr sz="3800"/>
          </a:p>
          <a:p>
            <a:pPr>
              <a:buChar char="•"/>
              <a:defRPr>
                <a:solidFill>
                  <a:srgbClr val="53585F"/>
                </a:solidFill>
              </a:defRPr>
            </a:pPr>
            <a:r>
              <a:t>Wilson Pickett - “In The Midnight Hour,” also records at Fame in Muscle Shoals</a:t>
            </a:r>
          </a:p>
          <a:p>
            <a:pPr>
              <a:buChar char="•"/>
              <a:defRPr>
                <a:solidFill>
                  <a:srgbClr val="53585F"/>
                </a:solidFill>
              </a:defRPr>
            </a:pPr>
            <a:r>
              <a:t>Sam and Dave (Sam Moore and Dave Prater)</a:t>
            </a:r>
          </a:p>
          <a:p>
            <a:pPr>
              <a:buChar char="•"/>
              <a:defRPr>
                <a:solidFill>
                  <a:srgbClr val="53585F"/>
                </a:solidFill>
              </a:defRPr>
            </a:pPr>
            <a:r>
              <a:t>Rufus Thomas, “Walking the Dog”</a:t>
            </a:r>
          </a:p>
        </p:txBody>
      </p:sp>
      <p:pic>
        <p:nvPicPr>
          <p:cNvPr id="339" name="A:\chef1.jpg" descr="A:\chef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19827" y="423897"/>
            <a:ext cx="3651667" cy="26695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2" name="A black-and-white photo of Wilson Pickett and Jerry Wexler in a recording studio."/>
          <p:cNvGrpSpPr/>
          <p:nvPr/>
        </p:nvGrpSpPr>
        <p:grpSpPr>
          <a:xfrm>
            <a:off x="8719827" y="3435588"/>
            <a:ext cx="3651667" cy="2679224"/>
            <a:chOff x="0" y="0"/>
            <a:chExt cx="3651666" cy="2679223"/>
          </a:xfrm>
        </p:grpSpPr>
        <p:pic>
          <p:nvPicPr>
            <p:cNvPr id="341" name="A black-and-white photo of Wilson Pickett and Jerry Wexler in a recording studio." descr="A black-and-white photo of Wilson Pickett and Jerry Wexler in a recording studio.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5400" y="25400"/>
              <a:ext cx="3600867" cy="259032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40" name="A black-and-white photo of Wilson Pickett and Jerry Wexler in a recording studio." descr="A black-and-white photo of Wilson Pickett and Jerry Wexler in a recording studio.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651667" cy="2679224"/>
            </a:xfrm>
            <a:prstGeom prst="rect">
              <a:avLst/>
            </a:prstGeom>
            <a:effectLst/>
          </p:spPr>
        </p:pic>
      </p:grpSp>
      <p:grpSp>
        <p:nvGrpSpPr>
          <p:cNvPr id="345" name="Image"/>
          <p:cNvGrpSpPr/>
          <p:nvPr/>
        </p:nvGrpSpPr>
        <p:grpSpPr>
          <a:xfrm>
            <a:off x="9026412" y="6456912"/>
            <a:ext cx="3038497" cy="3067143"/>
            <a:chOff x="0" y="0"/>
            <a:chExt cx="3038496" cy="3067141"/>
          </a:xfrm>
        </p:grpSpPr>
        <p:pic>
          <p:nvPicPr>
            <p:cNvPr id="344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5400" y="25400"/>
              <a:ext cx="2987697" cy="297824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43" name="Image" descr="Imag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3038497" cy="306714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1" name="Certain similarities to Motown sound…"/>
          <p:cNvSpPr txBox="1">
            <a:spLocks noGrp="1"/>
          </p:cNvSpPr>
          <p:nvPr>
            <p:ph type="body" idx="1"/>
          </p:nvPr>
        </p:nvSpPr>
        <p:spPr>
          <a:xfrm>
            <a:off x="571500" y="1803400"/>
            <a:ext cx="9429651" cy="7226300"/>
          </a:xfrm>
          <a:prstGeom prst="rect">
            <a:avLst/>
          </a:prstGeom>
        </p:spPr>
        <p:txBody>
          <a:bodyPr/>
          <a:lstStyle/>
          <a:p>
            <a:pPr marL="487680" indent="-487680">
              <a:lnSpc>
                <a:spcPct val="80000"/>
              </a:lnSpc>
              <a:buSzTx/>
              <a:buNone/>
              <a:defRPr>
                <a:solidFill>
                  <a:srgbClr val="53585F"/>
                </a:solidFill>
              </a:defRPr>
            </a:pPr>
            <a:r>
              <a:t>Certain similarities to Motown sound</a:t>
            </a:r>
          </a:p>
          <a:p>
            <a:pPr lvl="1">
              <a:lnSpc>
                <a:spcPct val="80000"/>
              </a:lnSpc>
              <a:buChar char="–"/>
              <a:defRPr>
                <a:solidFill>
                  <a:srgbClr val="53585F"/>
                </a:solidFill>
              </a:defRPr>
            </a:pPr>
            <a:r>
              <a:t>Riff-based, verse and refrain, end-weighted</a:t>
            </a:r>
          </a:p>
          <a:p>
            <a:pPr>
              <a:lnSpc>
                <a:spcPct val="80000"/>
              </a:lnSpc>
              <a:buChar char="•"/>
              <a:defRPr>
                <a:solidFill>
                  <a:srgbClr val="53585F"/>
                </a:solidFill>
              </a:defRPr>
            </a:pPr>
            <a:r>
              <a:t>Differences</a:t>
            </a:r>
          </a:p>
          <a:p>
            <a:pPr lvl="1">
              <a:lnSpc>
                <a:spcPct val="80000"/>
              </a:lnSpc>
              <a:buChar char="–"/>
              <a:defRPr>
                <a:solidFill>
                  <a:srgbClr val="53585F"/>
                </a:solidFill>
              </a:defRPr>
            </a:pPr>
            <a:r>
              <a:t>More gospel-influenced vocal</a:t>
            </a:r>
          </a:p>
          <a:p>
            <a:pPr lvl="1">
              <a:lnSpc>
                <a:spcPct val="80000"/>
              </a:lnSpc>
              <a:buChar char="–"/>
              <a:defRPr>
                <a:solidFill>
                  <a:srgbClr val="53585F"/>
                </a:solidFill>
              </a:defRPr>
            </a:pPr>
            <a:r>
              <a:t>Not a “story song” - about attitude</a:t>
            </a:r>
          </a:p>
          <a:p>
            <a:pPr lvl="1">
              <a:lnSpc>
                <a:spcPct val="80000"/>
              </a:lnSpc>
              <a:buChar char="–"/>
              <a:defRPr>
                <a:solidFill>
                  <a:srgbClr val="53585F"/>
                </a:solidFill>
              </a:defRPr>
            </a:pPr>
            <a:r>
              <a:t>Groove</a:t>
            </a:r>
          </a:p>
          <a:p>
            <a:pPr marL="1439068" lvl="2" indent="-499268">
              <a:lnSpc>
                <a:spcPct val="80000"/>
              </a:lnSpc>
              <a:buChar char="•"/>
              <a:defRPr>
                <a:solidFill>
                  <a:srgbClr val="53585F"/>
                </a:solidFill>
              </a:defRPr>
            </a:pPr>
            <a:r>
              <a:t>eight beat rock rhythm in bass line</a:t>
            </a:r>
          </a:p>
          <a:p>
            <a:pPr marL="1439068" lvl="2" indent="-499268">
              <a:lnSpc>
                <a:spcPct val="80000"/>
              </a:lnSpc>
              <a:buChar char="•"/>
              <a:defRPr>
                <a:solidFill>
                  <a:srgbClr val="53585F"/>
                </a:solidFill>
              </a:defRPr>
            </a:pPr>
            <a:r>
              <a:t>back beat in tambourine (refrain) or drums (verse)</a:t>
            </a:r>
          </a:p>
          <a:p>
            <a:pPr marL="1439068" lvl="2" indent="-499268">
              <a:lnSpc>
                <a:spcPct val="80000"/>
              </a:lnSpc>
              <a:buChar char="•"/>
              <a:defRPr>
                <a:solidFill>
                  <a:srgbClr val="53585F"/>
                </a:solidFill>
              </a:defRPr>
            </a:pPr>
            <a:r>
              <a:t>horn riffs</a:t>
            </a:r>
          </a:p>
          <a:p>
            <a:pPr marL="1439068" lvl="2" indent="-499268">
              <a:lnSpc>
                <a:spcPct val="80000"/>
              </a:lnSpc>
              <a:buChar char="•"/>
              <a:defRPr>
                <a:solidFill>
                  <a:srgbClr val="53585F"/>
                </a:solidFill>
              </a:defRPr>
            </a:pPr>
            <a:r>
              <a:t>double time guitar riff</a:t>
            </a:r>
          </a:p>
        </p:txBody>
      </p:sp>
      <p:sp>
        <p:nvSpPr>
          <p:cNvPr id="352" name="SAM AND DAVE “SOUL MAN”, HAYES &amp; PORT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32993">
              <a:spcBef>
                <a:spcPts val="0"/>
              </a:spcBef>
              <a:defRPr sz="4788" cap="none">
                <a:solidFill>
                  <a:srgbClr val="53585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SAM AND DAVE “SOUL MAN”, HAYES &amp; PORTER</a:t>
            </a:r>
          </a:p>
        </p:txBody>
      </p:sp>
      <p:grpSp>
        <p:nvGrpSpPr>
          <p:cNvPr id="355" name="Sam__Dave.jpg"/>
          <p:cNvGrpSpPr/>
          <p:nvPr/>
        </p:nvGrpSpPr>
        <p:grpSpPr>
          <a:xfrm>
            <a:off x="8798943" y="3295451"/>
            <a:ext cx="3729706" cy="3736363"/>
            <a:chOff x="0" y="0"/>
            <a:chExt cx="3729705" cy="3736361"/>
          </a:xfrm>
        </p:grpSpPr>
        <p:pic>
          <p:nvPicPr>
            <p:cNvPr id="354" name="Sam__Dave.jpg" descr="Sam__Dave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5400" y="25400"/>
              <a:ext cx="3678906" cy="364746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3" name="Sam__Dave.jpg" descr="Sam__Dave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729706" cy="373636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61" name="Fame Studio, Muscle Shoals, A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>
              <a:defRPr>
                <a:effectLst/>
              </a:defRPr>
            </a:pPr>
            <a:r>
              <a:t>Fame Studio, Muscle Shoals, AL</a:t>
            </a:r>
          </a:p>
        </p:txBody>
      </p:sp>
      <p:sp>
        <p:nvSpPr>
          <p:cNvPr id="362" name="Rick Hall founde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2909" indent="-422909" defTabSz="525779">
              <a:lnSpc>
                <a:spcPct val="90000"/>
              </a:lnSpc>
              <a:spcBef>
                <a:spcPts val="1600"/>
              </a:spcBef>
              <a:buChar char="•"/>
              <a:defRPr sz="2880"/>
            </a:pPr>
            <a:r>
              <a:t>Rick Hall founder</a:t>
            </a:r>
          </a:p>
          <a:p>
            <a:pPr marL="422909" indent="-422909" defTabSz="525779">
              <a:lnSpc>
                <a:spcPct val="90000"/>
              </a:lnSpc>
              <a:spcBef>
                <a:spcPts val="1600"/>
              </a:spcBef>
              <a:buChar char="•"/>
              <a:defRPr sz="2880"/>
            </a:pPr>
            <a:r>
              <a:t>Muscle Shoals Sound Rhythm Section</a:t>
            </a:r>
          </a:p>
          <a:p>
            <a:pPr marL="925115" lvl="1" indent="-502205" defTabSz="525779">
              <a:lnSpc>
                <a:spcPct val="90000"/>
              </a:lnSpc>
              <a:spcBef>
                <a:spcPts val="1600"/>
              </a:spcBef>
              <a:buChar char="–"/>
              <a:defRPr sz="2880"/>
            </a:pPr>
            <a:r>
              <a:t>All White group</a:t>
            </a:r>
          </a:p>
          <a:p>
            <a:pPr marL="422909" indent="-422909" defTabSz="525779">
              <a:lnSpc>
                <a:spcPct val="90000"/>
              </a:lnSpc>
              <a:spcBef>
                <a:spcPts val="1600"/>
              </a:spcBef>
              <a:buChar char="•"/>
              <a:defRPr sz="2880"/>
            </a:pPr>
            <a:r>
              <a:t>Recorded several artists for Atlantic Records</a:t>
            </a:r>
          </a:p>
          <a:p>
            <a:pPr marL="422909" indent="-422909" defTabSz="525779">
              <a:lnSpc>
                <a:spcPct val="90000"/>
              </a:lnSpc>
              <a:spcBef>
                <a:spcPts val="1600"/>
              </a:spcBef>
              <a:buChar char="•"/>
              <a:defRPr sz="2880"/>
            </a:pPr>
            <a:r>
              <a:t>Etta James</a:t>
            </a:r>
          </a:p>
          <a:p>
            <a:pPr marL="422909" indent="-422909" defTabSz="525779">
              <a:lnSpc>
                <a:spcPct val="90000"/>
              </a:lnSpc>
              <a:spcBef>
                <a:spcPts val="1600"/>
              </a:spcBef>
              <a:buChar char="•"/>
              <a:defRPr sz="2880"/>
            </a:pPr>
            <a:r>
              <a:t>Percy Sledge </a:t>
            </a:r>
          </a:p>
          <a:p>
            <a:pPr marL="790955" lvl="1" indent="-342899" defTabSz="525779">
              <a:lnSpc>
                <a:spcPct val="90000"/>
              </a:lnSpc>
              <a:spcBef>
                <a:spcPts val="1600"/>
              </a:spcBef>
              <a:buSzPct val="100000"/>
              <a:buFontTx/>
              <a:buChar char="–"/>
              <a:defRPr sz="2880"/>
            </a:pPr>
            <a:r>
              <a:t>“When A Man Loves a Woman” </a:t>
            </a:r>
          </a:p>
          <a:p>
            <a:pPr marL="422909" indent="-422909" defTabSz="525779">
              <a:lnSpc>
                <a:spcPct val="90000"/>
              </a:lnSpc>
              <a:spcBef>
                <a:spcPts val="1600"/>
              </a:spcBef>
              <a:buChar char="•"/>
              <a:defRPr sz="2880"/>
            </a:pPr>
            <a:r>
              <a:t>Wilson Pickett</a:t>
            </a:r>
          </a:p>
          <a:p>
            <a:pPr marL="925115" lvl="1" indent="-502205" defTabSz="525779">
              <a:lnSpc>
                <a:spcPct val="90000"/>
              </a:lnSpc>
              <a:spcBef>
                <a:spcPts val="1600"/>
              </a:spcBef>
              <a:buChar char="–"/>
              <a:defRPr sz="2880"/>
            </a:pPr>
            <a:r>
              <a:t>“Mustang Sally”</a:t>
            </a:r>
          </a:p>
          <a:p>
            <a:pPr marL="422909" indent="-422909" defTabSz="525779">
              <a:lnSpc>
                <a:spcPct val="90000"/>
              </a:lnSpc>
              <a:spcBef>
                <a:spcPts val="1600"/>
              </a:spcBef>
              <a:buChar char="•"/>
              <a:defRPr sz="2880"/>
            </a:pPr>
            <a:r>
              <a:t>Aretha Franklin</a:t>
            </a:r>
          </a:p>
          <a:p>
            <a:pPr marL="925115" lvl="1" indent="-502205" defTabSz="525779">
              <a:lnSpc>
                <a:spcPct val="90000"/>
              </a:lnSpc>
              <a:spcBef>
                <a:spcPts val="1600"/>
              </a:spcBef>
              <a:buChar char="–"/>
              <a:defRPr sz="2880"/>
            </a:pPr>
            <a:r>
              <a:t>“Respect”</a:t>
            </a:r>
          </a:p>
        </p:txBody>
      </p:sp>
      <p:grpSp>
        <p:nvGrpSpPr>
          <p:cNvPr id="365" name="Image"/>
          <p:cNvGrpSpPr/>
          <p:nvPr/>
        </p:nvGrpSpPr>
        <p:grpSpPr>
          <a:xfrm>
            <a:off x="7861300" y="6007100"/>
            <a:ext cx="4445000" cy="3009900"/>
            <a:chOff x="0" y="0"/>
            <a:chExt cx="4445000" cy="3009900"/>
          </a:xfrm>
        </p:grpSpPr>
        <p:pic>
          <p:nvPicPr>
            <p:cNvPr id="364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5400" y="25400"/>
              <a:ext cx="4394200" cy="2921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3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445000" cy="3009900"/>
            </a:xfrm>
            <a:prstGeom prst="rect">
              <a:avLst/>
            </a:prstGeom>
            <a:effectLst/>
          </p:spPr>
        </p:pic>
      </p:grpSp>
      <p:grpSp>
        <p:nvGrpSpPr>
          <p:cNvPr id="368" name="Image"/>
          <p:cNvGrpSpPr/>
          <p:nvPr/>
        </p:nvGrpSpPr>
        <p:grpSpPr>
          <a:xfrm>
            <a:off x="8229600" y="628650"/>
            <a:ext cx="4445000" cy="2906681"/>
            <a:chOff x="0" y="0"/>
            <a:chExt cx="4445000" cy="2906680"/>
          </a:xfrm>
        </p:grpSpPr>
        <p:pic>
          <p:nvPicPr>
            <p:cNvPr id="367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5400" y="25400"/>
              <a:ext cx="4394200" cy="281778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6" name="Image" descr="Imag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4445000" cy="290668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3" name="Founding of Atlantic Record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>
                <a:effectLst>
                  <a:outerShdw blurRad="11811" dist="23622" dir="2700000" rotWithShape="0">
                    <a:srgbClr val="000000"/>
                  </a:outerShdw>
                </a:effectLst>
              </a:defRPr>
            </a:lvl1pPr>
          </a:lstStyle>
          <a:p>
            <a:r>
              <a:t>Founding of Atlantic Records</a:t>
            </a:r>
          </a:p>
        </p:txBody>
      </p:sp>
      <p:sp>
        <p:nvSpPr>
          <p:cNvPr id="214" name="Founded by Ahmet Ertegun and his original partner Herb Abramson , later producer Jerry Wexler as a third partner…"/>
          <p:cNvSpPr txBox="1">
            <a:spLocks noGrp="1"/>
          </p:cNvSpPr>
          <p:nvPr>
            <p:ph type="body" idx="1"/>
          </p:nvPr>
        </p:nvSpPr>
        <p:spPr>
          <a:xfrm>
            <a:off x="571500" y="3733800"/>
            <a:ext cx="11861800" cy="5162550"/>
          </a:xfrm>
          <a:prstGeom prst="rect">
            <a:avLst/>
          </a:prstGeom>
        </p:spPr>
        <p:txBody>
          <a:bodyPr/>
          <a:lstStyle/>
          <a:p>
            <a:pPr marL="465201" indent="-465201" defTabSz="578358">
              <a:spcBef>
                <a:spcPts val="1700"/>
              </a:spcBef>
              <a:defRPr sz="3168"/>
            </a:pPr>
            <a:r>
              <a:t>Founded by Ahmet Ertegun and his original partner Herb Abramson , later producer Jerry Wexler as a third partner</a:t>
            </a:r>
          </a:p>
          <a:p>
            <a:pPr marL="465201" indent="-465201" defTabSz="578358">
              <a:spcBef>
                <a:spcPts val="1700"/>
              </a:spcBef>
              <a:defRPr sz="3168"/>
            </a:pPr>
            <a:r>
              <a:t>Ertegun, son of the Turkish Ambassador to the United States, set u Atlantic in 1947, started releasing jazz records in 1948.</a:t>
            </a:r>
          </a:p>
          <a:p>
            <a:pPr marL="465201" indent="-465201" defTabSz="578358">
              <a:spcBef>
                <a:spcPts val="1700"/>
              </a:spcBef>
              <a:defRPr sz="3168"/>
            </a:pPr>
            <a:r>
              <a:t>Stick McGhee's 'Drinkin' Wine Spo-De-O-Dee' in 1949, a major R&amp;B hit, which launched Atlantic into R&amp;B</a:t>
            </a:r>
          </a:p>
          <a:p>
            <a:pPr marL="465201" indent="-465201" defTabSz="578358">
              <a:spcBef>
                <a:spcPts val="1700"/>
              </a:spcBef>
              <a:defRPr sz="3168"/>
            </a:pPr>
            <a:r>
              <a:t>Hard to record blues in New York City in the late 1940's, but jump blues emerged</a:t>
            </a:r>
          </a:p>
        </p:txBody>
      </p:sp>
      <p:grpSp>
        <p:nvGrpSpPr>
          <p:cNvPr id="217" name="Image"/>
          <p:cNvGrpSpPr/>
          <p:nvPr/>
        </p:nvGrpSpPr>
        <p:grpSpPr>
          <a:xfrm>
            <a:off x="7008485" y="425450"/>
            <a:ext cx="5183516" cy="2736210"/>
            <a:chOff x="0" y="0"/>
            <a:chExt cx="5183514" cy="2736209"/>
          </a:xfrm>
        </p:grpSpPr>
        <p:pic>
          <p:nvPicPr>
            <p:cNvPr id="216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3500" y="38100"/>
              <a:ext cx="5056515" cy="257111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5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183515" cy="2736210"/>
            </a:xfrm>
            <a:prstGeom prst="rect">
              <a:avLst/>
            </a:prstGeom>
            <a:effectLst/>
          </p:spPr>
        </p:pic>
      </p:grpSp>
      <p:sp>
        <p:nvSpPr>
          <p:cNvPr id="218" name="One of the most consistently successful companies in music"/>
          <p:cNvSpPr txBox="1"/>
          <p:nvPr/>
        </p:nvSpPr>
        <p:spPr>
          <a:xfrm>
            <a:off x="671512" y="1981200"/>
            <a:ext cx="5911950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spcBef>
                <a:spcPts val="1800"/>
              </a:spcBef>
              <a:defRPr sz="32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lvl1pPr>
          </a:lstStyle>
          <a:p>
            <a:r>
              <a:t>One of the most consistently successful companies in music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7" name="Atlantic in the 1950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>
                <a:effectLst>
                  <a:outerShdw blurRad="11811" dist="23622" dir="2700000" rotWithShape="0">
                    <a:srgbClr val="000000"/>
                  </a:outerShdw>
                </a:effectLst>
              </a:defRPr>
            </a:lvl1pPr>
          </a:lstStyle>
          <a:p>
            <a:r>
              <a:t>Atlantic in the 1950s</a:t>
            </a:r>
          </a:p>
        </p:txBody>
      </p:sp>
      <p:sp>
        <p:nvSpPr>
          <p:cNvPr id="228" name="Ray Charles came aboard in 1952…"/>
          <p:cNvSpPr txBox="1">
            <a:spLocks noGrp="1"/>
          </p:cNvSpPr>
          <p:nvPr>
            <p:ph type="body" idx="1"/>
          </p:nvPr>
        </p:nvSpPr>
        <p:spPr>
          <a:xfrm>
            <a:off x="571500" y="2057400"/>
            <a:ext cx="10882412" cy="7226300"/>
          </a:xfrm>
          <a:prstGeom prst="rect">
            <a:avLst/>
          </a:prstGeom>
        </p:spPr>
        <p:txBody>
          <a:bodyPr/>
          <a:lstStyle/>
          <a:p>
            <a:r>
              <a:t>Ray Charles came aboard in 1952 </a:t>
            </a:r>
          </a:p>
          <a:p>
            <a:r>
              <a:t>Wexler and Ertegun co-produced practically all the records from '53 to about '58 or '59</a:t>
            </a:r>
          </a:p>
          <a:p>
            <a:r>
              <a:t>Contracted in 1956, Jerry Leiber and Mike Stoller brought the Coasters</a:t>
            </a:r>
          </a:p>
          <a:p>
            <a:r>
              <a:t>In 1956, Ahmet's brother Nesuhi joined the company to explore LPs and handle jazz.</a:t>
            </a:r>
          </a:p>
          <a:p>
            <a:r>
              <a:t>Between 1956 and 1960, Atlantic had 84 hits in the Hot 100. </a:t>
            </a:r>
          </a:p>
        </p:txBody>
      </p:sp>
      <p:grpSp>
        <p:nvGrpSpPr>
          <p:cNvPr id="231" name="jerry_wexler.jpg"/>
          <p:cNvGrpSpPr/>
          <p:nvPr/>
        </p:nvGrpSpPr>
        <p:grpSpPr>
          <a:xfrm>
            <a:off x="9163497" y="311546"/>
            <a:ext cx="3616871" cy="3934902"/>
            <a:chOff x="0" y="0"/>
            <a:chExt cx="3616869" cy="3934900"/>
          </a:xfrm>
        </p:grpSpPr>
        <p:pic>
          <p:nvPicPr>
            <p:cNvPr id="230" name="jerry_wexler.jpg" descr="jerry_wexler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5400" y="25400"/>
              <a:ext cx="3566070" cy="38460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9" name="jerry_wexler.jpg" descr="jerry_wexler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616870" cy="39349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0" name="Atlantic in the 1960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>
                <a:effectLst>
                  <a:outerShdw blurRad="11811" dist="23622" dir="2700000" rotWithShape="0">
                    <a:srgbClr val="000000"/>
                  </a:outerShdw>
                </a:effectLst>
              </a:defRPr>
            </a:lvl1pPr>
          </a:lstStyle>
          <a:p>
            <a:r>
              <a:t>Atlantic in the 1960s</a:t>
            </a:r>
          </a:p>
        </p:txBody>
      </p:sp>
      <p:sp>
        <p:nvSpPr>
          <p:cNvPr id="241" name="Atlantic started signing rock acts in the 1960s, including Sonny and Cher (1965), Cream, the Bee Gees, Led Zeppelin and Buffalo Springfield…"/>
          <p:cNvSpPr txBox="1">
            <a:spLocks noGrp="1"/>
          </p:cNvSpPr>
          <p:nvPr>
            <p:ph type="body" idx="1"/>
          </p:nvPr>
        </p:nvSpPr>
        <p:spPr>
          <a:xfrm>
            <a:off x="805705" y="4343400"/>
            <a:ext cx="12002989" cy="5330230"/>
          </a:xfrm>
          <a:prstGeom prst="rect">
            <a:avLst/>
          </a:prstGeom>
        </p:spPr>
        <p:txBody>
          <a:bodyPr/>
          <a:lstStyle/>
          <a:p>
            <a:r>
              <a:t>Atlantic started signing rock acts in the 1960s, including Sonny and Cher (1965), Cream, the Bee Gees, Led Zeppelin and Buffalo Springfield</a:t>
            </a:r>
          </a:p>
          <a:p>
            <a:r>
              <a:t>Ertegun offered the Rolling Stones a production and distribution deal for their own label.</a:t>
            </a:r>
          </a:p>
          <a:p>
            <a:r>
              <a:t>The principals at Atlantic sold the company to Warner/Seven Arts in 1972.</a:t>
            </a:r>
          </a:p>
          <a:p>
            <a:r>
              <a:t>But little else changed at Atlantic in the seventies  </a:t>
            </a:r>
          </a:p>
        </p:txBody>
      </p:sp>
      <p:grpSp>
        <p:nvGrpSpPr>
          <p:cNvPr id="244" name="Image"/>
          <p:cNvGrpSpPr/>
          <p:nvPr/>
        </p:nvGrpSpPr>
        <p:grpSpPr>
          <a:xfrm>
            <a:off x="9331027" y="406400"/>
            <a:ext cx="3292773" cy="3330873"/>
            <a:chOff x="0" y="0"/>
            <a:chExt cx="3292772" cy="3330872"/>
          </a:xfrm>
        </p:grpSpPr>
        <p:pic>
          <p:nvPicPr>
            <p:cNvPr id="243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5400" y="25400"/>
              <a:ext cx="3241973" cy="324197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2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292773" cy="3330873"/>
            </a:xfrm>
            <a:prstGeom prst="rect">
              <a:avLst/>
            </a:prstGeom>
            <a:effectLst/>
          </p:spPr>
        </p:pic>
      </p:grpSp>
      <p:sp>
        <p:nvSpPr>
          <p:cNvPr id="245" name="Developed a working relationship with Memphis’s Stax Records and Muscle Shoals, Alabama's Fame Records, sending Wilson Pickett and Aretha Franklin there to record."/>
          <p:cNvSpPr txBox="1"/>
          <p:nvPr/>
        </p:nvSpPr>
        <p:spPr>
          <a:xfrm>
            <a:off x="406400" y="1804170"/>
            <a:ext cx="9035257" cy="233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69900" indent="-469900" defTabSz="584200">
              <a:spcBef>
                <a:spcPts val="1800"/>
              </a:spcBef>
              <a:buSzPct val="75000"/>
              <a:buFont typeface="Zapf Dingbats"/>
              <a:buChar char="➤"/>
              <a:defRPr sz="32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Developed a working relationship with Memphis’s </a:t>
            </a:r>
            <a:r>
              <a:rPr b="1"/>
              <a:t>Stax</a:t>
            </a:r>
            <a:r>
              <a:t> Records and Muscle Shoals, Alabama's </a:t>
            </a:r>
            <a:r>
              <a:rPr b="1"/>
              <a:t>Fame</a:t>
            </a:r>
            <a:r>
              <a:t> Records, sending Wilson Pickett and Aretha Franklin there to record.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8" name="Soul Music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>
              <a:defRPr>
                <a:effectLst/>
              </a:defRPr>
            </a:pPr>
            <a:r>
              <a:t>Soul Music</a:t>
            </a:r>
          </a:p>
        </p:txBody>
      </p:sp>
      <p:sp>
        <p:nvSpPr>
          <p:cNvPr id="249" name="Replaced term R&amp;B in the mid 1960s…"/>
          <p:cNvSpPr txBox="1">
            <a:spLocks noGrp="1"/>
          </p:cNvSpPr>
          <p:nvPr>
            <p:ph type="body" idx="1"/>
          </p:nvPr>
        </p:nvSpPr>
        <p:spPr>
          <a:xfrm>
            <a:off x="571500" y="1809750"/>
            <a:ext cx="11861800" cy="7226300"/>
          </a:xfrm>
          <a:prstGeom prst="rect">
            <a:avLst/>
          </a:prstGeom>
        </p:spPr>
        <p:txBody>
          <a:bodyPr/>
          <a:lstStyle/>
          <a:p>
            <a:pPr marL="395559" indent="-395559" defTabSz="496570">
              <a:spcBef>
                <a:spcPts val="1500"/>
              </a:spcBef>
              <a:buChar char="•"/>
              <a:defRPr sz="3230"/>
            </a:pPr>
            <a:r>
              <a:t>Replaced term R&amp;B in the mid 1960s</a:t>
            </a:r>
          </a:p>
          <a:p>
            <a:pPr marL="395559" indent="-395559" defTabSz="496570">
              <a:spcBef>
                <a:spcPts val="1500"/>
              </a:spcBef>
              <a:buChar char="•"/>
              <a:defRPr sz="3230"/>
            </a:pPr>
            <a:r>
              <a:t>Soul equated with African-American pride</a:t>
            </a:r>
          </a:p>
          <a:p>
            <a:pPr marL="395559" indent="-395559" defTabSz="496570">
              <a:spcBef>
                <a:spcPts val="1500"/>
              </a:spcBef>
              <a:buChar char="•"/>
              <a:defRPr sz="3230"/>
            </a:pPr>
            <a:r>
              <a:t>Continuation of R&amp;B styles of the 1950s</a:t>
            </a:r>
          </a:p>
          <a:p>
            <a:pPr marL="395559" indent="-395559" defTabSz="496570">
              <a:spcBef>
                <a:spcPts val="1500"/>
              </a:spcBef>
              <a:buChar char="•"/>
              <a:defRPr sz="3230"/>
            </a:pPr>
            <a:r>
              <a:t>Strong ties to gospel traditions</a:t>
            </a:r>
          </a:p>
          <a:p>
            <a:pPr marL="395559" indent="-395559" defTabSz="496570">
              <a:spcBef>
                <a:spcPts val="1500"/>
              </a:spcBef>
              <a:buChar char="•"/>
              <a:defRPr sz="3230"/>
            </a:pPr>
            <a:r>
              <a:t>Big Names:</a:t>
            </a:r>
          </a:p>
          <a:p>
            <a:pPr marL="743505" lvl="1" indent="-344090" defTabSz="496570">
              <a:spcBef>
                <a:spcPts val="1500"/>
              </a:spcBef>
              <a:buChar char="–"/>
              <a:defRPr sz="2890"/>
            </a:pPr>
            <a:r>
              <a:t>Ray Charles</a:t>
            </a:r>
          </a:p>
          <a:p>
            <a:pPr marL="743505" lvl="1" indent="-344090" defTabSz="496570">
              <a:spcBef>
                <a:spcPts val="1500"/>
              </a:spcBef>
              <a:buChar char="–"/>
              <a:defRPr sz="2890"/>
            </a:pPr>
            <a:r>
              <a:t>Wilson Pickett</a:t>
            </a:r>
          </a:p>
          <a:p>
            <a:pPr marL="743505" lvl="1" indent="-344090" defTabSz="496570">
              <a:spcBef>
                <a:spcPts val="1500"/>
              </a:spcBef>
              <a:buChar char="–"/>
              <a:defRPr sz="2890"/>
            </a:pPr>
            <a:r>
              <a:t>Otis Redding</a:t>
            </a:r>
          </a:p>
          <a:p>
            <a:pPr marL="743505" lvl="1" indent="-344090" defTabSz="496570">
              <a:spcBef>
                <a:spcPts val="1500"/>
              </a:spcBef>
              <a:buChar char="–"/>
              <a:defRPr sz="2890"/>
            </a:pPr>
            <a:r>
              <a:t>Aretha Franklin</a:t>
            </a:r>
          </a:p>
          <a:p>
            <a:pPr marL="743505" lvl="1" indent="-344090" defTabSz="496570">
              <a:spcBef>
                <a:spcPts val="1500"/>
              </a:spcBef>
              <a:buChar char="–"/>
              <a:defRPr sz="2890"/>
            </a:pPr>
            <a:r>
              <a:t>James Brown</a:t>
            </a:r>
          </a:p>
        </p:txBody>
      </p:sp>
      <p:grpSp>
        <p:nvGrpSpPr>
          <p:cNvPr id="252" name="Redding poster.jpg"/>
          <p:cNvGrpSpPr/>
          <p:nvPr/>
        </p:nvGrpSpPr>
        <p:grpSpPr>
          <a:xfrm>
            <a:off x="9019929" y="553640"/>
            <a:ext cx="3239091" cy="5012661"/>
            <a:chOff x="0" y="0"/>
            <a:chExt cx="3239090" cy="5012660"/>
          </a:xfrm>
        </p:grpSpPr>
        <p:pic>
          <p:nvPicPr>
            <p:cNvPr id="251" name="Redding poster.jpg" descr="Redding poster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5400" y="25400"/>
              <a:ext cx="3188291" cy="492376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0" name="Redding poster.jpg" descr="Redding poster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239091" cy="501266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1" build="p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5" name="Heavily influenced by blues and gospel…"/>
          <p:cNvSpPr txBox="1">
            <a:spLocks noGrp="1"/>
          </p:cNvSpPr>
          <p:nvPr>
            <p:ph type="body" sz="half" idx="1"/>
          </p:nvPr>
        </p:nvSpPr>
        <p:spPr>
          <a:xfrm>
            <a:off x="838448" y="1736651"/>
            <a:ext cx="11327905" cy="3894238"/>
          </a:xfrm>
          <a:prstGeom prst="rect">
            <a:avLst/>
          </a:prstGeom>
        </p:spPr>
        <p:txBody>
          <a:bodyPr/>
          <a:lstStyle/>
          <a:p>
            <a:pPr>
              <a:buChar char="•"/>
              <a:defRPr>
                <a:solidFill>
                  <a:srgbClr val="53585F"/>
                </a:solidFill>
              </a:defRPr>
            </a:pPr>
            <a:r>
              <a:t>Heavily influenced by blues and gospel</a:t>
            </a:r>
          </a:p>
          <a:p>
            <a:pPr>
              <a:buChar char="•"/>
              <a:defRPr>
                <a:solidFill>
                  <a:srgbClr val="53585F"/>
                </a:solidFill>
              </a:defRPr>
            </a:pPr>
            <a:r>
              <a:t>Retains elements of R&amp;B</a:t>
            </a:r>
          </a:p>
          <a:p>
            <a:pPr lvl="1">
              <a:buChar char="–"/>
              <a:defRPr>
                <a:solidFill>
                  <a:srgbClr val="53585F"/>
                </a:solidFill>
              </a:defRPr>
            </a:pPr>
            <a:r>
              <a:t>Horn section</a:t>
            </a:r>
          </a:p>
          <a:p>
            <a:pPr lvl="1">
              <a:buChar char="–"/>
              <a:defRPr>
                <a:solidFill>
                  <a:srgbClr val="53585F"/>
                </a:solidFill>
              </a:defRPr>
            </a:pPr>
            <a:r>
              <a:t>Tendency toward shuffle rhythms</a:t>
            </a:r>
          </a:p>
          <a:p>
            <a:pPr lvl="1">
              <a:buChar char="–"/>
              <a:defRPr>
                <a:solidFill>
                  <a:srgbClr val="53585F"/>
                </a:solidFill>
              </a:defRPr>
            </a:pPr>
            <a:r>
              <a:t>Emotional, “attitude” songs</a:t>
            </a:r>
          </a:p>
        </p:txBody>
      </p:sp>
      <p:sp>
        <p:nvSpPr>
          <p:cNvPr id="256" name="Soul Southern style"/>
          <p:cNvSpPr txBox="1"/>
          <p:nvPr/>
        </p:nvSpPr>
        <p:spPr>
          <a:xfrm>
            <a:off x="571500" y="73025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43305">
              <a:spcBef>
                <a:spcPts val="2100"/>
              </a:spcBef>
              <a:defRPr sz="4836" cap="all">
                <a:solidFill>
                  <a:srgbClr val="747676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r>
              <a:t>Soul Southern style</a:t>
            </a:r>
          </a:p>
        </p:txBody>
      </p:sp>
      <p:pic>
        <p:nvPicPr>
          <p:cNvPr id="257" name="Image" descr="Imag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28393" y="5601480"/>
            <a:ext cx="6524678" cy="3325840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58" name="Rougher, blues/gospel singing style of most performers"/>
          <p:cNvSpPr txBox="1"/>
          <p:nvPr/>
        </p:nvSpPr>
        <p:spPr>
          <a:xfrm>
            <a:off x="923230" y="6095999"/>
            <a:ext cx="3960913" cy="233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69900" indent="-469900" defTabSz="584200">
              <a:spcBef>
                <a:spcPts val="1800"/>
              </a:spcBef>
              <a:buSzPct val="75000"/>
              <a:buFont typeface="Zapf Dingbats"/>
              <a:buChar char="•"/>
              <a:defRPr sz="3200">
                <a:solidFill>
                  <a:srgbClr val="53585F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lvl1pPr>
          </a:lstStyle>
          <a:p>
            <a:r>
              <a:t>Rougher, blues/gospel singing style of most performers</a:t>
            </a:r>
          </a:p>
        </p:txBody>
      </p:sp>
      <p:pic>
        <p:nvPicPr>
          <p:cNvPr id="259" name="Image" descr="Imag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74614" y="558800"/>
            <a:ext cx="3572987" cy="3611087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60" name="Otis Redding"/>
          <p:cNvSpPr txBox="1"/>
          <p:nvPr/>
        </p:nvSpPr>
        <p:spPr>
          <a:xfrm>
            <a:off x="9810243" y="4300490"/>
            <a:ext cx="1901727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1pPr>
          </a:lstStyle>
          <a:p>
            <a:r>
              <a:t>Otis Redding</a:t>
            </a:r>
          </a:p>
        </p:txBody>
      </p:sp>
      <p:sp>
        <p:nvSpPr>
          <p:cNvPr id="261" name="Aretha Franklin   James Brown   Ray Charles"/>
          <p:cNvSpPr txBox="1"/>
          <p:nvPr/>
        </p:nvSpPr>
        <p:spPr>
          <a:xfrm>
            <a:off x="6110734" y="8997950"/>
            <a:ext cx="6159997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1pPr>
          </a:lstStyle>
          <a:p>
            <a:r>
              <a:t>Aretha Franklin   James Brown   Ray Charles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4" name="Ray Charles (1930-2004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spcBef>
                <a:spcPts val="2200"/>
              </a:spcBef>
              <a:defRPr sz="4800"/>
            </a:lvl1pPr>
          </a:lstStyle>
          <a:p>
            <a:pPr>
              <a:defRPr>
                <a:effectLst/>
              </a:defRPr>
            </a:pPr>
            <a:r>
              <a:t>Ray Charles (1930-2004)</a:t>
            </a:r>
          </a:p>
        </p:txBody>
      </p:sp>
      <p:sp>
        <p:nvSpPr>
          <p:cNvPr id="265" name="Lost his sight at age of 7 but became the “Genius of soul,” the first important soul artis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8827" indent="-418827" defTabSz="554990">
              <a:lnSpc>
                <a:spcPct val="90000"/>
              </a:lnSpc>
              <a:spcBef>
                <a:spcPts val="1700"/>
              </a:spcBef>
              <a:buChar char="•"/>
              <a:defRPr sz="3420"/>
            </a:pPr>
            <a:r>
              <a:t>Lost his sight at age of 7 but became the “Genius of soul,” the first important soul artist</a:t>
            </a:r>
          </a:p>
          <a:p>
            <a:pPr marL="418827" indent="-418827" defTabSz="554990">
              <a:lnSpc>
                <a:spcPct val="90000"/>
              </a:lnSpc>
              <a:spcBef>
                <a:spcPts val="1700"/>
              </a:spcBef>
              <a:buChar char="•"/>
              <a:defRPr sz="3420"/>
            </a:pPr>
            <a:r>
              <a:t>First established his career in Seattle</a:t>
            </a:r>
          </a:p>
          <a:p>
            <a:pPr marL="418827" indent="-418827" defTabSz="554990">
              <a:lnSpc>
                <a:spcPct val="90000"/>
              </a:lnSpc>
              <a:spcBef>
                <a:spcPts val="1700"/>
              </a:spcBef>
              <a:buChar char="•"/>
              <a:defRPr sz="3420"/>
            </a:pPr>
            <a:r>
              <a:t>Many R&amp;B hits in 1950s, but no cross-over success until 1959 (“What’d I Say,” No. 6 on pop charts)</a:t>
            </a:r>
          </a:p>
          <a:p>
            <a:pPr marL="418827" indent="-418827" defTabSz="554990">
              <a:lnSpc>
                <a:spcPct val="90000"/>
              </a:lnSpc>
              <a:spcBef>
                <a:spcPts val="1700"/>
              </a:spcBef>
              <a:buChar char="•"/>
              <a:defRPr sz="3420"/>
            </a:pPr>
            <a:r>
              <a:t>Roots in Gospel music and preaching style</a:t>
            </a:r>
          </a:p>
          <a:p>
            <a:pPr marL="785733" lvl="1" indent="-339328" defTabSz="554990">
              <a:lnSpc>
                <a:spcPct val="90000"/>
              </a:lnSpc>
              <a:spcBef>
                <a:spcPts val="1700"/>
              </a:spcBef>
              <a:buChar char="–"/>
              <a:defRPr sz="2850"/>
            </a:pPr>
            <a:r>
              <a:t>Often just changed words to change a gospel song to an R&amp;B song (This Little Light of Mine/This Little Girl of Mine)</a:t>
            </a:r>
          </a:p>
          <a:p>
            <a:pPr marL="418827" indent="-418827" defTabSz="554990">
              <a:lnSpc>
                <a:spcPct val="90000"/>
              </a:lnSpc>
              <a:spcBef>
                <a:spcPts val="1700"/>
              </a:spcBef>
              <a:buChar char="•"/>
              <a:defRPr sz="3420"/>
            </a:pPr>
            <a:r>
              <a:t>Combined many different styles</a:t>
            </a:r>
          </a:p>
          <a:p>
            <a:pPr marL="785733" lvl="1" indent="-339328" defTabSz="554990">
              <a:lnSpc>
                <a:spcPct val="90000"/>
              </a:lnSpc>
              <a:spcBef>
                <a:spcPts val="1700"/>
              </a:spcBef>
              <a:buChar char="–"/>
              <a:defRPr sz="2850"/>
            </a:pPr>
            <a:r>
              <a:t>R&amp;B, Soul, Country, Tin Pan Alley, Blues, etc.</a:t>
            </a:r>
          </a:p>
          <a:p>
            <a:pPr marL="349023" indent="-349023" defTabSz="554990">
              <a:lnSpc>
                <a:spcPct val="90000"/>
              </a:lnSpc>
              <a:spcBef>
                <a:spcPts val="1700"/>
              </a:spcBef>
              <a:buChar char="•"/>
              <a:defRPr sz="3420"/>
            </a:pPr>
            <a:r>
              <a:rPr sz="2850"/>
              <a:t>Full R&amp;B band with horn section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0" name="Stax/volt Records, Memphis T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>
              <a:defRPr>
                <a:effectLst/>
              </a:defRPr>
            </a:pPr>
            <a:r>
              <a:t>Stax/volt Records, Memphis TN</a:t>
            </a:r>
          </a:p>
        </p:txBody>
      </p:sp>
      <p:grpSp>
        <p:nvGrpSpPr>
          <p:cNvPr id="283" name="A:\stax.jpg"/>
          <p:cNvGrpSpPr/>
          <p:nvPr/>
        </p:nvGrpSpPr>
        <p:grpSpPr>
          <a:xfrm>
            <a:off x="8033205" y="4816568"/>
            <a:ext cx="4523464" cy="4069830"/>
            <a:chOff x="0" y="0"/>
            <a:chExt cx="4523463" cy="4069829"/>
          </a:xfrm>
        </p:grpSpPr>
        <p:pic>
          <p:nvPicPr>
            <p:cNvPr id="282" name="A:\stax.jpg" descr="A:\stax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5400" y="25400"/>
              <a:ext cx="4472664" cy="398093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1" name="A:\stax.jpg" descr="A:\stax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523464" cy="4069830"/>
            </a:xfrm>
            <a:prstGeom prst="rect">
              <a:avLst/>
            </a:prstGeom>
            <a:effectLst/>
          </p:spPr>
        </p:pic>
      </p:grpSp>
      <p:sp>
        <p:nvSpPr>
          <p:cNvPr id="284" name="Stax Records was the birthplace of soul music in the 1960’s. Founded by brother and sister Jim STewart and Estelle AXton, Stax captured the southern soul market.…"/>
          <p:cNvSpPr txBox="1">
            <a:spLocks noGrp="1"/>
          </p:cNvSpPr>
          <p:nvPr>
            <p:ph type="body" idx="1"/>
          </p:nvPr>
        </p:nvSpPr>
        <p:spPr>
          <a:xfrm>
            <a:off x="394791" y="1809750"/>
            <a:ext cx="10439061" cy="7226300"/>
          </a:xfrm>
          <a:prstGeom prst="rect">
            <a:avLst/>
          </a:prstGeom>
        </p:spPr>
        <p:txBody>
          <a:bodyPr/>
          <a:lstStyle/>
          <a:p>
            <a:pPr marL="386252" indent="-386252" defTabSz="484886">
              <a:lnSpc>
                <a:spcPct val="90000"/>
              </a:lnSpc>
              <a:spcBef>
                <a:spcPts val="1400"/>
              </a:spcBef>
              <a:buChar char="•"/>
              <a:defRPr sz="3154"/>
            </a:pPr>
            <a:r>
              <a:t>Stax Records was the birthplace of soul music in the 1960’s. Founded by brother and sister Jim </a:t>
            </a:r>
            <a:r>
              <a:rPr b="1"/>
              <a:t>ST</a:t>
            </a:r>
            <a:r>
              <a:t>ewart and Estelle </a:t>
            </a:r>
            <a:r>
              <a:rPr b="1"/>
              <a:t>AX</a:t>
            </a:r>
            <a:r>
              <a:t>ton, Stax captured the southern soul market.</a:t>
            </a:r>
          </a:p>
          <a:p>
            <a:pPr marL="386252" indent="-386252" defTabSz="484886">
              <a:lnSpc>
                <a:spcPct val="90000"/>
              </a:lnSpc>
              <a:spcBef>
                <a:spcPts val="1400"/>
              </a:spcBef>
              <a:buChar char="•"/>
              <a:defRPr sz="3154"/>
            </a:pPr>
            <a:r>
              <a:t>Distributed by Atlantic Records, recorded numerous Atlantic artists</a:t>
            </a:r>
            <a:endParaRPr sz="2822"/>
          </a:p>
          <a:p>
            <a:pPr marL="386252" indent="-386252" defTabSz="484886">
              <a:lnSpc>
                <a:spcPct val="90000"/>
              </a:lnSpc>
              <a:spcBef>
                <a:spcPts val="1400"/>
              </a:spcBef>
              <a:buChar char="•"/>
              <a:defRPr sz="3154"/>
            </a:pPr>
            <a:r>
              <a:t>House band: Booker T. and the MGs</a:t>
            </a:r>
          </a:p>
          <a:p>
            <a:pPr marL="726011" lvl="1" indent="-335994" defTabSz="484886">
              <a:lnSpc>
                <a:spcPct val="90000"/>
              </a:lnSpc>
              <a:spcBef>
                <a:spcPts val="1400"/>
              </a:spcBef>
              <a:buChar char="–"/>
              <a:defRPr sz="2822"/>
            </a:pPr>
            <a:r>
              <a:t>Racially integrated rhythm section</a:t>
            </a:r>
          </a:p>
          <a:p>
            <a:pPr marL="386252" indent="-386252" defTabSz="484886">
              <a:lnSpc>
                <a:spcPct val="90000"/>
              </a:lnSpc>
              <a:spcBef>
                <a:spcPts val="1400"/>
              </a:spcBef>
              <a:buChar char="•"/>
              <a:defRPr sz="3154"/>
            </a:pPr>
            <a:r>
              <a:t>Wilson Pickett</a:t>
            </a:r>
          </a:p>
          <a:p>
            <a:pPr marL="726011" lvl="1" indent="-335994" defTabSz="484886">
              <a:lnSpc>
                <a:spcPct val="90000"/>
              </a:lnSpc>
              <a:spcBef>
                <a:spcPts val="1400"/>
              </a:spcBef>
              <a:buChar char="–"/>
              <a:defRPr sz="2822"/>
            </a:pPr>
            <a:r>
              <a:t>Midnight Hour</a:t>
            </a:r>
          </a:p>
          <a:p>
            <a:pPr marL="386252" indent="-386252" defTabSz="484886">
              <a:lnSpc>
                <a:spcPct val="90000"/>
              </a:lnSpc>
              <a:spcBef>
                <a:spcPts val="1400"/>
              </a:spcBef>
              <a:buChar char="•"/>
              <a:defRPr sz="3154"/>
            </a:pPr>
            <a:r>
              <a:t>Otis Redding: The King of Soul</a:t>
            </a:r>
          </a:p>
          <a:p>
            <a:pPr marL="726011" lvl="1" indent="-335994" defTabSz="484886">
              <a:lnSpc>
                <a:spcPct val="90000"/>
              </a:lnSpc>
              <a:spcBef>
                <a:spcPts val="1400"/>
              </a:spcBef>
              <a:buChar char="–"/>
              <a:defRPr sz="2822"/>
            </a:pPr>
            <a:r>
              <a:t>(Sitting on the) Dock of the Bay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0" name="Soulsville, U.S.A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>
              <a:defRPr>
                <a:effectLst/>
              </a:defRPr>
            </a:pPr>
            <a:r>
              <a:t>Soulsville, U.S.A.</a:t>
            </a:r>
          </a:p>
        </p:txBody>
      </p:sp>
      <p:sp>
        <p:nvSpPr>
          <p:cNvPr id="291" name="House writers included the duo Isaac Hayes and David Porter Isaac Hayes became an extremely successful solo artist in the 1970s"/>
          <p:cNvSpPr txBox="1">
            <a:spLocks noGrp="1"/>
          </p:cNvSpPr>
          <p:nvPr>
            <p:ph type="body" sz="quarter" idx="1"/>
          </p:nvPr>
        </p:nvSpPr>
        <p:spPr>
          <a:xfrm>
            <a:off x="924917" y="1778770"/>
            <a:ext cx="6459765" cy="2836791"/>
          </a:xfrm>
          <a:prstGeom prst="rect">
            <a:avLst/>
          </a:prstGeom>
        </p:spPr>
        <p:txBody>
          <a:bodyPr/>
          <a:lstStyle>
            <a:lvl1pPr marL="465201" indent="-465201" defTabSz="578358">
              <a:spcBef>
                <a:spcPts val="1700"/>
              </a:spcBef>
              <a:defRPr sz="3168"/>
            </a:lvl1pPr>
          </a:lstStyle>
          <a:p>
            <a:r>
              <a:t>House writers included the duo Isaac Hayes and David Porter Isaac Hayes became an extremely successful solo artist in the 1970s</a:t>
            </a:r>
          </a:p>
        </p:txBody>
      </p:sp>
      <p:grpSp>
        <p:nvGrpSpPr>
          <p:cNvPr id="294" name="A black-and-white photo showing Isaac Hayes sitting at a piano and David Porter sitting next to the piano. Both men are looking down at a sheet of paper resting on top of the piano."/>
          <p:cNvGrpSpPr/>
          <p:nvPr/>
        </p:nvGrpSpPr>
        <p:grpSpPr>
          <a:xfrm>
            <a:off x="8441752" y="540960"/>
            <a:ext cx="3641750" cy="3270233"/>
            <a:chOff x="0" y="0"/>
            <a:chExt cx="3641749" cy="3270232"/>
          </a:xfrm>
        </p:grpSpPr>
        <p:pic>
          <p:nvPicPr>
            <p:cNvPr id="293" name="A black-and-white photo showing Isaac Hayes sitting at a piano and David Porter sitting next to the piano. Both men are looking down at a sheet of paper resting on top of the piano." descr="A black-and-white photo showing Isaac Hayes sitting at a piano and David Porter sitting next to the piano. Both men are looking down at a sheet of paper resting on top of the piano.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5400" y="25400"/>
              <a:ext cx="3590950" cy="318133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2" name="A black-and-white photo showing Isaac Hayes sitting at a piano and David Porter sitting next to the piano. Both men are looking down at a sheet of paper resting on top of the piano." descr="A black-and-white photo showing Isaac Hayes sitting at a piano and David Porter sitting next to the piano. Both men are looking down at a sheet of paper resting on top of the piano.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3641750" cy="3270234"/>
            </a:xfrm>
            <a:prstGeom prst="rect">
              <a:avLst/>
            </a:prstGeom>
            <a:effectLst/>
          </p:spPr>
        </p:pic>
      </p:grpSp>
      <p:sp>
        <p:nvSpPr>
          <p:cNvPr id="295" name="Unlike Motown’s written-down arrangements, the Stax house band, Booker T and the MG’s used head arrangements (skeletal outlines with only chords and melody).…"/>
          <p:cNvSpPr txBox="1"/>
          <p:nvPr/>
        </p:nvSpPr>
        <p:spPr>
          <a:xfrm>
            <a:off x="672453" y="4792589"/>
            <a:ext cx="11659895" cy="447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69900" indent="-469900" defTabSz="584200">
              <a:spcBef>
                <a:spcPts val="1800"/>
              </a:spcBef>
              <a:buSzPct val="75000"/>
              <a:buFont typeface="Zapf Dingbats"/>
              <a:buChar char="➤"/>
              <a:defRPr sz="32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Unlike Motown’s written-down arrangements, the Stax house band, Booker T and the MG’s used head arrangements (skeletal outlines with only chords and melody). </a:t>
            </a:r>
          </a:p>
          <a:p>
            <a:pPr marL="469900" indent="-469900" defTabSz="584200">
              <a:spcBef>
                <a:spcPts val="1800"/>
              </a:spcBef>
              <a:buSzPct val="75000"/>
              <a:buFont typeface="Zapf Dingbats"/>
              <a:buChar char="➤"/>
              <a:defRPr sz="32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  <a:r>
              <a:t>Co-owner Al Bell shepherded STAX after Atlantic Records dumped them, took the company to the top in the late 1960s/early 1970s, before it went bankrupt in 1975.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1035</Words>
  <Application>Microsoft Macintosh PowerPoint</Application>
  <PresentationFormat>Custom</PresentationFormat>
  <Paragraphs>137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Baskerville</vt:lpstr>
      <vt:lpstr>DIN Alternate</vt:lpstr>
      <vt:lpstr>DIN Condensed</vt:lpstr>
      <vt:lpstr>Gill Sans</vt:lpstr>
      <vt:lpstr>Helvetica</vt:lpstr>
      <vt:lpstr>Iowan Old Style</vt:lpstr>
      <vt:lpstr>Lucida Grande</vt:lpstr>
      <vt:lpstr>Times</vt:lpstr>
      <vt:lpstr>Zapf Dingbats</vt:lpstr>
      <vt:lpstr>White</vt:lpstr>
      <vt:lpstr>Atlantic Records, STAX, FAME</vt:lpstr>
      <vt:lpstr>Founding of Atlantic Records</vt:lpstr>
      <vt:lpstr>Atlantic in the 1950s</vt:lpstr>
      <vt:lpstr>Atlantic in the 1960s</vt:lpstr>
      <vt:lpstr>Soul Music</vt:lpstr>
      <vt:lpstr>PowerPoint Presentation</vt:lpstr>
      <vt:lpstr>Ray Charles (1930-2004)</vt:lpstr>
      <vt:lpstr>Stax/volt Records, Memphis TN</vt:lpstr>
      <vt:lpstr>Soulsville, U.S.A.</vt:lpstr>
      <vt:lpstr>Booker T. and the MGs</vt:lpstr>
      <vt:lpstr>Comparison Between Motown and Stax</vt:lpstr>
      <vt:lpstr>PowerPoint Presentation</vt:lpstr>
      <vt:lpstr>Otis Redding (1941-1967)</vt:lpstr>
      <vt:lpstr>Other Major Stax Artists</vt:lpstr>
      <vt:lpstr>SAM AND DAVE “SOUL MAN”, HAYES &amp; PORTER</vt:lpstr>
      <vt:lpstr>Fame Studio, Muscle Shoals, AL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Atlantic Records, STAX, FAME</dc:title>
  <cp:lastModifiedBy>Amy Bauer</cp:lastModifiedBy>
  <cp:revision>1</cp:revision>
  <dcterms:modified xsi:type="dcterms:W3CDTF">2020-02-29T21:00:19Z</dcterms:modified>
</cp:coreProperties>
</file>