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4a" ContentType="audio/unknown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11" name="Rectangle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" name="Rectangle"/>
            <p:cNvSpPr txBox="1"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4" name="Rectangle"/>
          <p:cNvSpPr/>
          <p:nvPr/>
        </p:nvSpPr>
        <p:spPr>
          <a:xfrm>
            <a:off x="0" y="3797300"/>
            <a:ext cx="12966418" cy="21590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6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8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9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/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1" name="Lin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age"/>
          <p:cNvSpPr/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Image"/>
          <p:cNvSpPr/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Image"/>
          <p:cNvSpPr/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566" y="971550"/>
            <a:ext cx="1389634" cy="138963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0200" y="7270750"/>
            <a:ext cx="16256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e"/>
          <p:cNvSpPr/>
          <p:nvPr>
            <p:ph type="body" sz="quarter" idx="13"/>
          </p:nvPr>
        </p:nvSpPr>
        <p:spPr>
          <a:xfrm>
            <a:off x="571499" y="1574799"/>
            <a:ext cx="11861801" cy="1"/>
          </a:xfrm>
          <a:prstGeom prst="line">
            <a:avLst/>
          </a:prstGeom>
          <a:ln w="254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0" name="Title Text"/>
          <p:cNvSpPr txBox="1"/>
          <p:nvPr>
            <p:ph type="title"/>
          </p:nvPr>
        </p:nvSpPr>
        <p:spPr>
          <a:xfrm>
            <a:off x="571499" y="723899"/>
            <a:ext cx="11861801" cy="7239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idx="1"/>
          </p:nvPr>
        </p:nvSpPr>
        <p:spPr>
          <a:xfrm>
            <a:off x="571499" y="1803400"/>
            <a:ext cx="11861801" cy="7226300"/>
          </a:xfrm>
          <a:prstGeom prst="rect">
            <a:avLst/>
          </a:prstGeom>
        </p:spPr>
        <p:txBody>
          <a:bodyPr/>
          <a:lstStyle>
            <a:lvl1pPr marL="440531" indent="-440531">
              <a:defRPr sz="3000"/>
            </a:lvl1pPr>
            <a:lvl2pPr marL="910431" indent="-440531">
              <a:defRPr sz="3000"/>
            </a:lvl2pPr>
            <a:lvl3pPr marL="1380331" indent="-440531">
              <a:defRPr sz="3000"/>
            </a:lvl3pPr>
            <a:lvl4pPr marL="1850231" indent="-440531">
              <a:defRPr sz="3000"/>
            </a:lvl4pPr>
            <a:lvl5pPr marL="2320131" indent="-440531"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12105430" y="9194800"/>
            <a:ext cx="284982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/>
          <p:nvPr>
            <p:ph type="sldNum" sz="quarter" idx="2"/>
          </p:nvPr>
        </p:nvSpPr>
        <p:spPr>
          <a:xfrm>
            <a:off x="11957539" y="8882098"/>
            <a:ext cx="397021" cy="389270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97" name="Click to edit Master title style"/>
          <p:cNvSpPr txBox="1"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b="1" sz="20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98" name="Rectangle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99" name="Rectangle"/>
          <p:cNvSpPr/>
          <p:nvPr/>
        </p:nvSpPr>
        <p:spPr>
          <a:xfrm>
            <a:off x="762000" y="1498600"/>
            <a:ext cx="5422900" cy="596900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00" name="Rectangle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01" name="Title Text"/>
          <p:cNvSpPr txBox="1"/>
          <p:nvPr>
            <p:ph type="title"/>
          </p:nvPr>
        </p:nvSpPr>
        <p:spPr>
          <a:xfrm>
            <a:off x="878275" y="1090506"/>
            <a:ext cx="5222241" cy="14201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b="1" cap="none" sz="48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2" name="Body Level One…"/>
          <p:cNvSpPr txBox="1"/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b="1"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1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3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5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36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7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8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52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53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4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age"/>
          <p:cNvSpPr/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5" name="Rectangle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76" name="Lin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/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Lin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Lin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12" name="droppedImage.tiff"/>
          <p:cNvGrpSpPr/>
          <p:nvPr/>
        </p:nvGrpSpPr>
        <p:grpSpPr>
          <a:xfrm>
            <a:off x="8559800" y="889000"/>
            <a:ext cx="3568700" cy="2199640"/>
            <a:chOff x="0" y="0"/>
            <a:chExt cx="3568700" cy="2199639"/>
          </a:xfrm>
        </p:grpSpPr>
        <p:pic>
          <p:nvPicPr>
            <p:cNvPr id="111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517900" cy="21107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0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68700" cy="2199640"/>
            </a:xfrm>
            <a:prstGeom prst="rect">
              <a:avLst/>
            </a:prstGeom>
            <a:effectLst/>
          </p:spPr>
        </p:pic>
      </p:grp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1" name="Type a quote here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2" name="-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212" name="Rectangle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3" name="Rectangle"/>
            <p:cNvSpPr txBox="1"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215" name="Rectangle"/>
          <p:cNvSpPr/>
          <p:nvPr/>
        </p:nvSpPr>
        <p:spPr>
          <a:xfrm>
            <a:off x="0" y="3797300"/>
            <a:ext cx="12966418" cy="21590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16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17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8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19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220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1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2" name="From Blues to Rock"/>
          <p:cNvSpPr txBox="1"/>
          <p:nvPr>
            <p:ph type="ctrTitle"/>
          </p:nvPr>
        </p:nvSpPr>
        <p:spPr>
          <a:xfrm>
            <a:off x="2792871" y="3771477"/>
            <a:ext cx="7112001" cy="724747"/>
          </a:xfrm>
          <a:prstGeom prst="rect">
            <a:avLst/>
          </a:prstGeom>
        </p:spPr>
        <p:txBody>
          <a:bodyPr lIns="66559" tIns="66559" rIns="66559" bIns="66559"/>
          <a:lstStyle>
            <a:lvl1pPr>
              <a:defRPr sz="48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pPr/>
            <a:r>
              <a:t>From Blues to Rock</a:t>
            </a:r>
          </a:p>
        </p:txBody>
      </p:sp>
      <p:sp>
        <p:nvSpPr>
          <p:cNvPr id="223" name="The British Blues Revival and the Rolling Stones"/>
          <p:cNvSpPr txBox="1"/>
          <p:nvPr>
            <p:ph type="subTitle" sz="quarter" idx="1"/>
          </p:nvPr>
        </p:nvSpPr>
        <p:spPr>
          <a:xfrm>
            <a:off x="2579722" y="4374444"/>
            <a:ext cx="7845356" cy="1806435"/>
          </a:xfrm>
          <a:prstGeom prst="rect">
            <a:avLst/>
          </a:prstGeom>
        </p:spPr>
        <p:txBody>
          <a:bodyPr/>
          <a:lstStyle>
            <a:lvl1pPr>
              <a:lnSpc>
                <a:spcPct val="76000"/>
              </a:lnSpc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  <a:defRPr sz="60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British Blues Revival and the Rolling Stones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3" name="between the buttons (1967)"/>
          <p:cNvSpPr txBox="1"/>
          <p:nvPr>
            <p:ph type="title"/>
          </p:nvPr>
        </p:nvSpPr>
        <p:spPr>
          <a:xfrm>
            <a:off x="571500" y="723900"/>
            <a:ext cx="9230916" cy="736600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2100"/>
              </a:spcBef>
              <a:defRPr sz="4940"/>
            </a:lvl1pPr>
          </a:lstStyle>
          <a:p>
            <a:pPr/>
            <a:r>
              <a:t>between the buttons (1967)</a:t>
            </a:r>
          </a:p>
        </p:txBody>
      </p:sp>
      <p:sp>
        <p:nvSpPr>
          <p:cNvPr id="284" name="“Lets Spend The Night Together,” “Yesterday's Papers,” “Ruby Tuesday,” “Connection,” “She Smiled Sweetly,” “Cool Calm &amp; Collected,” “All Sold Out,” “My Obsession,” “Who's Been Sleeping Here,” “Complicated,” “Miss Amanda Jones,” “Something Happened To Me Yesterday”…"/>
          <p:cNvSpPr txBox="1"/>
          <p:nvPr>
            <p:ph type="body" idx="1"/>
          </p:nvPr>
        </p:nvSpPr>
        <p:spPr>
          <a:xfrm>
            <a:off x="791633" y="2023533"/>
            <a:ext cx="11861801" cy="7226301"/>
          </a:xfrm>
          <a:prstGeom prst="rect">
            <a:avLst/>
          </a:prstGeom>
        </p:spPr>
        <p:txBody>
          <a:bodyPr/>
          <a:lstStyle/>
          <a:p>
            <a:pPr/>
            <a:r>
              <a:t>“Lets Spend The Night Together,” “Yesterday's Papers,” “Ruby Tuesday,” “Connection,” “She Smiled Sweetly,” “Cool Calm &amp; Collected,” “All Sold Out,” “My Obsession,” “Who's Been Sleeping Here,” “Complicated,” “Miss Amanda Jones,” “Something Happened To Me Yesterday”</a:t>
            </a:r>
          </a:p>
          <a:p>
            <a:pPr/>
            <a:r>
              <a:t>Beginnings of the Stones brief flirtation with psychedelia</a:t>
            </a:r>
          </a:p>
          <a:p>
            <a:pPr/>
            <a:r>
              <a:t>Again recorded at RCA in Los Angeles during their American Tour, but finished in London</a:t>
            </a:r>
          </a:p>
          <a:p>
            <a:pPr/>
            <a:r>
              <a:t>Pop Rock, folk rock, blues rock</a:t>
            </a:r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7554" y="6467816"/>
            <a:ext cx="2785274" cy="278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8" name="Their Satanic Majesties Request (1967)"/>
          <p:cNvSpPr txBox="1"/>
          <p:nvPr>
            <p:ph type="title"/>
          </p:nvPr>
        </p:nvSpPr>
        <p:spPr>
          <a:xfrm>
            <a:off x="538154" y="723900"/>
            <a:ext cx="9230916" cy="736600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2100"/>
              </a:spcBef>
              <a:defRPr sz="4940"/>
            </a:lvl1pPr>
          </a:lstStyle>
          <a:p>
            <a:pPr/>
            <a:r>
              <a:t>Their Satanic Majesties Request (1967)</a:t>
            </a:r>
          </a:p>
        </p:txBody>
      </p:sp>
      <p:sp>
        <p:nvSpPr>
          <p:cNvPr id="289" name="“Sing This All Together,” “Citadel,” “In Another Land,” “2000 Man,” “Sing This All Together,” “She's A Rainbow,” “The Lantern,” “Gomper, “2000 Light Years From Home,” “On With The Show”"/>
          <p:cNvSpPr txBox="1"/>
          <p:nvPr>
            <p:ph type="body" sz="quarter" idx="1"/>
          </p:nvPr>
        </p:nvSpPr>
        <p:spPr>
          <a:xfrm>
            <a:off x="8181760" y="4427245"/>
            <a:ext cx="4655176" cy="1650158"/>
          </a:xfrm>
          <a:prstGeom prst="rect">
            <a:avLst/>
          </a:prstGeom>
        </p:spPr>
        <p:txBody>
          <a:bodyPr/>
          <a:lstStyle>
            <a:lvl1pPr marL="0" indent="0" defTabSz="321310">
              <a:spcBef>
                <a:spcPts val="900"/>
              </a:spcBef>
              <a:buSzTx/>
              <a:buFontTx/>
              <a:buNone/>
              <a:defRPr sz="1760"/>
            </a:lvl1pPr>
          </a:lstStyle>
          <a:p>
            <a:pPr/>
            <a:r>
              <a:t>“Sing This All Together,” “Citadel,” “In Another Land,” “2000 Man,” “Sing This All Together,” “She's A Rainbow,” “The Lantern,” “Gomper, “2000 Light Years From Home,” “On With The Show”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4242" y="323915"/>
            <a:ext cx="3726618" cy="371482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jumping jack flash (single, 1968)"/>
          <p:cNvSpPr txBox="1"/>
          <p:nvPr/>
        </p:nvSpPr>
        <p:spPr>
          <a:xfrm>
            <a:off x="538154" y="5054600"/>
            <a:ext cx="9230916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54990">
              <a:spcBef>
                <a:spcPts val="2100"/>
              </a:spcBef>
              <a:defRPr cap="all" sz="4940">
                <a:solidFill>
                  <a:srgbClr val="747676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jumping jack flash (single, 1968)</a:t>
            </a:r>
          </a:p>
        </p:txBody>
      </p:sp>
      <p:sp>
        <p:nvSpPr>
          <p:cNvPr id="292" name="The Stones’ attempt at a psychedelic answer to the Beatles Sgt. Pepper, but rather haphazard, put together in the midst of personal troubles…"/>
          <p:cNvSpPr txBox="1"/>
          <p:nvPr/>
        </p:nvSpPr>
        <p:spPr>
          <a:xfrm>
            <a:off x="619969" y="1618479"/>
            <a:ext cx="8467065" cy="2650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99415" indent="-399415" defTabSz="496570">
              <a:spcBef>
                <a:spcPts val="1500"/>
              </a:spcBef>
              <a:buSzPct val="75000"/>
              <a:buFont typeface="Zapf Dingbats"/>
              <a:buChar char="➤"/>
              <a:defRPr sz="272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 Stones’ attempt at a psychedelic answer to the Beatles Sgt. Pepper, but rather haphazard, put together in the midst of personal troubles</a:t>
            </a:r>
          </a:p>
          <a:p>
            <a:pPr marL="399415" indent="-399415" defTabSz="496570">
              <a:spcBef>
                <a:spcPts val="1500"/>
              </a:spcBef>
              <a:buSzPct val="75000"/>
              <a:buFont typeface="Zapf Dingbats"/>
              <a:buChar char="➤"/>
              <a:defRPr sz="272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Widely reviled at the time, it looks better in retrospect</a:t>
            </a:r>
          </a:p>
        </p:txBody>
      </p:sp>
      <p:sp>
        <p:nvSpPr>
          <p:cNvPr id="293" name="Widely praised as a return to blues roots, with a hard rock edge…"/>
          <p:cNvSpPr txBox="1"/>
          <p:nvPr/>
        </p:nvSpPr>
        <p:spPr>
          <a:xfrm>
            <a:off x="838261" y="6235381"/>
            <a:ext cx="11328277" cy="2957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Widely praised as a return to blues roots, with a hard rock edge</a:t>
            </a:r>
          </a:p>
          <a:p>
            <a: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Acoustic guitars in different tunings, but miked closely for distorted sound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6" name="beggar’s banquet (1968)"/>
          <p:cNvSpPr txBox="1"/>
          <p:nvPr>
            <p:ph type="title"/>
          </p:nvPr>
        </p:nvSpPr>
        <p:spPr>
          <a:xfrm>
            <a:off x="571500" y="723900"/>
            <a:ext cx="9230916" cy="736600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2100"/>
              </a:spcBef>
              <a:defRPr sz="4940"/>
            </a:lvl1pPr>
          </a:lstStyle>
          <a:p>
            <a:pPr/>
            <a:r>
              <a:t>beggar’s banquet (1968)</a:t>
            </a:r>
          </a:p>
        </p:txBody>
      </p:sp>
      <p:sp>
        <p:nvSpPr>
          <p:cNvPr id="297" name="“Sympathy For The Devil,” “No Expectations,” “Dear Doctor,” “Parachute Woman,” “Jig-Saw Puzzle,” “Street Fighting Man,” “Prodigal Son,” “Stray Cat Blues,” “Factory Girl,” “Salt of The Earth”…"/>
          <p:cNvSpPr txBox="1"/>
          <p:nvPr>
            <p:ph type="body" idx="1"/>
          </p:nvPr>
        </p:nvSpPr>
        <p:spPr>
          <a:xfrm>
            <a:off x="708269" y="1993151"/>
            <a:ext cx="9643534" cy="72263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2800"/>
            </a:pPr>
            <a:r>
              <a:t>“Sympathy For The Devil,” “No Expectations,” “Dear Doctor,” “Parachute Woman,” “Jig-Saw Puzzle,” “Street Fighting Man,” “Prodigal Son,” “Stray Cat Blues,” “Factory Girl,” “Salt of The Earth”</a:t>
            </a:r>
          </a:p>
          <a:p>
            <a:pPr/>
            <a:r>
              <a:t>Brilliant roots-based music, great production</a:t>
            </a:r>
          </a:p>
          <a:p>
            <a:pPr/>
            <a:r>
              <a:t>“Sympathy For The Devil” based on </a:t>
            </a:r>
            <a:r>
              <a:rPr i="1"/>
              <a:t>The Master and Margarita</a:t>
            </a:r>
            <a:r>
              <a:t> by Mikhail Bulgarov</a:t>
            </a:r>
          </a:p>
          <a:p>
            <a:pPr/>
            <a:r>
              <a:t>Production of album captured by director Jean-Luc-Godard for film </a:t>
            </a:r>
            <a:r>
              <a:rPr i="1"/>
              <a:t>One plus One </a:t>
            </a:r>
            <a:r>
              <a:t>(released as </a:t>
            </a:r>
            <a:r>
              <a:rPr i="1"/>
              <a:t>Sympathy for the Devil</a:t>
            </a:r>
            <a:r>
              <a:t>)</a:t>
            </a:r>
          </a:p>
          <a:p>
            <a:pPr/>
            <a:r>
              <a:t>Brian Jones second-to-last album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8143" y="6230479"/>
            <a:ext cx="2426309" cy="242630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Original, banned cover"/>
          <p:cNvSpPr txBox="1"/>
          <p:nvPr/>
        </p:nvSpPr>
        <p:spPr>
          <a:xfrm>
            <a:off x="10158143" y="8785566"/>
            <a:ext cx="242630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pPr/>
            <a:r>
              <a:t>Original, banned cover</a:t>
            </a: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46402" y="439023"/>
            <a:ext cx="2591885" cy="2574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3" name="“Sympathy for the devil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“Sympathy for the devil”</a:t>
            </a:r>
          </a:p>
        </p:txBody>
      </p:sp>
      <p:sp>
        <p:nvSpPr>
          <p:cNvPr id="304" name="Intro – 10 bars…"/>
          <p:cNvSpPr txBox="1"/>
          <p:nvPr/>
        </p:nvSpPr>
        <p:spPr>
          <a:xfrm>
            <a:off x="1400176" y="1595966"/>
            <a:ext cx="9519767" cy="72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>
              <a:defRPr b="1"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Intro – 10 bars</a:t>
            </a:r>
          </a:p>
          <a:p>
            <a:pPr marR="4572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R="457200">
              <a:defRPr b="1"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Section 1 – 25 bars</a:t>
            </a:r>
          </a:p>
          <a:p>
            <a:pPr marR="4572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191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 	Please allow me to introduce myself 		4 bars		</a:t>
            </a:r>
            <a:r>
              <a:rPr i="1"/>
              <a:t>Accompaniment:  congas,</a:t>
            </a:r>
            <a:br>
              <a:rPr i="1"/>
            </a:br>
            <a:r>
              <a:t>I'm a man of wealth and taste 					                   </a:t>
            </a:r>
            <a:r>
              <a:rPr i="1"/>
              <a:t>maracas, piano, bass</a:t>
            </a:r>
          </a:p>
          <a:p>
            <a:pPr marL="455294" marR="457200" indent="-4191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	I've been around for a long, long years 	      4 bars</a:t>
            </a:r>
            <a:br/>
            <a:r>
              <a:t>Stole many a man's soul and faith </a:t>
            </a:r>
          </a:p>
          <a:p>
            <a:pPr marL="455294" marR="457200" indent="-4191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										</a:t>
            </a:r>
          </a:p>
          <a:p>
            <a:pPr marL="455294" marR="457200" indent="-4191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	And I was 'round when Jesus Christ 		      4 bars 		</a:t>
            </a:r>
            <a:r>
              <a:rPr i="1"/>
              <a:t>Bass line becomes more</a:t>
            </a:r>
            <a:r>
              <a:t>	</a:t>
            </a:r>
            <a:br/>
            <a:r>
              <a:t>Had his moment of doubt and pain				              </a:t>
            </a:r>
            <a:r>
              <a:rPr i="1"/>
              <a:t>active</a:t>
            </a:r>
          </a:p>
          <a:p>
            <a:pPr marL="455294" marR="457200" indent="-4191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	Made damn sure that Pilate 			             5 bars</a:t>
            </a:r>
            <a:br/>
            <a:r>
              <a:t>Washed his hands and sealed his fate </a:t>
            </a:r>
          </a:p>
          <a:p>
            <a:pPr marL="455294" marR="457200">
              <a:defRPr i="1"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+ one measure </a:t>
            </a:r>
            <a:br/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	Pleased to meet you 				             4 bars</a:t>
            </a:r>
            <a:br/>
            <a:r>
              <a:t>Hope you guess my name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	But what's puzzling you 			              4 bars</a:t>
            </a:r>
            <a:br/>
            <a:r>
              <a:t>Is the nature of my game </a:t>
            </a:r>
          </a:p>
        </p:txBody>
      </p:sp>
      <p:pic>
        <p:nvPicPr>
          <p:cNvPr id="305" name="32_Stones_Sympathy_for_the_Devil.m4a" descr="32_Stones_Sympathy_for_the_Devil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312400" y="541866"/>
            <a:ext cx="571500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ection 2 – 25 bars…"/>
          <p:cNvSpPr txBox="1"/>
          <p:nvPr/>
        </p:nvSpPr>
        <p:spPr>
          <a:xfrm>
            <a:off x="1400176" y="1773766"/>
            <a:ext cx="8715351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>
              <a:defRPr b="1"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Section 2 – 25 bars</a:t>
            </a:r>
          </a:p>
          <a:p>
            <a:pPr marR="4572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I stuck around St. Petersburg 						</a:t>
            </a:r>
            <a:r>
              <a:rPr i="1"/>
              <a:t>Bass and piano lines more </a:t>
            </a:r>
            <a:endParaRPr i="1"/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When I saw it was a time for a change 				     </a:t>
            </a:r>
            <a:r>
              <a:rPr i="1"/>
              <a:t>active</a:t>
            </a:r>
            <a:endParaRPr i="1"/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Killed the czar and his ministers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Anastasia screamed in vain </a:t>
            </a:r>
            <a:br/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I rode a tank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Held a general's rank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When the blitzkrieg raged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And the bodies stank </a:t>
            </a:r>
            <a:br/>
            <a:r>
              <a:rPr i="1"/>
              <a:t>+ 1 bar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Pleased to meet you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Hope you guess my name, oh yeah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Ah, what's puzzling you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Is the nature of my game, oh yeah </a:t>
            </a:r>
            <a:br/>
            <a:r>
              <a:t>(woo woo, woo woo) </a:t>
            </a:r>
          </a:p>
        </p:txBody>
      </p:sp>
      <p:sp>
        <p:nvSpPr>
          <p:cNvPr id="307" name="Section 3 – 25 bars…"/>
          <p:cNvSpPr txBox="1"/>
          <p:nvPr/>
        </p:nvSpPr>
        <p:spPr>
          <a:xfrm>
            <a:off x="1417109" y="1502833"/>
            <a:ext cx="7632776" cy="828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>
              <a:defRPr b="1"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Section 3 – 25 bars</a:t>
            </a:r>
          </a:p>
          <a:p>
            <a:pPr marR="4572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 	I watched with glee 						</a:t>
            </a:r>
            <a:r>
              <a:rPr i="1"/>
              <a:t>Background vocals added</a:t>
            </a:r>
            <a:br>
              <a:rPr i="1"/>
            </a:br>
            <a:r>
              <a:t>While your kings and queens </a:t>
            </a:r>
            <a:br/>
            <a:r>
              <a:t>Fought for ten decades </a:t>
            </a:r>
            <a:br/>
            <a:r>
              <a:t>For the gods they made </a:t>
            </a:r>
            <a:br/>
            <a:r>
              <a:t>(woo woo, woo woo)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	I shouted out, </a:t>
            </a:r>
            <a:br/>
            <a:r>
              <a:t>"Who killed the Kennedys?" </a:t>
            </a:r>
            <a:br/>
            <a:r>
              <a:t>When after all </a:t>
            </a:r>
            <a:br/>
            <a:r>
              <a:t>It was you and me </a:t>
            </a:r>
            <a:br/>
            <a:r>
              <a:t>(who who, who who)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	Let me please introduce myself </a:t>
            </a:r>
            <a:br/>
            <a:r>
              <a:t>I'm a man of wealth and taste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	And I laid traps for troubadours </a:t>
            </a:r>
            <a:br/>
            <a:r>
              <a:t>Who get killed before they reached Bombay </a:t>
            </a:r>
            <a:br/>
            <a:r>
              <a:t>(woo woo, who who)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	Pleased to meet you ….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</a:t>
            </a:r>
          </a:p>
        </p:txBody>
      </p:sp>
      <p:sp>
        <p:nvSpPr>
          <p:cNvPr id="308" name="Section 4 – 25 bars…"/>
          <p:cNvSpPr txBox="1"/>
          <p:nvPr/>
        </p:nvSpPr>
        <p:spPr>
          <a:xfrm>
            <a:off x="1434042" y="1701799"/>
            <a:ext cx="8352037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>
              <a:defRPr b="1"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Section 4 – 25 bars</a:t>
            </a:r>
          </a:p>
          <a:p>
            <a:pPr marR="457200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Guitar solo – a a a a form, 17 measures long			</a:t>
            </a:r>
            <a:r>
              <a:rPr i="1"/>
              <a:t>Full accompaniment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	Pleased to meet you </a:t>
            </a:r>
            <a:br/>
            <a:r>
              <a:t>Hope you guessed my name, oh yeah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	But what's confusing you </a:t>
            </a:r>
            <a:br/>
            <a:r>
              <a:t>Is just the nature of my game </a:t>
            </a:r>
            <a:br/>
            <a:r>
              <a:t>(woo woo, who who) 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Section 5 – 25 Bars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	Just as every cop is a criminal 				</a:t>
            </a:r>
            <a:r>
              <a:rPr i="1"/>
              <a:t>Bass, piano at most active</a:t>
            </a:r>
            <a:br>
              <a:rPr i="1"/>
            </a:br>
            <a:r>
              <a:t>And all the sinners saints 					  </a:t>
            </a:r>
            <a:r>
              <a:rPr i="1"/>
              <a:t> - Implied 16 beat rhythm</a:t>
            </a:r>
          </a:p>
          <a:p>
            <a:pPr marL="455294" marR="457200" indent="-455294"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	As heads is tails 						</a:t>
            </a:r>
            <a:r>
              <a:rPr i="1"/>
              <a:t>+ background vocals	</a:t>
            </a:r>
            <a:r>
              <a:t>	</a:t>
            </a:r>
            <a:br/>
            <a:r>
              <a:t>Just call me Lucifer </a:t>
            </a:r>
            <a:br/>
            <a:r>
              <a:t>'Cause I'm in need of some restraint </a:t>
            </a:r>
            <a:br/>
            <a:r>
              <a:t>(who who, who who) </a:t>
            </a:r>
            <a:br/>
          </a:p>
        </p:txBody>
      </p:sp>
      <p:grpSp>
        <p:nvGrpSpPr>
          <p:cNvPr id="311" name="Group"/>
          <p:cNvGrpSpPr/>
          <p:nvPr/>
        </p:nvGrpSpPr>
        <p:grpSpPr>
          <a:xfrm>
            <a:off x="773643" y="1858433"/>
            <a:ext cx="9318509" cy="7569201"/>
            <a:chOff x="0" y="0"/>
            <a:chExt cx="9318509" cy="7569200"/>
          </a:xfrm>
        </p:grpSpPr>
        <p:sp>
          <p:nvSpPr>
            <p:cNvPr id="309" name="a So if you meet me       Have some courtesy  Have some sympathy, and some taste  (woo woo)…"/>
            <p:cNvSpPr txBox="1"/>
            <p:nvPr/>
          </p:nvSpPr>
          <p:spPr>
            <a:xfrm>
              <a:off x="0" y="160866"/>
              <a:ext cx="4686300" cy="543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  <a:r>
                <a:t>a	So if you meet me 					</a:t>
              </a:r>
              <a:br/>
              <a:r>
                <a:t>Have some courtesy </a:t>
              </a:r>
              <a:br/>
              <a:r>
                <a:t>Have some sympathy, and some taste </a:t>
              </a:r>
              <a:br/>
              <a:r>
                <a:t>(woo woo)</a:t>
              </a:r>
            </a:p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  <a:r>
                <a:t>a	Use all your well-learned politesse </a:t>
              </a:r>
              <a:br/>
              <a:r>
                <a:t>Or I'll lay your soul to waste, um yeah </a:t>
              </a:r>
              <a:br/>
              <a:r>
                <a:t>(woo woo, woo woo) </a:t>
              </a:r>
            </a:p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</a:p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  <a:r>
                <a:t>b	Pleased to meet you …….</a:t>
              </a:r>
            </a:p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</a:p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  <a:r>
                <a:t>What's my name </a:t>
              </a:r>
              <a:br/>
              <a:r>
                <a:t>Tell me, baby, what's my name </a:t>
              </a:r>
              <a:br/>
              <a:r>
                <a:t>Tell me, sweetie, what's my name </a:t>
              </a:r>
              <a:br/>
            </a:p>
          </p:txBody>
        </p:sp>
        <p:sp>
          <p:nvSpPr>
            <p:cNvPr id="310" name="Outro…"/>
            <p:cNvSpPr txBox="1"/>
            <p:nvPr/>
          </p:nvSpPr>
          <p:spPr>
            <a:xfrm>
              <a:off x="4936066" y="-1"/>
              <a:ext cx="4382444" cy="756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R="457200">
                <a:defRPr b="1"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  <a:r>
                <a:t>Outro</a:t>
              </a:r>
            </a:p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</a:p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  <a:r>
                <a:t>Woo, who 						</a:t>
              </a:r>
            </a:p>
            <a:p>
              <a:pPr marR="457200">
                <a:defRPr sz="2000">
                  <a:latin typeface="Iowan Old Style"/>
                  <a:ea typeface="Iowan Old Style"/>
                  <a:cs typeface="Iowan Old Style"/>
                  <a:sym typeface="Iowan Old Style"/>
                </a:defRPr>
              </a:pPr>
              <a:r>
                <a:t>Oh yeah, get on down </a:t>
              </a:r>
              <a:br/>
              <a:r>
                <a:t>Oh yeah </a:t>
              </a:r>
              <a:br/>
              <a:r>
                <a:t>Oh yeah! </a:t>
              </a:r>
              <a:br/>
              <a:r>
                <a:t>(woo woo) </a:t>
              </a:r>
              <a:br/>
              <a:br/>
              <a:r>
                <a:t>Tell me baby, what's my name </a:t>
              </a:r>
              <a:br/>
              <a:r>
                <a:t>Tell me honey, can ya guess my name </a:t>
              </a:r>
              <a:br/>
              <a:r>
                <a:t>Tell me baby, what's my name </a:t>
              </a:r>
              <a:br/>
              <a:r>
                <a:t>I tell you one time, you're to blame </a:t>
              </a:r>
              <a:br/>
              <a:br/>
              <a:r>
                <a:t>Oh, who </a:t>
              </a:r>
              <a:br/>
              <a:r>
                <a:t>woo, woo …..</a:t>
              </a:r>
              <a:br/>
              <a:br/>
              <a:r>
                <a:t>What's my name </a:t>
              </a:r>
              <a:br/>
              <a:r>
                <a:t>Tell me, baby, what's my name </a:t>
              </a:r>
              <a:br/>
              <a:r>
                <a:t>Tell me, sweetie, what's my name </a:t>
              </a:r>
              <a:b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56781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35" fill="hold" display="0">
                  <p:stCondLst>
                    <p:cond delay="indefinite"/>
                  </p:stCondLst>
                </p:cTn>
                <p:tgtEl>
                  <p:spTgt spid="305"/>
                </p:tgtEl>
              </p:cMediaNode>
            </p:audio>
          </p:childTnLst>
        </p:cTn>
      </p:par>
    </p:tnLst>
    <p:bldLst>
      <p:bldP build="whole" bldLvl="1" animBg="1" rev="0" advAuto="0" spid="307" grpId="6"/>
      <p:bldP build="whole" bldLvl="1" animBg="1" rev="0" advAuto="0" spid="304" grpId="2"/>
      <p:bldP build="whole" bldLvl="1" animBg="1" rev="0" advAuto="0" spid="306" grpId="3"/>
      <p:bldP build="whole" bldLvl="1" animBg="1" rev="0" advAuto="0" spid="311" grpId="9"/>
      <p:bldP build="whole" bldLvl="1" animBg="1" rev="0" advAuto="0" spid="306" grpId="5"/>
      <p:bldP build="whole" bldLvl="1" animBg="1" rev="0" advAuto="0" spid="308" grpId="7"/>
      <p:bldP build="whole" bldLvl="1" animBg="1" rev="0" advAuto="0" spid="308" grpId="8"/>
      <p:bldP build="whole" bldLvl="1" animBg="1" rev="0" advAuto="0" spid="30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4" name="The Yardbirds (1963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The Yardbirds (1963)</a:t>
            </a:r>
          </a:p>
        </p:txBody>
      </p:sp>
      <p:sp>
        <p:nvSpPr>
          <p:cNvPr id="315" name="One of premiere blues-based bands…"/>
          <p:cNvSpPr txBox="1"/>
          <p:nvPr>
            <p:ph type="body" idx="1"/>
          </p:nvPr>
        </p:nvSpPr>
        <p:spPr>
          <a:xfrm>
            <a:off x="571500" y="1936782"/>
            <a:ext cx="11861800" cy="7226301"/>
          </a:xfrm>
          <a:prstGeom prst="rect">
            <a:avLst/>
          </a:prstGeom>
        </p:spPr>
        <p:txBody>
          <a:bodyPr lIns="66559" tIns="66559" rIns="66559" bIns="66559"/>
          <a:lstStyle/>
          <a:p>
            <a:pPr marL="460502" indent="-460502" defTabSz="572516">
              <a:lnSpc>
                <a:spcPct val="93000"/>
              </a:lnSpc>
              <a:spcBef>
                <a:spcPts val="1700"/>
              </a:spcBef>
              <a:buChar char="•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3136"/>
            </a:pPr>
            <a:r>
              <a:t>One of premiere blues-based bands </a:t>
            </a:r>
          </a:p>
          <a:p>
            <a:pPr marL="460502" indent="-460502" defTabSz="572516">
              <a:lnSpc>
                <a:spcPct val="93000"/>
              </a:lnSpc>
              <a:spcBef>
                <a:spcPts val="1700"/>
              </a:spcBef>
              <a:buChar char="•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3136"/>
            </a:pPr>
            <a:r>
              <a:t>Hit single “For Your Love” moves toward psychedelic rock</a:t>
            </a:r>
          </a:p>
          <a:p>
            <a:pPr marL="460502" indent="-460502" defTabSz="572516">
              <a:lnSpc>
                <a:spcPct val="93000"/>
              </a:lnSpc>
              <a:spcBef>
                <a:spcPts val="1700"/>
              </a:spcBef>
              <a:buChar char="•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3136"/>
            </a:pPr>
            <a:r>
              <a:t>Lead guitar player - Eric Clapton (b. 1945)</a:t>
            </a:r>
          </a:p>
          <a:p>
            <a:pPr lvl="1" marL="921004" indent="-460502" defTabSz="572516">
              <a:lnSpc>
                <a:spcPct val="93000"/>
              </a:lnSpc>
              <a:spcBef>
                <a:spcPts val="1700"/>
              </a:spcBef>
              <a:buChar char="–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3136"/>
            </a:pPr>
            <a:r>
              <a:t>Replaced by Jeff Beck  (1965-6), Jimmy Page (1966-8; briefly overlapped with Beck)</a:t>
            </a:r>
          </a:p>
          <a:p>
            <a:pPr marL="460502" indent="-460502" defTabSz="572516">
              <a:lnSpc>
                <a:spcPct val="93000"/>
              </a:lnSpc>
              <a:spcBef>
                <a:spcPts val="1700"/>
              </a:spcBef>
              <a:buChar char="•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3136"/>
            </a:pPr>
            <a:r>
              <a:t>1965 Clapton leaves to join John Mayall and Blues Breakers</a:t>
            </a:r>
          </a:p>
          <a:p>
            <a:pPr lvl="1" marL="921004" indent="-460502" defTabSz="572516">
              <a:lnSpc>
                <a:spcPct val="93000"/>
              </a:lnSpc>
              <a:spcBef>
                <a:spcPts val="1700"/>
              </a:spcBef>
              <a:buChar char="–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3136"/>
            </a:pPr>
            <a:r>
              <a:t>Soon becomes famous for his solos, “Clapton is God” meme</a:t>
            </a:r>
          </a:p>
          <a:p>
            <a:pPr marL="460502" indent="-460502" defTabSz="572516">
              <a:lnSpc>
                <a:spcPct val="93000"/>
              </a:lnSpc>
              <a:spcBef>
                <a:spcPts val="1700"/>
              </a:spcBef>
              <a:buChar char="•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3136"/>
            </a:pPr>
            <a:r>
              <a:t>Other famous personnel include Mick Taylor (Brian Jones’ replacement in the Stones), Jack Bruce (Cream), John McVies &amp; Mick Fleetwood (Fleetwood Mac)</a:t>
            </a:r>
          </a:p>
          <a:p>
            <a:pPr lvl="1" marL="921004" indent="-460502" defTabSz="572516">
              <a:lnSpc>
                <a:spcPct val="93000"/>
              </a:lnSpc>
              <a:spcBef>
                <a:spcPts val="1700"/>
              </a:spcBef>
              <a:buChar char="–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3136"/>
            </a:pPr>
            <a:r>
              <a:t>Blues styled solos create “sound” of blues rock</a:t>
            </a:r>
          </a:p>
        </p:txBody>
      </p:sp>
      <p:pic>
        <p:nvPicPr>
          <p:cNvPr id="316" name="A black-and-white photo of the Yardbirds performing onstage. Lead singer Keith Relf stands in front, with three guitarists behind him and the drummer at the back." descr="A black-and-white photo of the Yardbirds performing onstage. Lead singer Keith Relf stands in front, with three guitarists behind him and the drummer at the back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8866" y="191358"/>
            <a:ext cx="3539543" cy="2400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9" name="The Animals (1963?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The Animals (1963?)</a:t>
            </a:r>
          </a:p>
        </p:txBody>
      </p:sp>
      <p:sp>
        <p:nvSpPr>
          <p:cNvPr id="320" name="Headed by organist and songwriter Alan Price, and featuring lead singer Eric Burdon, who had a deep, bluesy voice.…"/>
          <p:cNvSpPr txBox="1"/>
          <p:nvPr>
            <p:ph type="body" idx="1"/>
          </p:nvPr>
        </p:nvSpPr>
        <p:spPr>
          <a:xfrm>
            <a:off x="771573" y="4387687"/>
            <a:ext cx="12065197" cy="4695940"/>
          </a:xfrm>
          <a:prstGeom prst="rect">
            <a:avLst/>
          </a:prstGeom>
        </p:spPr>
        <p:txBody>
          <a:bodyPr/>
          <a:lstStyle/>
          <a:p>
            <a:pPr marL="831214" indent="-333374">
              <a:defRPr sz="2800"/>
            </a:pPr>
            <a:r>
              <a:t>Headed by organist and songwriter Alan Price, and featuring lead singer Eric Burdon, who had a deep, bluesy voice.</a:t>
            </a:r>
          </a:p>
          <a:p>
            <a:pPr marL="831214" indent="-333374">
              <a:defRPr sz="2800"/>
            </a:pPr>
            <a:r>
              <a:t>In 1964, had their biggest hit, “House of the Rising Sun”; other hits “We Gotta Get out of This Place,” “It's My Life,” “I'm Crying” and “Don't Let Me Be Misunderstood”</a:t>
            </a:r>
          </a:p>
          <a:p>
            <a:pPr marL="831214" indent="-333374">
              <a:defRPr sz="2800"/>
            </a:pPr>
            <a:r>
              <a:t>First lp The Animals (1964); many subsequent personnel changes</a:t>
            </a:r>
          </a:p>
        </p:txBody>
      </p:sp>
      <p:pic>
        <p:nvPicPr>
          <p:cNvPr id="321" name="A black-and-white photo of The Animals performing. Eric Burton stands at the center in front of a microphone. Around him are a keyboardist, bassist, drummer, and guitarist." descr="A black-and-white photo of The Animals performing. Eric Burton stands at the center in front of a microphone. Around him are a keyboardist, bassist, drummer, and guitarist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1886" y="470170"/>
            <a:ext cx="4677192" cy="3534434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Blues-based, wrote originals in the style of traditional blues"/>
          <p:cNvSpPr txBox="1"/>
          <p:nvPr/>
        </p:nvSpPr>
        <p:spPr>
          <a:xfrm>
            <a:off x="388098" y="2269544"/>
            <a:ext cx="7462000" cy="1917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indent="497840" defTabSz="584200">
              <a:spcBef>
                <a:spcPts val="1800"/>
              </a:spcBef>
              <a:buFont typeface="Zapf Dingbats"/>
              <a:defRPr sz="28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pPr/>
            <a:r>
              <a:t>Blues-based, wrote originals in the style of traditional blues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ine"/>
          <p:cNvSpPr/>
          <p:nvPr>
            <p:ph type="body" idx="13"/>
          </p:nvPr>
        </p:nvSpPr>
        <p:spPr>
          <a:xfrm>
            <a:off x="571500" y="1397000"/>
            <a:ext cx="11861800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British Blues Revival"/>
          <p:cNvSpPr txBox="1"/>
          <p:nvPr>
            <p:ph type="title"/>
          </p:nvPr>
        </p:nvSpPr>
        <p:spPr>
          <a:xfrm>
            <a:off x="571500" y="520700"/>
            <a:ext cx="11861800" cy="723900"/>
          </a:xfrm>
          <a:prstGeom prst="rect">
            <a:avLst/>
          </a:prstGeom>
        </p:spPr>
        <p:txBody>
          <a:bodyPr lIns="66559" tIns="66559" rIns="66559" bIns="66559"/>
          <a:lstStyle>
            <a:lvl1pPr defTabSz="525779">
              <a:lnSpc>
                <a:spcPct val="76000"/>
              </a:lnSpc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British Blues Revival</a:t>
            </a:r>
          </a:p>
        </p:txBody>
      </p:sp>
      <p:sp>
        <p:nvSpPr>
          <p:cNvPr id="227" name="Skiffle &amp; Trad players attracted to “deep blues” (country and country-influenced blues); R&amp;B…"/>
          <p:cNvSpPr txBox="1"/>
          <p:nvPr>
            <p:ph type="body" idx="1"/>
          </p:nvPr>
        </p:nvSpPr>
        <p:spPr>
          <a:xfrm>
            <a:off x="437444" y="1460500"/>
            <a:ext cx="11253911" cy="4941152"/>
          </a:xfrm>
          <a:prstGeom prst="rect">
            <a:avLst/>
          </a:prstGeom>
        </p:spPr>
        <p:txBody>
          <a:bodyPr lIns="66559" tIns="66559" rIns="66559" bIns="66559"/>
          <a:lstStyle/>
          <a:p>
            <a:pPr>
              <a:lnSpc>
                <a:spcPct val="90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Skiffle &amp; Trad players attracted to </a:t>
            </a:r>
            <a:r>
              <a:rPr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rPr>
              <a:t>“deep blues”</a:t>
            </a:r>
            <a:r>
              <a:rPr>
                <a:solidFill>
                  <a:srgbClr val="0099FF"/>
                </a:solidFill>
              </a:rPr>
              <a:t> </a:t>
            </a:r>
            <a:r>
              <a:t>(country and country-influenced blues); R&amp;B</a:t>
            </a:r>
          </a:p>
          <a:p>
            <a:pPr>
              <a:lnSpc>
                <a:spcPct val="90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Blues clubs open throughout England</a:t>
            </a:r>
          </a:p>
          <a:p>
            <a:pPr>
              <a:lnSpc>
                <a:spcPct val="90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British bands begin focusing on blues repertoire</a:t>
            </a:r>
          </a:p>
          <a:p>
            <a:pPr lvl="1">
              <a:lnSpc>
                <a:spcPct val="76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Begin with relatively straight cover versions of Chicago blues</a:t>
            </a:r>
          </a:p>
          <a:p>
            <a:pPr lvl="1">
              <a:lnSpc>
                <a:spcPct val="76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</a:pPr>
            <a:r>
              <a:t>Eventually yields new rock styles: hard rock, blues rock, heavy metal</a:t>
            </a:r>
          </a:p>
        </p:txBody>
      </p:sp>
      <p:sp>
        <p:nvSpPr>
          <p:cNvPr id="228" name="Bands and musicians include…"/>
          <p:cNvSpPr txBox="1"/>
          <p:nvPr/>
        </p:nvSpPr>
        <p:spPr>
          <a:xfrm>
            <a:off x="492630" y="1359672"/>
            <a:ext cx="13528288" cy="8126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normAutofit fontScale="100000" lnSpcReduction="0"/>
          </a:bodyPr>
          <a:lstStyle/>
          <a:p>
            <a:pPr marL="380618" indent="-380618" defTabSz="473201">
              <a:lnSpc>
                <a:spcPct val="90000"/>
              </a:lnSpc>
              <a:spcBef>
                <a:spcPts val="1400"/>
              </a:spcBef>
              <a:buSzPct val="75000"/>
              <a:buFont typeface="Zapf Dingbats"/>
              <a:buChar char="•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Bands and musicians include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Cyril Davies and Alexis Korner, Blues Incorporated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 Rolling Stones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Long John Baldry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Ginger Baker and Jack Bruce (later Cream)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John Mayall and the Bluesbreakers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Yardbirds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Manfred Mann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Pretty Things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Spencer Davis Group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Eric Burdon and the Animals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Fleetwood Mac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Savoy Brown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Ten Year After</a:t>
            </a:r>
          </a:p>
          <a:p>
            <a:pPr lvl="1" marL="761237" indent="-380618" defTabSz="473201">
              <a:lnSpc>
                <a:spcPct val="76000"/>
              </a:lnSpc>
              <a:spcBef>
                <a:spcPts val="1400"/>
              </a:spcBef>
              <a:buSzPct val="75000"/>
              <a:buFont typeface="Zapf Dingbats"/>
              <a:buChar char="-"/>
              <a:tabLst>
                <a:tab pos="508000" algn="l"/>
                <a:tab pos="1028700" algn="l"/>
                <a:tab pos="1562100" algn="l"/>
                <a:tab pos="2082800" algn="l"/>
                <a:tab pos="2616200" algn="l"/>
                <a:tab pos="3136900" algn="l"/>
                <a:tab pos="3670300" algn="l"/>
                <a:tab pos="4191000" algn="l"/>
                <a:tab pos="4724400" algn="l"/>
                <a:tab pos="5245100" algn="l"/>
                <a:tab pos="5778500" algn="l"/>
                <a:tab pos="6299200" algn="l"/>
                <a:tab pos="6819900" algn="l"/>
                <a:tab pos="7353300" algn="l"/>
                <a:tab pos="7874000" algn="l"/>
                <a:tab pos="8407400" algn="l"/>
                <a:tab pos="8928100" algn="l"/>
                <a:tab pos="9461500" algn="l"/>
                <a:tab pos="9982200" algn="l"/>
                <a:tab pos="10515600" algn="l"/>
              </a:tabLst>
              <a:defRPr sz="2592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Led Zeppelin</a:t>
            </a:r>
          </a:p>
        </p:txBody>
      </p:sp>
      <p:grpSp>
        <p:nvGrpSpPr>
          <p:cNvPr id="231" name="Image"/>
          <p:cNvGrpSpPr/>
          <p:nvPr/>
        </p:nvGrpSpPr>
        <p:grpSpPr>
          <a:xfrm>
            <a:off x="7714358" y="6014526"/>
            <a:ext cx="4898538" cy="2970104"/>
            <a:chOff x="0" y="0"/>
            <a:chExt cx="4898537" cy="2970102"/>
          </a:xfrm>
        </p:grpSpPr>
        <p:pic>
          <p:nvPicPr>
            <p:cNvPr id="23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12700"/>
              <a:ext cx="4847738" cy="28812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9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98538" cy="2970103"/>
            </a:xfrm>
            <a:prstGeom prst="rect">
              <a:avLst/>
            </a:prstGeom>
            <a:effectLst/>
          </p:spPr>
        </p:pic>
      </p:grpSp>
      <p:sp>
        <p:nvSpPr>
          <p:cNvPr id="232" name="Cyril Davies and Alexis Korner,…"/>
          <p:cNvSpPr txBox="1"/>
          <p:nvPr/>
        </p:nvSpPr>
        <p:spPr>
          <a:xfrm>
            <a:off x="7916033" y="8937695"/>
            <a:ext cx="44951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1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Cyril Davies and Alexis Korner, </a:t>
            </a:r>
          </a:p>
          <a:p>
            <a:pPr algn="ctr">
              <a:defRPr sz="21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Godfathers of the British blues scene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  <p:bldP build="whole" bldLvl="1" animBg="1" rev="0" advAuto="0" spid="2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5" name="Blues Influence on hard ro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lnSpc>
                <a:spcPct val="76000"/>
              </a:lnSpc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Blues Influence on hard rock</a:t>
            </a:r>
          </a:p>
        </p:txBody>
      </p:sp>
      <p:sp>
        <p:nvSpPr>
          <p:cNvPr id="236" name="Primacy of the guitar…"/>
          <p:cNvSpPr txBox="1"/>
          <p:nvPr>
            <p:ph type="body" idx="1"/>
          </p:nvPr>
        </p:nvSpPr>
        <p:spPr>
          <a:xfrm>
            <a:off x="440055" y="2374088"/>
            <a:ext cx="9194694" cy="6097624"/>
          </a:xfrm>
          <a:prstGeom prst="rect">
            <a:avLst/>
          </a:prstGeom>
        </p:spPr>
        <p:txBody>
          <a:bodyPr lIns="66559" tIns="66559" rIns="66559" bIns="66559"/>
          <a:lstStyle/>
          <a:p>
            <a:pPr marL="441705" indent="-441705" defTabSz="549148">
              <a:lnSpc>
                <a:spcPct val="84000"/>
              </a:lnSpc>
              <a:spcBef>
                <a:spcPts val="1600"/>
              </a:spcBef>
              <a:buChar char="•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/>
            </a:pPr>
            <a:r>
              <a:t>Primacy of the guitar</a:t>
            </a:r>
          </a:p>
          <a:p>
            <a:pPr marL="441705" indent="-441705" defTabSz="549148">
              <a:lnSpc>
                <a:spcPct val="84000"/>
              </a:lnSpc>
              <a:spcBef>
                <a:spcPts val="1600"/>
              </a:spcBef>
              <a:buChar char="•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/>
            </a:pPr>
            <a:r>
              <a:t>Guitar tone colors and techniques expand</a:t>
            </a:r>
          </a:p>
          <a:p>
            <a:pPr lvl="1" marL="813773" indent="-372067" defTabSz="549148">
              <a:lnSpc>
                <a:spcPct val="84000"/>
              </a:lnSpc>
              <a:spcBef>
                <a:spcPts val="1600"/>
              </a:spcBef>
              <a:buFont typeface="Arial"/>
              <a:buChar char="-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>
                <a:solidFill>
                  <a:srgbClr val="0099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Overdriven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11938" dist="23876" dir="2700000">
                    <a:srgbClr val="FFFFFF"/>
                  </a:outerShdw>
                </a:effectLst>
              </a:rPr>
              <a:t> guitar =  “snarling” hard rock sound</a:t>
            </a:r>
          </a:p>
          <a:p>
            <a:pPr marL="441705" indent="-441705" defTabSz="549148">
              <a:lnSpc>
                <a:spcPct val="76000"/>
              </a:lnSpc>
              <a:spcBef>
                <a:spcPts val="1600"/>
              </a:spcBef>
              <a:buChar char="•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/>
            </a:pPr>
            <a:r>
              <a:t>Improvisation</a:t>
            </a:r>
          </a:p>
          <a:p>
            <a:pPr lvl="1" marL="741861" indent="-300155" defTabSz="549148">
              <a:lnSpc>
                <a:spcPct val="76000"/>
              </a:lnSpc>
              <a:spcBef>
                <a:spcPts val="1600"/>
              </a:spcBef>
              <a:buFont typeface="Arial"/>
              <a:buChar char="-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/>
            </a:pPr>
            <a:r>
              <a:t>Extended, improvised solos become important part of rock</a:t>
            </a:r>
          </a:p>
          <a:p>
            <a:pPr marL="441705" indent="-441705" defTabSz="549148">
              <a:lnSpc>
                <a:spcPct val="84000"/>
              </a:lnSpc>
              <a:spcBef>
                <a:spcPts val="1600"/>
              </a:spcBef>
              <a:buChar char="•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/>
            </a:pPr>
            <a:r>
              <a:t>Vocal style</a:t>
            </a:r>
          </a:p>
          <a:p>
            <a:pPr lvl="1" marL="813773" indent="-372067" defTabSz="549148">
              <a:lnSpc>
                <a:spcPct val="84000"/>
              </a:lnSpc>
              <a:spcBef>
                <a:spcPts val="1600"/>
              </a:spcBef>
              <a:buFont typeface="Arial"/>
              <a:buChar char="-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/>
            </a:pPr>
            <a:r>
              <a:t>Rough, harsh growl of blues singers</a:t>
            </a:r>
          </a:p>
          <a:p>
            <a:pPr lvl="1" marL="813773" indent="-372067" defTabSz="549148">
              <a:lnSpc>
                <a:spcPct val="84000"/>
              </a:lnSpc>
              <a:spcBef>
                <a:spcPts val="1600"/>
              </a:spcBef>
              <a:buFont typeface="Arial"/>
              <a:buChar char="-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/>
            </a:pPr>
            <a:r>
              <a:t> Using entire voice, not just refined “singing” voice</a:t>
            </a:r>
          </a:p>
          <a:p>
            <a:pPr lvl="1" marL="813773" indent="-372067" defTabSz="549148">
              <a:lnSpc>
                <a:spcPct val="84000"/>
              </a:lnSpc>
              <a:spcBef>
                <a:spcPts val="1600"/>
              </a:spcBef>
              <a:buFont typeface="Arial"/>
              <a:buChar char="-"/>
              <a:tabLst>
                <a:tab pos="584200" algn="l"/>
                <a:tab pos="1193800" algn="l"/>
                <a:tab pos="1816100" algn="l"/>
                <a:tab pos="2425700" algn="l"/>
                <a:tab pos="3035300" algn="l"/>
                <a:tab pos="3644900" algn="l"/>
                <a:tab pos="4254500" algn="l"/>
                <a:tab pos="4864100" algn="l"/>
                <a:tab pos="5473700" algn="l"/>
                <a:tab pos="6083300" algn="l"/>
                <a:tab pos="6705600" algn="l"/>
                <a:tab pos="7315200" algn="l"/>
                <a:tab pos="7924800" algn="l"/>
                <a:tab pos="8534400" algn="l"/>
                <a:tab pos="9144000" algn="l"/>
                <a:tab pos="9753600" algn="l"/>
                <a:tab pos="10363200" algn="l"/>
                <a:tab pos="10972800" algn="l"/>
                <a:tab pos="11595100" algn="l"/>
                <a:tab pos="12204700" algn="l"/>
              </a:tabLst>
              <a:defRPr sz="2820"/>
            </a:pPr>
            <a:r>
              <a:t>Blue notes, groans, moans, and shouts</a:t>
            </a:r>
          </a:p>
        </p:txBody>
      </p:sp>
      <p:sp>
        <p:nvSpPr>
          <p:cNvPr id="237" name="John Mayall’s Bluesbreakers…"/>
          <p:cNvSpPr txBox="1"/>
          <p:nvPr/>
        </p:nvSpPr>
        <p:spPr>
          <a:xfrm>
            <a:off x="9238341" y="3400495"/>
            <a:ext cx="351003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1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John Mayall’s Bluesbreakers</a:t>
            </a:r>
          </a:p>
          <a:p>
            <a:pPr algn="ctr">
              <a:defRPr sz="21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with Eric Clapton</a:t>
            </a:r>
          </a:p>
        </p:txBody>
      </p:sp>
      <p:grpSp>
        <p:nvGrpSpPr>
          <p:cNvPr id="240" name="Image"/>
          <p:cNvGrpSpPr/>
          <p:nvPr/>
        </p:nvGrpSpPr>
        <p:grpSpPr>
          <a:xfrm>
            <a:off x="7881047" y="431996"/>
            <a:ext cx="4864701" cy="2796720"/>
            <a:chOff x="0" y="0"/>
            <a:chExt cx="4864699" cy="2796718"/>
          </a:xfrm>
        </p:grpSpPr>
        <p:pic>
          <p:nvPicPr>
            <p:cNvPr id="23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12700"/>
              <a:ext cx="4813900" cy="27078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64700" cy="27967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3" name="The Rolling Stones (1962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lnSpc>
                <a:spcPct val="76000"/>
              </a:lnSpc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The Rolling Stones (1962)</a:t>
            </a:r>
          </a:p>
        </p:txBody>
      </p:sp>
      <p:sp>
        <p:nvSpPr>
          <p:cNvPr id="244" name="Keith Richard, guitar, Charlie Watts, drums, Brian Jones, guitar, sitar, etc., Bill Wyman, bass, and Mick Jagger, vocals…"/>
          <p:cNvSpPr txBox="1"/>
          <p:nvPr>
            <p:ph type="body" idx="1"/>
          </p:nvPr>
        </p:nvSpPr>
        <p:spPr>
          <a:xfrm>
            <a:off x="537633" y="1809750"/>
            <a:ext cx="9808171" cy="7226300"/>
          </a:xfrm>
          <a:prstGeom prst="rect">
            <a:avLst/>
          </a:prstGeom>
        </p:spPr>
        <p:txBody>
          <a:bodyPr lIns="66559" tIns="66559" rIns="66559" bIns="66559"/>
          <a:lstStyle/>
          <a:p>
            <a:pPr marL="452702" indent="-443177">
              <a:lnSpc>
                <a:spcPct val="86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Keith Richard, guitar, Charlie Watts, drums, Brian Jones, guitar, sitar, etc., Bill Wyman, bass, and Mick Jagger, vocals</a:t>
            </a:r>
          </a:p>
          <a:p>
            <a:pPr marL="452702" indent="-443177">
              <a:lnSpc>
                <a:spcPct val="86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Keith and Mick childhood friends who reconnected in college</a:t>
            </a:r>
          </a:p>
          <a:p>
            <a:pPr lvl="1" marL="900377" indent="-443177">
              <a:lnSpc>
                <a:spcPct val="86000"/>
              </a:lnSpc>
              <a:buChar char="-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Left original band Blue Boys to join up with Brian Jones’ band</a:t>
            </a:r>
          </a:p>
          <a:p>
            <a:pPr marL="452702" indent="-443177">
              <a:lnSpc>
                <a:spcPct val="86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Name from Muddy Waters song </a:t>
            </a:r>
            <a:endParaRPr i="1"/>
          </a:p>
          <a:p>
            <a:pPr marL="452702" indent="-443177">
              <a:lnSpc>
                <a:spcPct val="86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Original intent: blues band with some Chuck Berry and Bo Diddley</a:t>
            </a:r>
          </a:p>
          <a:p>
            <a:pPr marL="452702" indent="-443177">
              <a:lnSpc>
                <a:spcPct val="86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Hook up with Bill Wyman in ’62, Charlie Watts in ’63</a:t>
            </a:r>
          </a:p>
          <a:p>
            <a:pPr marL="452702" indent="-443177">
              <a:lnSpc>
                <a:spcPct val="86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Seminal gig at the Crawdaddy Club in Richmond part of the swinging London scene</a:t>
            </a:r>
          </a:p>
          <a:p>
            <a:pPr marL="452702" indent="-443177">
              <a:lnSpc>
                <a:spcPct val="76000"/>
              </a:lnSpc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Manager Andrew Loog Oldham shapes into “anti-Beatles”</a:t>
            </a:r>
          </a:p>
          <a:p>
            <a:pPr lvl="1" marL="771071" indent="-313871">
              <a:lnSpc>
                <a:spcPct val="76000"/>
              </a:lnSpc>
              <a:buChar char="–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/>
            </a:pPr>
            <a:r>
              <a:t>non-conforming rebels, “scruffy,” aggressive manner</a:t>
            </a:r>
          </a:p>
        </p:txBody>
      </p:sp>
      <p:grpSp>
        <p:nvGrpSpPr>
          <p:cNvPr id="247" name="Jagger Jones.jpg"/>
          <p:cNvGrpSpPr/>
          <p:nvPr/>
        </p:nvGrpSpPr>
        <p:grpSpPr>
          <a:xfrm>
            <a:off x="10274503" y="436682"/>
            <a:ext cx="2296860" cy="3435529"/>
            <a:chOff x="0" y="0"/>
            <a:chExt cx="2296858" cy="3435527"/>
          </a:xfrm>
        </p:grpSpPr>
        <p:pic>
          <p:nvPicPr>
            <p:cNvPr id="246" name="Jagger Jones.jpg" descr="Jagger Jone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12700"/>
              <a:ext cx="2246059" cy="33466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" name="Jagger Jones.jpg" descr="Jagger Jones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296859" cy="3435528"/>
            </a:xfrm>
            <a:prstGeom prst="rect">
              <a:avLst/>
            </a:prstGeom>
            <a:effectLst/>
          </p:spPr>
        </p:pic>
      </p:grpSp>
      <p:grpSp>
        <p:nvGrpSpPr>
          <p:cNvPr id="250" name="andrewloogoldham.jpg"/>
          <p:cNvGrpSpPr/>
          <p:nvPr/>
        </p:nvGrpSpPr>
        <p:grpSpPr>
          <a:xfrm>
            <a:off x="10243025" y="4934268"/>
            <a:ext cx="2577576" cy="3524429"/>
            <a:chOff x="0" y="0"/>
            <a:chExt cx="2577574" cy="3524427"/>
          </a:xfrm>
        </p:grpSpPr>
        <p:pic>
          <p:nvPicPr>
            <p:cNvPr id="249" name="andrewloogoldham.jpg" descr="andrewloogoldham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" y="12700"/>
              <a:ext cx="2526775" cy="34355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8" name="andrewloogoldham.jpg" descr="andrewloogoldham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577575" cy="3524428"/>
            </a:xfrm>
            <a:prstGeom prst="rect">
              <a:avLst/>
            </a:prstGeom>
            <a:effectLst/>
          </p:spPr>
        </p:pic>
      </p:grpSp>
      <p:sp>
        <p:nvSpPr>
          <p:cNvPr id="251" name="Andrew Loog Oldham"/>
          <p:cNvSpPr txBox="1"/>
          <p:nvPr/>
        </p:nvSpPr>
        <p:spPr>
          <a:xfrm>
            <a:off x="10047324" y="8626545"/>
            <a:ext cx="275121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100"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pPr/>
            <a:r>
              <a:t>Andrew Loog Oldham</a:t>
            </a:r>
          </a:p>
        </p:txBody>
      </p:sp>
      <p:sp>
        <p:nvSpPr>
          <p:cNvPr id="252" name="Mick Jagger and Brian Jones"/>
          <p:cNvSpPr txBox="1"/>
          <p:nvPr/>
        </p:nvSpPr>
        <p:spPr>
          <a:xfrm>
            <a:off x="9306406" y="4012212"/>
            <a:ext cx="34300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100"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pPr/>
            <a:r>
              <a:t>Mick Jagger and Brian Jones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5" name="Rolling Stones - early sty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lnSpc>
                <a:spcPct val="76000"/>
              </a:lnSpc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Rolling Stones - early style</a:t>
            </a:r>
          </a:p>
        </p:txBody>
      </p:sp>
      <p:sp>
        <p:nvSpPr>
          <p:cNvPr id="256" name="Dense textures, low registers in all instruments…"/>
          <p:cNvSpPr txBox="1"/>
          <p:nvPr>
            <p:ph type="body" idx="1"/>
          </p:nvPr>
        </p:nvSpPr>
        <p:spPr>
          <a:xfrm>
            <a:off x="444500" y="2038713"/>
            <a:ext cx="10370543" cy="5676174"/>
          </a:xfrm>
          <a:prstGeom prst="rect">
            <a:avLst/>
          </a:prstGeom>
        </p:spPr>
        <p:txBody>
          <a:bodyPr lIns="66559" tIns="66559" rIns="66559" bIns="66559"/>
          <a:lstStyle/>
          <a:p>
            <a:pPr marL="422909" indent="-422909" defTabSz="525779">
              <a:lnSpc>
                <a:spcPct val="93000"/>
              </a:lnSpc>
              <a:spcBef>
                <a:spcPts val="1600"/>
              </a:spcBef>
              <a:buChar char="•"/>
              <a:tabLst>
                <a:tab pos="558800" algn="l"/>
                <a:tab pos="1143000" algn="l"/>
                <a:tab pos="1727200" algn="l"/>
                <a:tab pos="2324100" algn="l"/>
                <a:tab pos="2908300" algn="l"/>
                <a:tab pos="3492500" algn="l"/>
                <a:tab pos="4076700" algn="l"/>
                <a:tab pos="4660900" algn="l"/>
                <a:tab pos="5245100" algn="l"/>
                <a:tab pos="5829300" algn="l"/>
                <a:tab pos="6413500" algn="l"/>
                <a:tab pos="6997700" algn="l"/>
                <a:tab pos="7581900" algn="l"/>
                <a:tab pos="8166100" algn="l"/>
                <a:tab pos="8750300" algn="l"/>
                <a:tab pos="9334500" algn="l"/>
                <a:tab pos="9931400" algn="l"/>
                <a:tab pos="10515600" algn="l"/>
                <a:tab pos="11099800" algn="l"/>
                <a:tab pos="11684000" algn="l"/>
              </a:tabLst>
              <a:defRPr sz="2880"/>
            </a:pPr>
            <a:r>
              <a:t>Dense textures, low registers in all instruments</a:t>
            </a:r>
          </a:p>
          <a:p>
            <a:pPr marL="422909" indent="-422909" defTabSz="525779">
              <a:lnSpc>
                <a:spcPct val="103000"/>
              </a:lnSpc>
              <a:spcBef>
                <a:spcPts val="1600"/>
              </a:spcBef>
              <a:buChar char="•"/>
              <a:tabLst>
                <a:tab pos="558800" algn="l"/>
                <a:tab pos="1143000" algn="l"/>
                <a:tab pos="1727200" algn="l"/>
                <a:tab pos="2324100" algn="l"/>
                <a:tab pos="2908300" algn="l"/>
                <a:tab pos="3492500" algn="l"/>
                <a:tab pos="4076700" algn="l"/>
                <a:tab pos="4660900" algn="l"/>
                <a:tab pos="5245100" algn="l"/>
                <a:tab pos="5829300" algn="l"/>
                <a:tab pos="6413500" algn="l"/>
                <a:tab pos="6997700" algn="l"/>
                <a:tab pos="7581900" algn="l"/>
                <a:tab pos="8166100" algn="l"/>
                <a:tab pos="8750300" algn="l"/>
                <a:tab pos="9334500" algn="l"/>
                <a:tab pos="9931400" algn="l"/>
                <a:tab pos="10515600" algn="l"/>
                <a:tab pos="11099800" algn="l"/>
                <a:tab pos="11684000" algn="l"/>
              </a:tabLst>
              <a:defRPr sz="2880"/>
            </a:pPr>
            <a:r>
              <a:t>Hard, yet precise, drumming</a:t>
            </a:r>
          </a:p>
          <a:p>
            <a:pPr marL="422909" indent="-422909" defTabSz="525779">
              <a:lnSpc>
                <a:spcPct val="103000"/>
              </a:lnSpc>
              <a:spcBef>
                <a:spcPts val="1600"/>
              </a:spcBef>
              <a:buChar char="•"/>
              <a:tabLst>
                <a:tab pos="558800" algn="l"/>
                <a:tab pos="1143000" algn="l"/>
                <a:tab pos="1727200" algn="l"/>
                <a:tab pos="2324100" algn="l"/>
                <a:tab pos="2908300" algn="l"/>
                <a:tab pos="3492500" algn="l"/>
                <a:tab pos="4076700" algn="l"/>
                <a:tab pos="4660900" algn="l"/>
                <a:tab pos="5245100" algn="l"/>
                <a:tab pos="5829300" algn="l"/>
                <a:tab pos="6413500" algn="l"/>
                <a:tab pos="6997700" algn="l"/>
                <a:tab pos="7581900" algn="l"/>
                <a:tab pos="8166100" algn="l"/>
                <a:tab pos="8750300" algn="l"/>
                <a:tab pos="9334500" algn="l"/>
                <a:tab pos="9931400" algn="l"/>
                <a:tab pos="10515600" algn="l"/>
                <a:tab pos="11099800" algn="l"/>
                <a:tab pos="11684000" algn="l"/>
              </a:tabLst>
              <a:defRPr sz="2880"/>
            </a:pPr>
            <a:r>
              <a:t>Riff-based style, laden with power chords</a:t>
            </a:r>
          </a:p>
          <a:p>
            <a:pPr marL="422909" indent="-422909" defTabSz="525779">
              <a:lnSpc>
                <a:spcPct val="93000"/>
              </a:lnSpc>
              <a:spcBef>
                <a:spcPts val="1600"/>
              </a:spcBef>
              <a:buChar char="•"/>
              <a:tabLst>
                <a:tab pos="558800" algn="l"/>
                <a:tab pos="1143000" algn="l"/>
                <a:tab pos="1727200" algn="l"/>
                <a:tab pos="2324100" algn="l"/>
                <a:tab pos="2908300" algn="l"/>
                <a:tab pos="3492500" algn="l"/>
                <a:tab pos="4076700" algn="l"/>
                <a:tab pos="4660900" algn="l"/>
                <a:tab pos="5245100" algn="l"/>
                <a:tab pos="5829300" algn="l"/>
                <a:tab pos="6413500" algn="l"/>
                <a:tab pos="6997700" algn="l"/>
                <a:tab pos="7581900" algn="l"/>
                <a:tab pos="8166100" algn="l"/>
                <a:tab pos="8750300" algn="l"/>
                <a:tab pos="9334500" algn="l"/>
                <a:tab pos="9931400" algn="l"/>
                <a:tab pos="10515600" algn="l"/>
                <a:tab pos="11099800" algn="l"/>
                <a:tab pos="11684000" algn="l"/>
              </a:tabLst>
              <a:defRPr sz="2880"/>
            </a:pPr>
            <a:r>
              <a:t>Prominent, often distorted guitar</a:t>
            </a:r>
          </a:p>
          <a:p>
            <a:pPr marL="422909" indent="-422909" defTabSz="525779">
              <a:lnSpc>
                <a:spcPct val="103000"/>
              </a:lnSpc>
              <a:spcBef>
                <a:spcPts val="1600"/>
              </a:spcBef>
              <a:buChar char="•"/>
              <a:tabLst>
                <a:tab pos="558800" algn="l"/>
                <a:tab pos="1143000" algn="l"/>
                <a:tab pos="1727200" algn="l"/>
                <a:tab pos="2324100" algn="l"/>
                <a:tab pos="2908300" algn="l"/>
                <a:tab pos="3492500" algn="l"/>
                <a:tab pos="4076700" algn="l"/>
                <a:tab pos="4660900" algn="l"/>
                <a:tab pos="5245100" algn="l"/>
                <a:tab pos="5829300" algn="l"/>
                <a:tab pos="6413500" algn="l"/>
                <a:tab pos="6997700" algn="l"/>
                <a:tab pos="7581900" algn="l"/>
                <a:tab pos="8166100" algn="l"/>
                <a:tab pos="8750300" algn="l"/>
                <a:tab pos="9334500" algn="l"/>
                <a:tab pos="9931400" algn="l"/>
                <a:tab pos="10515600" algn="l"/>
                <a:tab pos="11099800" algn="l"/>
                <a:tab pos="11684000" algn="l"/>
              </a:tabLst>
              <a:defRPr sz="2880"/>
            </a:pPr>
            <a:r>
              <a:t>Majority of songs based on altered 12-bar blues progressions</a:t>
            </a:r>
          </a:p>
          <a:p>
            <a:pPr lvl="1" marL="845819" indent="-422909" defTabSz="525779">
              <a:lnSpc>
                <a:spcPct val="103000"/>
              </a:lnSpc>
              <a:spcBef>
                <a:spcPts val="1600"/>
              </a:spcBef>
              <a:buChar char="•"/>
              <a:tabLst>
                <a:tab pos="558800" algn="l"/>
                <a:tab pos="1143000" algn="l"/>
                <a:tab pos="1727200" algn="l"/>
                <a:tab pos="2324100" algn="l"/>
                <a:tab pos="2908300" algn="l"/>
                <a:tab pos="3492500" algn="l"/>
                <a:tab pos="4076700" algn="l"/>
                <a:tab pos="4660900" algn="l"/>
                <a:tab pos="5245100" algn="l"/>
                <a:tab pos="5829300" algn="l"/>
                <a:tab pos="6413500" algn="l"/>
                <a:tab pos="6997700" algn="l"/>
                <a:tab pos="7581900" algn="l"/>
                <a:tab pos="8166100" algn="l"/>
                <a:tab pos="8750300" algn="l"/>
                <a:tab pos="9334500" algn="l"/>
                <a:tab pos="9931400" algn="l"/>
                <a:tab pos="10515600" algn="l"/>
                <a:tab pos="11099800" algn="l"/>
                <a:tab pos="11684000" algn="l"/>
              </a:tabLst>
              <a:defRPr sz="2880"/>
            </a:pPr>
            <a:r>
              <a:t>First hit in England - cover of Chuck Berry's “Come On”</a:t>
            </a:r>
          </a:p>
          <a:p>
            <a:pPr lvl="1" marL="845819" indent="-422909" defTabSz="525779">
              <a:lnSpc>
                <a:spcPct val="103000"/>
              </a:lnSpc>
              <a:spcBef>
                <a:spcPts val="1600"/>
              </a:spcBef>
              <a:buChar char="•"/>
              <a:tabLst>
                <a:tab pos="558800" algn="l"/>
                <a:tab pos="1143000" algn="l"/>
                <a:tab pos="1727200" algn="l"/>
                <a:tab pos="2324100" algn="l"/>
                <a:tab pos="2908300" algn="l"/>
                <a:tab pos="3492500" algn="l"/>
                <a:tab pos="4076700" algn="l"/>
                <a:tab pos="4660900" algn="l"/>
                <a:tab pos="5245100" algn="l"/>
                <a:tab pos="5829300" algn="l"/>
                <a:tab pos="6413500" algn="l"/>
                <a:tab pos="6997700" algn="l"/>
                <a:tab pos="7581900" algn="l"/>
                <a:tab pos="8166100" algn="l"/>
                <a:tab pos="8750300" algn="l"/>
                <a:tab pos="9334500" algn="l"/>
                <a:tab pos="9931400" algn="l"/>
                <a:tab pos="10515600" algn="l"/>
                <a:tab pos="11099800" algn="l"/>
                <a:tab pos="11684000" algn="l"/>
              </a:tabLst>
              <a:defRPr sz="2880"/>
            </a:pPr>
            <a:r>
              <a:t>Second - “I Wanna Be Your Man,” by Lennon/McCartney</a:t>
            </a:r>
          </a:p>
        </p:txBody>
      </p:sp>
      <p:grpSp>
        <p:nvGrpSpPr>
          <p:cNvPr id="259" name="A photo of the Rolling Stones performing on a stage, dressed in different casual outfits. The lead singer is standing in the front, three guitarists are behind him, and a drummer sits at the back. "/>
          <p:cNvGrpSpPr/>
          <p:nvPr/>
        </p:nvGrpSpPr>
        <p:grpSpPr>
          <a:xfrm>
            <a:off x="9123457" y="508363"/>
            <a:ext cx="3565537" cy="3546320"/>
            <a:chOff x="0" y="0"/>
            <a:chExt cx="3565535" cy="3546319"/>
          </a:xfrm>
        </p:grpSpPr>
        <p:pic>
          <p:nvPicPr>
            <p:cNvPr id="258" name="A photo of the Rolling Stones performing on a stage, dressed in different casual outfits. The lead singer is standing in the front, three guitarists are behind him, and a drummer sits at the back. " descr="A photo of the Rolling Stones performing on a stage, dressed in different casual outfits. The lead singer is standing in the front, three guitarists are behind him, and a drummer sits at the back. 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38100"/>
              <a:ext cx="3463936" cy="33939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7" name="A photo of the Rolling Stones performing on a stage, dressed in different casual outfits. The lead singer is standing in the front, three guitarists are behind him, and a drummer sits at the back. " descr="A photo of the Rolling Stones performing on a stage, dressed in different casual outfits. The lead singer is standing in the front, three guitarists are behind him, and a drummer sits at the back.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65536" cy="35463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2" name="1964–196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lnSpc>
                <a:spcPct val="76000"/>
              </a:lnSpc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1964–1965</a:t>
            </a:r>
          </a:p>
        </p:txBody>
      </p:sp>
      <p:sp>
        <p:nvSpPr>
          <p:cNvPr id="263" name="Three record deal with Decca, great terms…"/>
          <p:cNvSpPr txBox="1"/>
          <p:nvPr>
            <p:ph type="body" sz="quarter" idx="1"/>
          </p:nvPr>
        </p:nvSpPr>
        <p:spPr>
          <a:xfrm>
            <a:off x="486833" y="1701800"/>
            <a:ext cx="8822003" cy="2127647"/>
          </a:xfrm>
          <a:prstGeom prst="rect">
            <a:avLst/>
          </a:prstGeom>
        </p:spPr>
        <p:txBody>
          <a:bodyPr lIns="66559" tIns="66559" rIns="66559" bIns="66559"/>
          <a:lstStyle/>
          <a:p>
            <a:pPr marL="443648" indent="-434313" defTabSz="572516">
              <a:lnSpc>
                <a:spcPct val="86000"/>
              </a:lnSpc>
              <a:spcBef>
                <a:spcPts val="1700"/>
              </a:spcBef>
              <a:buChar char="•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2548"/>
            </a:pPr>
            <a:r>
              <a:t>Three record deal with Decca, great terms </a:t>
            </a:r>
          </a:p>
          <a:p>
            <a:pPr marL="443648" indent="-434313" defTabSz="572516">
              <a:lnSpc>
                <a:spcPct val="86000"/>
              </a:lnSpc>
              <a:spcBef>
                <a:spcPts val="1700"/>
              </a:spcBef>
              <a:buChar char="•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2548"/>
            </a:pPr>
            <a:r>
              <a:t>First record The Rolling Stones: England's Newest Hit Makers  1964 mostly covers;</a:t>
            </a:r>
          </a:p>
          <a:p>
            <a:pPr lvl="1" marL="882369" indent="-434313" defTabSz="572516">
              <a:lnSpc>
                <a:spcPct val="86000"/>
              </a:lnSpc>
              <a:spcBef>
                <a:spcPts val="1700"/>
              </a:spcBef>
              <a:buChar char="•"/>
              <a:tabLst>
                <a:tab pos="609600" algn="l"/>
                <a:tab pos="1244600" algn="l"/>
                <a:tab pos="1892300" algn="l"/>
                <a:tab pos="2527300" algn="l"/>
                <a:tab pos="3162300" algn="l"/>
                <a:tab pos="3797300" algn="l"/>
                <a:tab pos="4432300" algn="l"/>
                <a:tab pos="5080000" algn="l"/>
                <a:tab pos="5715000" algn="l"/>
                <a:tab pos="6350000" algn="l"/>
                <a:tab pos="6985000" algn="l"/>
                <a:tab pos="7620000" algn="l"/>
                <a:tab pos="8255000" algn="l"/>
                <a:tab pos="8902700" algn="l"/>
                <a:tab pos="9537700" algn="l"/>
                <a:tab pos="10172700" algn="l"/>
                <a:tab pos="10807700" algn="l"/>
                <a:tab pos="11442700" algn="l"/>
                <a:tab pos="12077700" algn="l"/>
                <a:tab pos="12725400" algn="l"/>
              </a:tabLst>
              <a:defRPr sz="2548"/>
            </a:pPr>
            <a:r>
              <a:t>only one Jagger/Richards original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5654" y="176100"/>
            <a:ext cx="3419834" cy="3452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4598100"/>
            <a:ext cx="3419834" cy="3419834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More LPs released in the US than UK; each release had a few more Jagger/Richards originals…"/>
          <p:cNvSpPr txBox="1"/>
          <p:nvPr/>
        </p:nvSpPr>
        <p:spPr>
          <a:xfrm>
            <a:off x="4152900" y="4687272"/>
            <a:ext cx="8251429" cy="4543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>
            <a:normAutofit fontScale="100000" lnSpcReduction="0"/>
          </a:bodyPr>
          <a:lstStyle/>
          <a:p>
            <a:pPr marL="452702" indent="-443177" defTabSz="584200">
              <a:lnSpc>
                <a:spcPct val="86000"/>
              </a:lnSpc>
              <a:spcBef>
                <a:spcPts val="1800"/>
              </a:spcBef>
              <a:buSzPct val="75000"/>
              <a:buFont typeface="Zapf Dingbats"/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More LPs released in the US than UK; each release had a few more Jagger/Richards originals</a:t>
            </a:r>
          </a:p>
          <a:p>
            <a:pPr lvl="1" marL="900377" indent="-443177" defTabSz="584200">
              <a:lnSpc>
                <a:spcPct val="86000"/>
              </a:lnSpc>
              <a:spcBef>
                <a:spcPts val="1800"/>
              </a:spcBef>
              <a:buSzPct val="75000"/>
              <a:buFont typeface="Zapf Dingbats"/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 Rolling Stones No. 2 (UK, 1965), 12x5 (US, 1965)</a:t>
            </a:r>
          </a:p>
          <a:p>
            <a:pPr lvl="1" marL="900377" indent="-443177" defTabSz="584200">
              <a:lnSpc>
                <a:spcPct val="86000"/>
              </a:lnSpc>
              <a:spcBef>
                <a:spcPts val="1800"/>
              </a:spcBef>
              <a:buSzPct val="75000"/>
              <a:buFont typeface="Zapf Dingbats"/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The Rolling Stones Now! (US, 1965)</a:t>
            </a:r>
          </a:p>
          <a:p>
            <a:pPr lvl="1" marL="900377" indent="-443177" defTabSz="584200">
              <a:lnSpc>
                <a:spcPct val="86000"/>
              </a:lnSpc>
              <a:spcBef>
                <a:spcPts val="1800"/>
              </a:spcBef>
              <a:buSzPct val="75000"/>
              <a:buFont typeface="Zapf Dingbats"/>
              <a:buChar char="•"/>
              <a:tabLst>
                <a:tab pos="622300" algn="l"/>
                <a:tab pos="1270000" algn="l"/>
                <a:tab pos="1930400" algn="l"/>
                <a:tab pos="2578100" algn="l"/>
                <a:tab pos="3225800" algn="l"/>
                <a:tab pos="3873500" algn="l"/>
                <a:tab pos="4521200" algn="l"/>
                <a:tab pos="5181600" algn="l"/>
                <a:tab pos="5829300" algn="l"/>
                <a:tab pos="6477000" algn="l"/>
                <a:tab pos="7124700" algn="l"/>
                <a:tab pos="7772400" algn="l"/>
                <a:tab pos="8432800" algn="l"/>
                <a:tab pos="9080500" algn="l"/>
                <a:tab pos="9728200" algn="l"/>
                <a:tab pos="10375900" algn="l"/>
                <a:tab pos="11023600" algn="l"/>
                <a:tab pos="11684000" algn="l"/>
                <a:tab pos="12331700" algn="l"/>
                <a:tab pos="12979400" algn="l"/>
              </a:tabLst>
              <a:defRPr sz="26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Out of Our Heads (1965); only US had “Satisfaction” (4 Jagger/Richards originals)</a:t>
            </a:r>
          </a:p>
        </p:txBody>
      </p:sp>
      <p:sp>
        <p:nvSpPr>
          <p:cNvPr id="267" name="“Route 66” (Pop Standard)…"/>
          <p:cNvSpPr txBox="1"/>
          <p:nvPr/>
        </p:nvSpPr>
        <p:spPr>
          <a:xfrm>
            <a:off x="4660900" y="4083446"/>
            <a:ext cx="8251429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“Route 66” (</a:t>
            </a:r>
            <a:r>
              <a:rPr b="1"/>
              <a:t>Pop</a:t>
            </a:r>
            <a:r>
              <a:t> Standard)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“I Just Want to Make Love to You” (Willie Dixon, </a:t>
            </a:r>
            <a:r>
              <a:rPr b="1"/>
              <a:t>Chicago Blues</a:t>
            </a:r>
            <a:r>
              <a:t>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“Honest I Do” (Jimmy Reed, </a:t>
            </a:r>
            <a:r>
              <a:rPr b="1"/>
              <a:t>Chicago Blues</a:t>
            </a:r>
            <a:r>
              <a:t>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“Mona (I Need You Baby)” (</a:t>
            </a:r>
            <a:r>
              <a:rPr b="1"/>
              <a:t>Bo Diddley</a:t>
            </a:r>
            <a:r>
              <a:t>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“Now I've Got a Witness,” Nanker Phelge*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“Little by Little,” Nanker Phelge*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“I'm a King Bee” (Slim Harpo, </a:t>
            </a:r>
            <a:r>
              <a:rPr b="1"/>
              <a:t>Chicago Blues</a:t>
            </a:r>
            <a:r>
              <a:t>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“Carol “(</a:t>
            </a:r>
            <a:r>
              <a:rPr b="1"/>
              <a:t>Chuck Berry</a:t>
            </a:r>
            <a:r>
              <a:t>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“Tell Me (You're Coming Back)” </a:t>
            </a:r>
            <a:r>
              <a:rPr b="1"/>
              <a:t>Jagger/Richards Original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“Can I Get a Witness” (Holland-Dozier-Holland, </a:t>
            </a:r>
            <a:r>
              <a:rPr b="1"/>
              <a:t>Motown</a:t>
            </a:r>
            <a:r>
              <a:t>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“You Can Make It If You Try” (Ted Jarrett, </a:t>
            </a:r>
            <a:r>
              <a:rPr b="1"/>
              <a:t>Rhythm and Blues</a:t>
            </a:r>
            <a:r>
              <a:t>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“Walking the Dog” (Rufus Thomas, </a:t>
            </a:r>
            <a:r>
              <a:rPr b="1"/>
              <a:t>Rhythm and Blues</a:t>
            </a:r>
            <a:r>
              <a:t>)</a:t>
            </a:r>
          </a:p>
          <a:p>
            <a:pPr>
              <a:defRPr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(</a:t>
            </a:r>
            <a:r>
              <a:rPr i="1"/>
              <a:t>Nanker Phelge*) was a collective pseudonym used in 1963–</a:t>
            </a:r>
            <a:endParaRPr i="1"/>
          </a:p>
          <a:p>
            <a:pPr>
              <a:defRPr i="1" sz="2000"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1965 for group compositions.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  <p:bldP build="whole" bldLvl="1" animBg="1" rev="0" advAuto="0" spid="26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0" name="(I Can’t Get No) Satisfaction (1965), first US #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lnSpc>
                <a:spcPct val="71000"/>
              </a:lnSpc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(I Can’t Get No) Satisfaction (1965), first US #1</a:t>
            </a:r>
          </a:p>
        </p:txBody>
      </p:sp>
      <p:sp>
        <p:nvSpPr>
          <p:cNvPr id="271" name="Circular fe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66559" tIns="66559" rIns="66559" bIns="66559"/>
          <a:lstStyle/>
          <a:p>
            <a:pPr marL="0" indent="0">
              <a:lnSpc>
                <a:spcPct val="93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Circular feel</a:t>
            </a:r>
          </a:p>
          <a:p>
            <a:pPr lvl="1" marL="462642" indent="-246742">
              <a:lnSpc>
                <a:spcPct val="93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Avoids tonic pitch in riff, vocals</a:t>
            </a:r>
          </a:p>
          <a:p>
            <a:pPr lvl="1" marL="462642" indent="-246742">
              <a:lnSpc>
                <a:spcPct val="93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Hook – word “Satisfaction,” largely avoided</a:t>
            </a:r>
          </a:p>
          <a:p>
            <a:pPr lvl="2" marL="678542" indent="-246742">
              <a:lnSpc>
                <a:spcPct val="93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Replaced with riff or drum break</a:t>
            </a:r>
          </a:p>
          <a:p>
            <a:pPr lvl="1" marL="462642" indent="-246742">
              <a:lnSpc>
                <a:spcPct val="93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“Endless loop”</a:t>
            </a:r>
          </a:p>
          <a:p>
            <a:pPr marL="0" indent="0">
              <a:lnSpc>
                <a:spcPct val="93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Regular but irregular form</a:t>
            </a:r>
          </a:p>
          <a:p>
            <a:pPr lvl="1" marL="462642" indent="-246742">
              <a:lnSpc>
                <a:spcPct val="92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Verse and refrain, but not really a refrain</a:t>
            </a:r>
          </a:p>
          <a:p>
            <a:pPr lvl="1" marL="462642" indent="-246742">
              <a:lnSpc>
                <a:spcPct val="92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Verses same length, but phrases within verses of different lengths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4" name="(I Can’t Get No) Satisfa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defTabSz="525779">
              <a:lnSpc>
                <a:spcPct val="76000"/>
              </a:lnSpc>
              <a:spcBef>
                <a:spcPts val="2000"/>
              </a:spcBef>
              <a:tabLst>
                <a:tab pos="584200" algn="l"/>
                <a:tab pos="1168400" algn="l"/>
                <a:tab pos="1752600" algn="l"/>
                <a:tab pos="2336800" algn="l"/>
                <a:tab pos="2921000" algn="l"/>
                <a:tab pos="3505200" algn="l"/>
                <a:tab pos="4089400" algn="l"/>
                <a:tab pos="4673600" algn="l"/>
                <a:tab pos="5257800" algn="l"/>
                <a:tab pos="5842000" algn="l"/>
                <a:tab pos="6426200" algn="l"/>
                <a:tab pos="7010400" algn="l"/>
                <a:tab pos="7607300" algn="l"/>
                <a:tab pos="8191500" algn="l"/>
                <a:tab pos="8775700" algn="l"/>
                <a:tab pos="9359900" algn="l"/>
                <a:tab pos="9944100" algn="l"/>
                <a:tab pos="10528300" algn="l"/>
                <a:tab pos="11112500" algn="l"/>
                <a:tab pos="11696700" algn="l"/>
              </a:tabLst>
              <a:defRPr sz="4680"/>
            </a:lvl1pPr>
          </a:lstStyle>
          <a:p>
            <a:pPr/>
            <a:r>
              <a:t>(I Can’t Get No) Satisfaction</a:t>
            </a:r>
          </a:p>
        </p:txBody>
      </p:sp>
      <p:sp>
        <p:nvSpPr>
          <p:cNvPr id="275" name="Fuzztone riff – distorted sound achieved by cutting through speaker c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66559" tIns="66559" rIns="66559" bIns="66559"/>
          <a:lstStyle/>
          <a:p>
            <a:pPr marL="0" indent="0">
              <a:lnSpc>
                <a:spcPct val="76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  <a:defRPr>
                <a:solidFill>
                  <a:srgbClr val="0099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Fuzztone</a:t>
            </a:r>
            <a:r>
              <a:rPr>
                <a:solidFill>
                  <a:srgbClr val="FF3300"/>
                </a:solidFill>
              </a:rPr>
              <a:t> </a:t>
            </a: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riff – distorted sound achieved by cutting through speaker cone</a:t>
            </a:r>
            <a:endParaRPr>
              <a:solidFill>
                <a:srgbClr val="000000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</a:endParaRPr>
          </a:p>
          <a:p>
            <a:pPr lvl="1" marL="462642" indent="-246742">
              <a:lnSpc>
                <a:spcPct val="76000"/>
              </a:lnSpc>
              <a:buSzPct val="45000"/>
              <a:buFontTx/>
              <a:buChar char="●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Interesting syncopation</a:t>
            </a:r>
          </a:p>
          <a:p>
            <a:pPr lvl="1" marL="215900" indent="0">
              <a:lnSpc>
                <a:spcPct val="76000"/>
              </a:lnSpc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</a:p>
          <a:p>
            <a:pPr lvl="1" marL="215900" indent="0">
              <a:lnSpc>
                <a:spcPct val="76000"/>
              </a:lnSpc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X     X            X  X  X____     X   X  X  X  X      </a:t>
            </a:r>
          </a:p>
          <a:p>
            <a:pPr lvl="1" marL="215900" indent="0">
              <a:lnSpc>
                <a:spcPct val="76000"/>
              </a:lnSpc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1      2       3         4       1       2       3       4</a:t>
            </a:r>
          </a:p>
          <a:p>
            <a:pPr lvl="1" marL="215900" indent="0">
              <a:lnSpc>
                <a:spcPct val="76000"/>
              </a:lnSpc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</a:p>
          <a:p>
            <a:pPr lvl="1" marL="462642" indent="-246742">
              <a:lnSpc>
                <a:spcPct val="76000"/>
              </a:lnSpc>
              <a:buFont typeface="Arial"/>
              <a:tabLst>
                <a:tab pos="152400" algn="l"/>
                <a:tab pos="812800" algn="l"/>
                <a:tab pos="1460500" algn="l"/>
                <a:tab pos="2108200" algn="l"/>
                <a:tab pos="2755900" algn="l"/>
                <a:tab pos="3403600" algn="l"/>
                <a:tab pos="4064000" algn="l"/>
                <a:tab pos="4711700" algn="l"/>
                <a:tab pos="5359400" algn="l"/>
                <a:tab pos="6007100" algn="l"/>
                <a:tab pos="6654800" algn="l"/>
                <a:tab pos="7315200" algn="l"/>
                <a:tab pos="7962900" algn="l"/>
                <a:tab pos="8610600" algn="l"/>
                <a:tab pos="9258300" algn="l"/>
                <a:tab pos="9906000" algn="l"/>
                <a:tab pos="10566400" algn="l"/>
                <a:tab pos="11214100" algn="l"/>
                <a:tab pos="11861800" algn="l"/>
                <a:tab pos="12509500" algn="l"/>
              </a:tabLst>
            </a:pPr>
            <a:r>
              <a:t>“Shuffle” eighth of riff against rock beat of bass, drum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8" name="Aftermath (1966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Aftermath (1966)</a:t>
            </a:r>
          </a:p>
        </p:txBody>
      </p:sp>
      <p:sp>
        <p:nvSpPr>
          <p:cNvPr id="279" name="“Paint It Black,” “Stupid Girl,” “Lady Jane,” “Under My Thumb,” “Doncha Bother Me,” “Think,” “Flight 505,” “High And Dry,” “Its Not Easy,” “I Am Waiting, Going Home”…"/>
          <p:cNvSpPr txBox="1"/>
          <p:nvPr>
            <p:ph type="body" idx="1"/>
          </p:nvPr>
        </p:nvSpPr>
        <p:spPr>
          <a:xfrm>
            <a:off x="469900" y="1701800"/>
            <a:ext cx="11209602" cy="7226300"/>
          </a:xfrm>
          <a:prstGeom prst="rect">
            <a:avLst/>
          </a:prstGeom>
        </p:spPr>
        <p:txBody>
          <a:bodyPr/>
          <a:lstStyle/>
          <a:p>
            <a:pPr/>
            <a:r>
              <a:t>“Paint It Black,” “Stupid Girl,” “Lady Jane,” “Under My Thumb,” “Doncha Bother Me,” “Think,” “Flight 505,” “High And Dry,” “Its Not Easy,” “I Am Waiting, Going Home”</a:t>
            </a:r>
          </a:p>
          <a:p>
            <a:pPr/>
            <a:r>
              <a:t>The first LP to consist entirely of Jagger/Richards compositions</a:t>
            </a:r>
          </a:p>
          <a:p>
            <a:pPr/>
            <a:r>
              <a:t>Still blues-based, but forays into folk rock (Lady Jane)</a:t>
            </a:r>
          </a:p>
          <a:p>
            <a:pPr/>
            <a:r>
              <a:t>Brian Jones plays sitar, dulcimer, koto, marimba</a:t>
            </a:r>
          </a:p>
          <a:p>
            <a:pPr/>
            <a:r>
              <a:t>recorded entirely at RCA in California</a:t>
            </a:r>
          </a:p>
          <a:p>
            <a:pPr/>
            <a:r>
              <a:t>One of the longest pop LPS to date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5013" y="6038056"/>
            <a:ext cx="3385344" cy="3385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