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5" name="Shape 20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" name="Click to edit Master title style"/>
          <p:cNvSpPr txBox="1"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b="1" sz="20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3" name="Rectangle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" name="Rectangle"/>
          <p:cNvSpPr/>
          <p:nvPr/>
        </p:nvSpPr>
        <p:spPr>
          <a:xfrm>
            <a:off x="762000" y="1498600"/>
            <a:ext cx="5422900" cy="694532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" name="Rectangle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16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17" name="Title Text"/>
          <p:cNvSpPr txBox="1"/>
          <p:nvPr>
            <p:ph type="title"/>
          </p:nvPr>
        </p:nvSpPr>
        <p:spPr>
          <a:xfrm>
            <a:off x="862329" y="1221598"/>
            <a:ext cx="5222242" cy="14201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ype a quote here.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8" name="-Johnny Appleseed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mage"/>
          <p:cNvSpPr/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Lin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8" name="Title Text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9" name="Body Level One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Image"/>
          <p:cNvSpPr/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8" name="Image"/>
          <p:cNvSpPr/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9" name="Image"/>
          <p:cNvSpPr/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0" name="Body Level One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22860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45720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68580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91440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92" name="Click to edit Master title style"/>
          <p:cNvSpPr txBox="1"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b="1" sz="20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93" name="Rectangle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94" name="Rectangle"/>
          <p:cNvSpPr/>
          <p:nvPr/>
        </p:nvSpPr>
        <p:spPr>
          <a:xfrm>
            <a:off x="762000" y="1498600"/>
            <a:ext cx="5422900" cy="596900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95" name="Rectangle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96" name="Title Text"/>
          <p:cNvSpPr txBox="1"/>
          <p:nvPr>
            <p:ph type="title"/>
          </p:nvPr>
        </p:nvSpPr>
        <p:spPr>
          <a:xfrm>
            <a:off x="878275" y="1090506"/>
            <a:ext cx="5222241" cy="14201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b="1" cap="none" sz="48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7" name="Body Level One…"/>
          <p:cNvSpPr txBox="1"/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b="1"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lide Number"/>
          <p:cNvSpPr txBox="1"/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7" name="Click to edit Master title style"/>
          <p:cNvSpPr txBox="1"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b="1" sz="20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28" name="Rectangle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9" name="Rectangle"/>
          <p:cNvSpPr/>
          <p:nvPr/>
        </p:nvSpPr>
        <p:spPr>
          <a:xfrm>
            <a:off x="762000" y="1498600"/>
            <a:ext cx="5422900" cy="781756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0" name="Rectangle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" name="Title Text"/>
          <p:cNvSpPr txBox="1"/>
          <p:nvPr/>
        </p:nvSpPr>
        <p:spPr>
          <a:xfrm>
            <a:off x="1005275" y="1268306"/>
            <a:ext cx="5222241" cy="1420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defTabSz="1295400">
              <a:defRPr sz="54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40" name="Rectangle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1" name="Rectangle"/>
            <p:cNvSpPr txBox="1"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43" name="Rectangle"/>
          <p:cNvSpPr/>
          <p:nvPr/>
        </p:nvSpPr>
        <p:spPr>
          <a:xfrm>
            <a:off x="0" y="3797300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5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6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7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48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9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0" name="Title Text"/>
          <p:cNvSpPr txBox="1"/>
          <p:nvPr>
            <p:ph type="title"/>
          </p:nvPr>
        </p:nvSpPr>
        <p:spPr>
          <a:xfrm>
            <a:off x="2883182" y="37941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2869635" y="4518942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60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1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3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64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65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6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2F3CE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77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8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9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0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81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82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3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C6E6E9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Body Level One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/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Rectangle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05" name="Lin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6" name="Title Text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Image"/>
          <p:cNvSpPr/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6" name="Lin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7" name="Title Text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defRPr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.jpeg"/><Relationship Id="rId8" Type="http://schemas.openxmlformats.org/officeDocument/2006/relationships/image" Target="../media/image18.png"/><Relationship Id="rId9" Type="http://schemas.openxmlformats.org/officeDocument/2006/relationships/image" Target="../media/image2.tif"/><Relationship Id="rId10" Type="http://schemas.openxmlformats.org/officeDocument/2006/relationships/image" Target="../media/image1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Relationship Id="rId3" Type="http://schemas.openxmlformats.org/officeDocument/2006/relationships/image" Target="../media/image2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21.png"/><Relationship Id="rId4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3" Type="http://schemas.openxmlformats.org/officeDocument/2006/relationships/image" Target="../media/image2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08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09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10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1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12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213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4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5" name="The British Invasion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British Invasion 2</a:t>
            </a:r>
          </a:p>
        </p:txBody>
      </p:sp>
      <p:sp>
        <p:nvSpPr>
          <p:cNvPr id="216" name="From Mersey Beat to the Wh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From Mersey Beat to the Who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9" name="British Rock styles: Teddy bo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British Rock styles: Teddy boys</a:t>
            </a:r>
          </a:p>
        </p:txBody>
      </p:sp>
      <p:sp>
        <p:nvSpPr>
          <p:cNvPr id="220" name="Teddy Boys date before rock and roll to skiffle and jazz fans (ala Beatniks): “Neo-Edwardian” with fancy duck-tales"/>
          <p:cNvSpPr txBox="1"/>
          <p:nvPr>
            <p:ph type="body" sz="quarter" idx="1"/>
          </p:nvPr>
        </p:nvSpPr>
        <p:spPr>
          <a:xfrm>
            <a:off x="571500" y="1803400"/>
            <a:ext cx="11861800" cy="2077191"/>
          </a:xfrm>
          <a:prstGeom prst="rect">
            <a:avLst/>
          </a:prstGeom>
        </p:spPr>
        <p:txBody>
          <a:bodyPr/>
          <a:lstStyle/>
          <a:p>
            <a:pPr/>
            <a:r>
              <a:t>Teddy Boys date before rock and roll to skiffle and jazz fans (ala Beatniks): “Neo-Edwardian” with fancy duck-tales</a:t>
            </a:r>
          </a:p>
        </p:txBody>
      </p:sp>
      <p:grpSp>
        <p:nvGrpSpPr>
          <p:cNvPr id="223" name="Image"/>
          <p:cNvGrpSpPr/>
          <p:nvPr/>
        </p:nvGrpSpPr>
        <p:grpSpPr>
          <a:xfrm>
            <a:off x="5795433" y="3148911"/>
            <a:ext cx="6739376" cy="4547978"/>
            <a:chOff x="0" y="0"/>
            <a:chExt cx="6739374" cy="4547976"/>
          </a:xfrm>
        </p:grpSpPr>
        <p:pic>
          <p:nvPicPr>
            <p:cNvPr id="22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" y="12700"/>
              <a:ext cx="6713975" cy="44844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1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739375" cy="4547977"/>
            </a:xfrm>
            <a:prstGeom prst="rect">
              <a:avLst/>
            </a:prstGeom>
            <a:effectLst/>
          </p:spPr>
        </p:pic>
      </p:grpSp>
      <p:grpSp>
        <p:nvGrpSpPr>
          <p:cNvPr id="226" name="Image"/>
          <p:cNvGrpSpPr/>
          <p:nvPr/>
        </p:nvGrpSpPr>
        <p:grpSpPr>
          <a:xfrm>
            <a:off x="400031" y="3848264"/>
            <a:ext cx="5674654" cy="4611477"/>
            <a:chOff x="0" y="0"/>
            <a:chExt cx="5674653" cy="4611476"/>
          </a:xfrm>
        </p:grpSpPr>
        <p:pic>
          <p:nvPicPr>
            <p:cNvPr id="22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" y="12700"/>
              <a:ext cx="5649254" cy="45479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4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674654" cy="4611477"/>
            </a:xfrm>
            <a:prstGeom prst="rect">
              <a:avLst/>
            </a:prstGeom>
            <a:effectLst/>
          </p:spPr>
        </p:pic>
      </p:grpSp>
      <p:grpSp>
        <p:nvGrpSpPr>
          <p:cNvPr id="229" name="Image"/>
          <p:cNvGrpSpPr/>
          <p:nvPr/>
        </p:nvGrpSpPr>
        <p:grpSpPr>
          <a:xfrm>
            <a:off x="5850420" y="4988983"/>
            <a:ext cx="6629401" cy="4622801"/>
            <a:chOff x="0" y="0"/>
            <a:chExt cx="6629400" cy="4622800"/>
          </a:xfrm>
        </p:grpSpPr>
        <p:pic>
          <p:nvPicPr>
            <p:cNvPr id="228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12700"/>
              <a:ext cx="6604000" cy="4559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7" name="Image" descr="Imag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629400" cy="4622800"/>
            </a:xfrm>
            <a:prstGeom prst="rect">
              <a:avLst/>
            </a:prstGeom>
            <a:effectLst/>
          </p:spPr>
        </p:pic>
      </p:grpSp>
      <p:sp>
        <p:nvSpPr>
          <p:cNvPr id="230" name="British Rock styles: Rockers"/>
          <p:cNvSpPr txBox="1"/>
          <p:nvPr/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543305">
              <a:spcBef>
                <a:spcPts val="2100"/>
              </a:spcBef>
              <a:defRPr cap="all" sz="4836">
                <a:solidFill>
                  <a:srgbClr val="747676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British Rock styles: Rockers</a:t>
            </a:r>
          </a:p>
        </p:txBody>
      </p:sp>
      <p:sp>
        <p:nvSpPr>
          <p:cNvPr id="231" name="Rockers influenced by “Rebel without a Cause,” Marlon Brando: leather jackets, motorcycles, pompadour hair"/>
          <p:cNvSpPr txBox="1"/>
          <p:nvPr/>
        </p:nvSpPr>
        <p:spPr>
          <a:xfrm>
            <a:off x="571500" y="1702570"/>
            <a:ext cx="11861800" cy="2077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69900" indent="-469900" defTabSz="584200">
              <a:spcBef>
                <a:spcPts val="1800"/>
              </a:spcBef>
              <a:buSzPct val="75000"/>
              <a:buFont typeface="Zapf Dingbats"/>
              <a:buChar char="➤"/>
              <a:defRPr sz="3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pPr/>
            <a:r>
              <a:t>Rockers influenced by “Rebel without a Cause,” Marlon Brando: leather jackets, motorcycles, pompadour hair</a:t>
            </a:r>
          </a:p>
        </p:txBody>
      </p:sp>
      <p:grpSp>
        <p:nvGrpSpPr>
          <p:cNvPr id="234" name="Image"/>
          <p:cNvGrpSpPr/>
          <p:nvPr/>
        </p:nvGrpSpPr>
        <p:grpSpPr>
          <a:xfrm>
            <a:off x="1067393" y="3084428"/>
            <a:ext cx="4339929" cy="6140301"/>
            <a:chOff x="0" y="0"/>
            <a:chExt cx="4339927" cy="6140299"/>
          </a:xfrm>
        </p:grpSpPr>
        <p:pic>
          <p:nvPicPr>
            <p:cNvPr id="233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" y="12700"/>
              <a:ext cx="4314528" cy="6076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2" name="Image" descr="Imag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4339928" cy="61403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8" dur="1000" fill="hold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xit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2" dur="1000" fill="hold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7"/>
      <p:bldP build="whole" bldLvl="1" animBg="1" rev="0" advAuto="0" spid="226" grpId="6"/>
      <p:bldP build="whole" bldLvl="1" animBg="1" rev="0" advAuto="0" spid="230" grpId="1"/>
      <p:bldP build="whole" bldLvl="1" animBg="1" rev="0" advAuto="0" spid="219" grpId="2"/>
      <p:bldP build="whole" bldLvl="1" animBg="1" rev="0" advAuto="0" spid="223" grpId="5"/>
      <p:bldP build="whole" bldLvl="1" animBg="1" rev="0" advAuto="0" spid="229" grpId="8"/>
      <p:bldP build="whole" bldLvl="1" animBg="1" rev="0" advAuto="0" spid="231" grpId="4"/>
      <p:bldP build="whole" bldLvl="1" animBg="1" rev="0" advAuto="0" spid="220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7" name="British Rock styles: m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British Rock styles: mods</a:t>
            </a:r>
          </a:p>
        </p:txBody>
      </p:sp>
      <p:sp>
        <p:nvSpPr>
          <p:cNvPr id="238" name="Opposed to Rockers: drove scooters, were into fashion and the latest bands, especially American soul music, wore suits…"/>
          <p:cNvSpPr txBox="1"/>
          <p:nvPr>
            <p:ph type="body" sz="half" idx="1"/>
          </p:nvPr>
        </p:nvSpPr>
        <p:spPr>
          <a:xfrm>
            <a:off x="571500" y="1506135"/>
            <a:ext cx="12102241" cy="2952036"/>
          </a:xfrm>
          <a:prstGeom prst="rect">
            <a:avLst/>
          </a:prstGeom>
        </p:spPr>
        <p:txBody>
          <a:bodyPr/>
          <a:lstStyle/>
          <a:p>
            <a:pPr marL="413512" indent="-413512" defTabSz="514095">
              <a:spcBef>
                <a:spcPts val="1500"/>
              </a:spcBef>
              <a:defRPr sz="2816"/>
            </a:pPr>
            <a:r>
              <a:t>Opposed to Rockers: drove scooters, were into fashion and the latest bands, especially American soul music, wore suits</a:t>
            </a:r>
          </a:p>
          <a:p>
            <a:pPr marL="413512" indent="-413512" defTabSz="514095">
              <a:spcBef>
                <a:spcPts val="1500"/>
              </a:spcBef>
              <a:defRPr sz="2816"/>
            </a:pPr>
            <a:r>
              <a:t>Various mods and rockers clashes caused a panic in 1964</a:t>
            </a:r>
          </a:p>
          <a:p>
            <a:pPr marL="413512" indent="-413512" defTabSz="514095">
              <a:spcBef>
                <a:spcPts val="1500"/>
              </a:spcBef>
              <a:defRPr sz="2816"/>
            </a:pPr>
            <a:r>
              <a:t>Mods associated with London bands, especially the Who, who wrote their second rock opera about  the mod lifestyle, </a:t>
            </a:r>
            <a:r>
              <a:rPr i="1"/>
              <a:t>Quadrophenia</a:t>
            </a:r>
          </a:p>
        </p:txBody>
      </p:sp>
      <p:grpSp>
        <p:nvGrpSpPr>
          <p:cNvPr id="241" name="Image"/>
          <p:cNvGrpSpPr/>
          <p:nvPr/>
        </p:nvGrpSpPr>
        <p:grpSpPr>
          <a:xfrm>
            <a:off x="574602" y="4503806"/>
            <a:ext cx="8137598" cy="5131261"/>
            <a:chOff x="0" y="0"/>
            <a:chExt cx="8137597" cy="5131260"/>
          </a:xfrm>
        </p:grpSpPr>
        <p:pic>
          <p:nvPicPr>
            <p:cNvPr id="24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" y="12700"/>
              <a:ext cx="8112198" cy="50677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9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137598" cy="5131261"/>
            </a:xfrm>
            <a:prstGeom prst="rect">
              <a:avLst/>
            </a:prstGeom>
            <a:effectLst/>
          </p:spPr>
        </p:pic>
      </p:grpSp>
      <p:grpSp>
        <p:nvGrpSpPr>
          <p:cNvPr id="244" name="Image"/>
          <p:cNvGrpSpPr/>
          <p:nvPr/>
        </p:nvGrpSpPr>
        <p:grpSpPr>
          <a:xfrm>
            <a:off x="6946900" y="702954"/>
            <a:ext cx="5376470" cy="4558399"/>
            <a:chOff x="0" y="0"/>
            <a:chExt cx="5376469" cy="4558398"/>
          </a:xfrm>
        </p:grpSpPr>
        <p:pic>
          <p:nvPicPr>
            <p:cNvPr id="24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" y="12700"/>
              <a:ext cx="5351070" cy="44948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2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76470" cy="45583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  <p:bldP build="whole" bldLvl="1" animBg="1" rev="0" advAuto="0" spid="24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942" r="0" b="7745"/>
          <a:stretch>
            <a:fillRect/>
          </a:stretch>
        </p:blipFill>
        <p:spPr>
          <a:xfrm>
            <a:off x="1719394" y="1068021"/>
            <a:ext cx="9328808" cy="8958298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centers of U.K. rock in the 1960s"/>
          <p:cNvSpPr txBox="1"/>
          <p:nvPr>
            <p:ph type="title" idx="4294967295"/>
          </p:nvPr>
        </p:nvSpPr>
        <p:spPr>
          <a:xfrm>
            <a:off x="452966" y="148166"/>
            <a:ext cx="11861801" cy="723901"/>
          </a:xfrm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centers of U.K. rock in the 1960s</a:t>
            </a:r>
          </a:p>
        </p:txBody>
      </p:sp>
      <p:grpSp>
        <p:nvGrpSpPr>
          <p:cNvPr id="250" name="Image"/>
          <p:cNvGrpSpPr/>
          <p:nvPr/>
        </p:nvGrpSpPr>
        <p:grpSpPr>
          <a:xfrm>
            <a:off x="679285" y="1768546"/>
            <a:ext cx="1741743" cy="1896860"/>
            <a:chOff x="0" y="0"/>
            <a:chExt cx="1741742" cy="1896858"/>
          </a:xfrm>
        </p:grpSpPr>
        <p:pic>
          <p:nvPicPr>
            <p:cNvPr id="24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4581" t="0" r="15194" b="4687"/>
            <a:stretch>
              <a:fillRect/>
            </a:stretch>
          </p:blipFill>
          <p:spPr>
            <a:xfrm>
              <a:off x="12700" y="12700"/>
              <a:ext cx="1716343" cy="18333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8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741743" cy="1896860"/>
            </a:xfrm>
            <a:prstGeom prst="rect">
              <a:avLst/>
            </a:prstGeom>
            <a:effectLst/>
          </p:spPr>
        </p:pic>
      </p:grpSp>
      <p:sp>
        <p:nvSpPr>
          <p:cNvPr id="251" name="Van Morrison, Belfast,…"/>
          <p:cNvSpPr txBox="1"/>
          <p:nvPr/>
        </p:nvSpPr>
        <p:spPr>
          <a:xfrm>
            <a:off x="429633" y="3843866"/>
            <a:ext cx="166531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Van Morrison, Belfast,</a:t>
            </a:r>
          </a:p>
          <a:p>
            <a:pPr>
              <a:defRPr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Northern Ireland</a:t>
            </a:r>
          </a:p>
        </p:txBody>
      </p:sp>
      <p:sp>
        <p:nvSpPr>
          <p:cNvPr id="252" name="The Rolling Stones, The Animals,…"/>
          <p:cNvSpPr txBox="1"/>
          <p:nvPr/>
        </p:nvSpPr>
        <p:spPr>
          <a:xfrm>
            <a:off x="10259433" y="7137399"/>
            <a:ext cx="258387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The Rolling Stones, The Animals, </a:t>
            </a:r>
          </a:p>
          <a:p>
            <a:pPr>
              <a:defRPr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The Yardbirds, The Who</a:t>
            </a:r>
          </a:p>
          <a:p>
            <a:pPr>
              <a:defRPr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London</a:t>
            </a:r>
          </a:p>
        </p:txBody>
      </p:sp>
      <p:sp>
        <p:nvSpPr>
          <p:cNvPr id="253" name="The Beatles, Gerry and the Pacemakers,…"/>
          <p:cNvSpPr txBox="1"/>
          <p:nvPr/>
        </p:nvSpPr>
        <p:spPr>
          <a:xfrm>
            <a:off x="217967" y="5714999"/>
            <a:ext cx="355505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The Beatles, Gerry and the Pacemakers, </a:t>
            </a:r>
          </a:p>
          <a:p>
            <a:pPr>
              <a:defRPr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Rory Storm and the Hurricanes, Peter and Gordon</a:t>
            </a:r>
          </a:p>
          <a:p>
            <a:pPr>
              <a:defRPr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Liverpool</a:t>
            </a:r>
          </a:p>
        </p:txBody>
      </p:sp>
      <p:grpSp>
        <p:nvGrpSpPr>
          <p:cNvPr id="256" name="Image"/>
          <p:cNvGrpSpPr/>
          <p:nvPr/>
        </p:nvGrpSpPr>
        <p:grpSpPr>
          <a:xfrm>
            <a:off x="5790406" y="3840660"/>
            <a:ext cx="1528273" cy="1137583"/>
            <a:chOff x="0" y="0"/>
            <a:chExt cx="1528271" cy="1137582"/>
          </a:xfrm>
        </p:grpSpPr>
        <p:pic>
          <p:nvPicPr>
            <p:cNvPr id="255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" y="12700"/>
              <a:ext cx="1502872" cy="10740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4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28272" cy="1137583"/>
            </a:xfrm>
            <a:prstGeom prst="rect">
              <a:avLst/>
            </a:prstGeom>
            <a:effectLst/>
          </p:spPr>
        </p:pic>
      </p:grpSp>
      <p:sp>
        <p:nvSpPr>
          <p:cNvPr id="257" name="The Hollies,…"/>
          <p:cNvSpPr txBox="1"/>
          <p:nvPr/>
        </p:nvSpPr>
        <p:spPr>
          <a:xfrm>
            <a:off x="3045833" y="3725333"/>
            <a:ext cx="98211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The Hollies,</a:t>
            </a:r>
          </a:p>
          <a:p>
            <a:pPr>
              <a:defRPr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Manchester</a:t>
            </a:r>
          </a:p>
        </p:txBody>
      </p:sp>
      <p:grpSp>
        <p:nvGrpSpPr>
          <p:cNvPr id="260" name="RollingStones_AlbumCover.jpg"/>
          <p:cNvGrpSpPr/>
          <p:nvPr/>
        </p:nvGrpSpPr>
        <p:grpSpPr>
          <a:xfrm>
            <a:off x="8136163" y="6899805"/>
            <a:ext cx="1528273" cy="1603573"/>
            <a:chOff x="0" y="0"/>
            <a:chExt cx="1528271" cy="1603571"/>
          </a:xfrm>
        </p:grpSpPr>
        <p:pic>
          <p:nvPicPr>
            <p:cNvPr id="259" name="RollingStones_AlbumCover.jpg" descr="RollingStones_AlbumCover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" y="12700"/>
              <a:ext cx="1502872" cy="15400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8" name="RollingStones_AlbumCover.jpg" descr="RollingStones_AlbumCover.jp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528272" cy="1603572"/>
            </a:xfrm>
            <a:prstGeom prst="rect">
              <a:avLst/>
            </a:prstGeom>
            <a:effectLst/>
          </p:spPr>
        </p:pic>
      </p:grpSp>
      <p:grpSp>
        <p:nvGrpSpPr>
          <p:cNvPr id="263" name="Image"/>
          <p:cNvGrpSpPr/>
          <p:nvPr/>
        </p:nvGrpSpPr>
        <p:grpSpPr>
          <a:xfrm>
            <a:off x="4346843" y="4025824"/>
            <a:ext cx="1322731" cy="1258863"/>
            <a:chOff x="0" y="0"/>
            <a:chExt cx="1322729" cy="1258861"/>
          </a:xfrm>
        </p:grpSpPr>
        <p:pic>
          <p:nvPicPr>
            <p:cNvPr id="262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700" y="12700"/>
              <a:ext cx="1297330" cy="1195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1" name="Image" descr="Imag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322730" cy="12588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6" name="The Hollies (1962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The Hollies (1962)</a:t>
            </a:r>
          </a:p>
        </p:txBody>
      </p:sp>
      <p:sp>
        <p:nvSpPr>
          <p:cNvPr id="267" name="Known for their pioneering and distincti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909" indent="-422909" defTabSz="525779">
              <a:spcBef>
                <a:spcPts val="1600"/>
              </a:spcBef>
              <a:defRPr sz="2880"/>
            </a:pPr>
            <a:r>
              <a:t>Known for their pioneering and distinctive </a:t>
            </a:r>
          </a:p>
          <a:p>
            <a:pPr marL="0" indent="0" defTabSz="525779">
              <a:spcBef>
                <a:spcPts val="1600"/>
              </a:spcBef>
              <a:buSzTx/>
              <a:buNone/>
              <a:defRPr sz="2880"/>
            </a:pPr>
            <a:r>
              <a:t>three-part vocal harmony style. </a:t>
            </a:r>
          </a:p>
          <a:p>
            <a:pPr marL="422909" indent="-422909" defTabSz="525779">
              <a:spcBef>
                <a:spcPts val="1600"/>
              </a:spcBef>
              <a:defRPr sz="2880"/>
            </a:pPr>
            <a:r>
              <a:t>One of the leading British groups of the 1960s and into the mid 1970s. </a:t>
            </a:r>
          </a:p>
          <a:p>
            <a:pPr marL="422909" indent="-422909" defTabSz="525779">
              <a:spcBef>
                <a:spcPts val="1600"/>
              </a:spcBef>
              <a:defRPr sz="2880"/>
            </a:pPr>
            <a:r>
              <a:t>Formed by Allan Clarke and Graham Nash in 1962 as a Merseybeat type music group in Manchester, Tony Hicks added banjo and other instruments</a:t>
            </a:r>
          </a:p>
          <a:p>
            <a:pPr marL="422909" indent="-422909" defTabSz="525779">
              <a:spcBef>
                <a:spcPts val="1600"/>
              </a:spcBef>
              <a:defRPr sz="2880"/>
            </a:pPr>
            <a:r>
              <a:t>Graham Nash left the group in 1968 to form the supergroup Crosby, Stills &amp; Nash.</a:t>
            </a:r>
          </a:p>
          <a:p>
            <a:pPr marL="422909" indent="-422909" defTabSz="525779">
              <a:spcBef>
                <a:spcPts val="1600"/>
              </a:spcBef>
              <a:defRPr sz="2880"/>
            </a:pPr>
            <a:r>
              <a:t>“Bus Stop,” “Stop Stop Stop!” “Just One Look,” “Look Through Any Window,” “Carrie Anne,” “He Ain’t Heavy, He’s My Brother,” “Long Cool Woman in a Black Dress,” “The Air That I Breathe”</a:t>
            </a:r>
          </a:p>
        </p:txBody>
      </p:sp>
      <p:grpSp>
        <p:nvGrpSpPr>
          <p:cNvPr id="270" name="Image"/>
          <p:cNvGrpSpPr/>
          <p:nvPr/>
        </p:nvGrpSpPr>
        <p:grpSpPr>
          <a:xfrm>
            <a:off x="8984621" y="310687"/>
            <a:ext cx="3474079" cy="2528226"/>
            <a:chOff x="0" y="0"/>
            <a:chExt cx="3474078" cy="2528224"/>
          </a:xfrm>
        </p:grpSpPr>
        <p:pic>
          <p:nvPicPr>
            <p:cNvPr id="26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" y="12700"/>
              <a:ext cx="3448679" cy="24647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8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474079" cy="25282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The kinks (1964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The kinks (1964)</a:t>
            </a:r>
          </a:p>
        </p:txBody>
      </p:sp>
      <p:sp>
        <p:nvSpPr>
          <p:cNvPr id="274" name="Ray Davies, lead vocals and guitar; Dave Davies,…"/>
          <p:cNvSpPr txBox="1"/>
          <p:nvPr>
            <p:ph type="body" idx="1"/>
          </p:nvPr>
        </p:nvSpPr>
        <p:spPr>
          <a:xfrm>
            <a:off x="571500" y="1809750"/>
            <a:ext cx="11030943" cy="7226300"/>
          </a:xfrm>
          <a:prstGeom prst="rect">
            <a:avLst/>
          </a:prstGeom>
        </p:spPr>
        <p:txBody>
          <a:bodyPr/>
          <a:lstStyle/>
          <a:p>
            <a:pPr marL="375920" indent="-375920" defTabSz="467359">
              <a:spcBef>
                <a:spcPts val="1400"/>
              </a:spcBef>
              <a:defRPr sz="2560"/>
            </a:pPr>
            <a:r>
              <a:t>Ray Davies, lead vocals and guitar; Dave Davies, </a:t>
            </a:r>
          </a:p>
          <a:p>
            <a:pPr marL="0" indent="0" defTabSz="467359">
              <a:spcBef>
                <a:spcPts val="1400"/>
              </a:spcBef>
              <a:buSzTx/>
              <a:buNone/>
              <a:defRPr sz="2560"/>
            </a:pPr>
            <a:r>
              <a:t>guitar, vocals; Peter Quaife, bass; Mick Amory, drums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At first one of the more aggressive of the London </a:t>
            </a:r>
          </a:p>
          <a:p>
            <a:pPr marL="0" indent="0" defTabSz="467359">
              <a:spcBef>
                <a:spcPts val="1400"/>
              </a:spcBef>
              <a:buSzTx/>
              <a:buNone/>
              <a:defRPr sz="2560"/>
            </a:pPr>
            <a:r>
              <a:t>bands. Angular guitar block chords, and blues inspired guitar solos, abrasive lead vocals, chant-like background vocals.</a:t>
            </a:r>
          </a:p>
          <a:p>
            <a:pPr lvl="1" marL="751840" indent="-375920" defTabSz="467359">
              <a:spcBef>
                <a:spcPts val="1400"/>
              </a:spcBef>
              <a:defRPr sz="2560"/>
            </a:pPr>
            <a:r>
              <a:t>“You Really Got Me”, “All Day And All Of The Night”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Banned from touring the US in ’65, so didn’t hit here until the 1970s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Their music was influenced by a wide range of genres, including R&amp;B, British music hall, folk and country. Many of their songs and concept albums reflected English culture and lifestyle, fuelled by Ray Davies' observational writing style</a:t>
            </a:r>
          </a:p>
          <a:p>
            <a:pPr lvl="1" marL="751840" indent="-375920" defTabSz="467359">
              <a:spcBef>
                <a:spcPts val="1400"/>
              </a:spcBef>
              <a:defRPr sz="2560"/>
            </a:pPr>
            <a:r>
              <a:t>“Well-Respected Man”, “Sunny Afternoon”, ‘Waterlook Sunset,” and “Lola”</a:t>
            </a:r>
          </a:p>
        </p:txBody>
      </p:sp>
      <p:grpSp>
        <p:nvGrpSpPr>
          <p:cNvPr id="277" name="thekinks67.jpg"/>
          <p:cNvGrpSpPr/>
          <p:nvPr/>
        </p:nvGrpSpPr>
        <p:grpSpPr>
          <a:xfrm>
            <a:off x="9288979" y="242556"/>
            <a:ext cx="3480277" cy="3552926"/>
            <a:chOff x="0" y="0"/>
            <a:chExt cx="3480275" cy="3552924"/>
          </a:xfrm>
        </p:grpSpPr>
        <p:pic>
          <p:nvPicPr>
            <p:cNvPr id="276" name="thekinks67.jpg" descr="thekinks67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" y="12700"/>
              <a:ext cx="3454876" cy="34894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5" name="thekinks67.jpg" descr="thekinks67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480276" cy="3552925"/>
            </a:xfrm>
            <a:prstGeom prst="rect">
              <a:avLst/>
            </a:prstGeom>
            <a:effectLst/>
          </p:spPr>
        </p:pic>
      </p:grpSp>
      <p:pic>
        <p:nvPicPr>
          <p:cNvPr id="278" name="A photo of  the Kinks performing on a television show. Mick Avory sits at a drum set with &quot;The Kinks&quot; printed on the bass drum. Dave Davies, Pete Quaife, and Ray Davies stand on risers behind him, playing their guitars." descr="A photo of  the Kinks performing on a television show. Mick Avory sits at a drum set with &quot;The Kinks&quot; printed on the bass drum. Dave Davies, Pete Quaife, and Ray Davies stand on risers behind him, playing their guitars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0137" y="696524"/>
            <a:ext cx="8489246" cy="8360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" dur="1000" fill="hold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1"/>
      <p:bldP build="whole" bldLvl="1" animBg="1" rev="0" advAuto="0" spid="27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1" name="The who (1964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The who (1964)</a:t>
            </a:r>
          </a:p>
        </p:txBody>
      </p:sp>
      <p:sp>
        <p:nvSpPr>
          <p:cNvPr id="282" name="Led by Townshend and Daltry…"/>
          <p:cNvSpPr txBox="1"/>
          <p:nvPr>
            <p:ph type="body" idx="1"/>
          </p:nvPr>
        </p:nvSpPr>
        <p:spPr>
          <a:xfrm>
            <a:off x="571500" y="3941809"/>
            <a:ext cx="11861800" cy="5374383"/>
          </a:xfrm>
          <a:prstGeom prst="rect">
            <a:avLst/>
          </a:prstGeom>
        </p:spPr>
        <p:txBody>
          <a:bodyPr/>
          <a:lstStyle/>
          <a:p>
            <a:pPr marL="441705" indent="-441705" defTabSz="549148">
              <a:spcBef>
                <a:spcPts val="1600"/>
              </a:spcBef>
              <a:defRPr sz="2820"/>
            </a:pPr>
            <a:r>
              <a:t>Led by Townshend and Daltry</a:t>
            </a:r>
          </a:p>
          <a:p>
            <a:pPr marL="441705" indent="-441705" defTabSz="549148">
              <a:spcBef>
                <a:spcPts val="1600"/>
              </a:spcBef>
              <a:defRPr sz="2820"/>
            </a:pPr>
            <a:r>
              <a:t>The original Mod band, the Who were on the first groups to use “extramusical” means of creating stage excitement (trashing instruments, creating extreme feedback). </a:t>
            </a:r>
          </a:p>
          <a:p>
            <a:pPr marL="441705" indent="-441705" defTabSz="549148">
              <a:spcBef>
                <a:spcPts val="1600"/>
              </a:spcBef>
              <a:defRPr sz="2820"/>
            </a:pPr>
            <a:r>
              <a:t>Pete Townshend experimented with his guitar, and with rock composition</a:t>
            </a:r>
          </a:p>
          <a:p>
            <a:pPr lvl="1" marL="883411" indent="-441705" defTabSz="549148">
              <a:spcBef>
                <a:spcPts val="1600"/>
              </a:spcBef>
              <a:defRPr sz="2820"/>
            </a:pPr>
            <a:r>
              <a:t>Tommy, the first successful rock opera, was written in 1968.</a:t>
            </a:r>
          </a:p>
          <a:p>
            <a:pPr marL="441705" indent="-441705" defTabSz="549148">
              <a:spcBef>
                <a:spcPts val="1600"/>
              </a:spcBef>
              <a:defRPr sz="2820"/>
            </a:pPr>
            <a:r>
              <a:t>Early hits include “My Generation”, “I Can’t Explain,” “Substitute”, “I Can See For Miles”</a:t>
            </a:r>
          </a:p>
        </p:txBody>
      </p:sp>
      <p:grpSp>
        <p:nvGrpSpPr>
          <p:cNvPr id="285" name="A black-and-white photo of The Who performing outdoors in Britain, dressed in different casual outfits. The towers of the London Bridge are visible in the background."/>
          <p:cNvGrpSpPr/>
          <p:nvPr/>
        </p:nvGrpSpPr>
        <p:grpSpPr>
          <a:xfrm>
            <a:off x="8703330" y="361950"/>
            <a:ext cx="3609507" cy="3671341"/>
            <a:chOff x="0" y="0"/>
            <a:chExt cx="3609505" cy="3671340"/>
          </a:xfrm>
        </p:grpSpPr>
        <p:pic>
          <p:nvPicPr>
            <p:cNvPr id="284" name="A black-and-white photo of The Who performing outdoors in Britain, dressed in different casual outfits. The towers of the London Bridge are visible in the background." descr="A black-and-white photo of The Who performing outdoors in Britain, dressed in different casual outfits. The towers of the London Bridge are visible in the background.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" y="12700"/>
              <a:ext cx="3584106" cy="36078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3" name="A black-and-white photo of The Who performing outdoors in Britain, dressed in different casual outfits. The towers of the London Bridge are visible in the background." descr="A black-and-white photo of The Who performing outdoors in Britain, dressed in different casual outfits. The towers of the London Bridge are visible in the background.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09506" cy="3671341"/>
            </a:xfrm>
            <a:prstGeom prst="rect">
              <a:avLst/>
            </a:prstGeom>
            <a:effectLst/>
          </p:spPr>
        </p:pic>
      </p:grpSp>
      <p:sp>
        <p:nvSpPr>
          <p:cNvPr id="286" name="Pete Townshend, guitar, vocals, Roger Daltrey, vocals, John Entwistle, bass; Keith Moon, drums"/>
          <p:cNvSpPr txBox="1"/>
          <p:nvPr/>
        </p:nvSpPr>
        <p:spPr>
          <a:xfrm>
            <a:off x="609600" y="1939925"/>
            <a:ext cx="7558485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spcBef>
                <a:spcPts val="1800"/>
              </a:spcBef>
              <a:buFont typeface="Zapf Dingbats"/>
              <a:defRPr sz="30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pPr/>
            <a:r>
              <a:t>Pete Townshend, guitar, vocals, Roger Daltrey, vocals, John Entwistle, bass; Keith Moon, drums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“My Generation,” pete townshend (1965)"/>
          <p:cNvSpPr txBox="1"/>
          <p:nvPr>
            <p:ph type="title" idx="4294967295"/>
          </p:nvPr>
        </p:nvSpPr>
        <p:spPr>
          <a:xfrm>
            <a:off x="749300" y="342900"/>
            <a:ext cx="11861800" cy="723900"/>
          </a:xfrm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“My Generation,” pete townshend (1965)</a:t>
            </a:r>
          </a:p>
        </p:txBody>
      </p:sp>
      <p:sp>
        <p:nvSpPr>
          <p:cNvPr id="289" name="Simple verse-refrain (4 bars repeated in later verses) Key keeps moving upward, from G–&gt;A–&gt;Bb–&gt;C Stuttering mimics a frustrated kid, but also creates double-entendre “F-f-f-f-fade”…"/>
          <p:cNvSpPr txBox="1"/>
          <p:nvPr/>
        </p:nvSpPr>
        <p:spPr>
          <a:xfrm>
            <a:off x="524933" y="1081409"/>
            <a:ext cx="11684001" cy="892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spcBef>
                <a:spcPts val="1800"/>
              </a:spcBef>
              <a:buFont typeface="Zapf Dingbats"/>
              <a:defRPr sz="30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Simple verse-refrain (4 bars repeated in later verses)</a:t>
            </a:r>
            <a:br/>
            <a:r>
              <a:t>Key keeps moving upward, from G–&gt;A–&gt;Bb–&gt;C</a:t>
            </a:r>
            <a:br/>
            <a:r>
              <a:t>Stuttering mimics a frustrated kid, but also creates double-entendre “F-f-f-f-fade”</a:t>
            </a:r>
          </a:p>
          <a:p>
            <a:pPr defTabSz="584200">
              <a:spcBef>
                <a:spcPts val="1800"/>
              </a:spcBef>
              <a:buFont typeface="Zapf Dingbats"/>
              <a:defRPr sz="30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FORM:</a:t>
            </a:r>
          </a:p>
          <a:p>
            <a:pPr defTabSz="584200">
              <a:spcBef>
                <a:spcPts val="1800"/>
              </a:spcBef>
              <a:buFont typeface="Zapf Dingbats"/>
              <a:defRPr sz="30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Intro, 4 mm.</a:t>
            </a:r>
          </a:p>
          <a:p>
            <a:pPr defTabSz="584200">
              <a:spcBef>
                <a:spcPts val="1800"/>
              </a:spcBef>
              <a:buFont typeface="Zapf Dingbats"/>
              <a:defRPr sz="30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Verse and refrain, 20 mm.</a:t>
            </a:r>
          </a:p>
          <a:p>
            <a:pPr defTabSz="584200">
              <a:spcBef>
                <a:spcPts val="1800"/>
              </a:spcBef>
              <a:buFont typeface="Zapf Dingbats"/>
              <a:defRPr sz="30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Verse</a:t>
            </a:r>
          </a:p>
          <a:p>
            <a:pPr defTabSz="584200">
              <a:spcBef>
                <a:spcPts val="1800"/>
              </a:spcBef>
              <a:buFont typeface="Zapf Dingbats"/>
              <a:defRPr sz="30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Bass solo</a:t>
            </a:r>
          </a:p>
          <a:p>
            <a:pPr defTabSz="584200">
              <a:spcBef>
                <a:spcPts val="1800"/>
              </a:spcBef>
              <a:buFont typeface="Zapf Dingbats"/>
              <a:defRPr sz="30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Verse</a:t>
            </a:r>
          </a:p>
          <a:p>
            <a:pPr defTabSz="584200">
              <a:spcBef>
                <a:spcPts val="1800"/>
              </a:spcBef>
              <a:buFont typeface="Zapf Dingbats"/>
              <a:defRPr sz="30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Verse</a:t>
            </a:r>
          </a:p>
          <a:p>
            <a:pPr defTabSz="584200">
              <a:spcBef>
                <a:spcPts val="1800"/>
              </a:spcBef>
              <a:buFont typeface="Zapf Dingbats"/>
              <a:defRPr sz="30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Coda</a:t>
            </a:r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7848" y="2727727"/>
            <a:ext cx="3365860" cy="335433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People try to put us d-down (Talkin' 'bout my generation)…"/>
          <p:cNvSpPr txBox="1"/>
          <p:nvPr/>
        </p:nvSpPr>
        <p:spPr>
          <a:xfrm>
            <a:off x="3092091" y="5869546"/>
            <a:ext cx="7176217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9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>
              <a:defRPr sz="19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    People try to put us d-down (Talkin' 'bout my generation)</a:t>
            </a:r>
          </a:p>
          <a:p>
            <a:pPr>
              <a:defRPr sz="19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    Just because we g-g-get around (Talkin' 'bout my generation)</a:t>
            </a:r>
          </a:p>
          <a:p>
            <a:pPr>
              <a:defRPr sz="19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    Things they do look awful c-c-cold (Talkin' 'bout my generation)</a:t>
            </a:r>
          </a:p>
          <a:p>
            <a:pPr>
              <a:defRPr sz="19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    I hope I die before I get old (Talkin' 'bout my generation baby)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