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tif" ContentType="image/tif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856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2841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" name="Shape 13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5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862329" y="1221598"/>
            <a:ext cx="5222242" cy="14201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7" name="Shape 27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485900" y="2445518"/>
            <a:ext cx="10579100" cy="7239001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005275" y="1039706"/>
            <a:ext cx="5222241" cy="142014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54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38" name="Shape 38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41" name="Shape 41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45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46" name="Shape 46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883182" y="37941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2869635" y="4518942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62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63" name="Shape 63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6781800" y="49022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2F3CE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Shape 78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79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80" name="Shape 80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C6E6E9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1" Type="http://schemas.microsoft.com/office/2007/relationships/media" Target="../media/media11.mp4"/><Relationship Id="rId2" Type="http://schemas.openxmlformats.org/officeDocument/2006/relationships/video" Target="../media/media1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2.png"/><Relationship Id="rId1" Type="http://schemas.microsoft.com/office/2007/relationships/media" Target="../media/media12.m4a"/><Relationship Id="rId2" Type="http://schemas.openxmlformats.org/officeDocument/2006/relationships/audio" Target="../media/media12.m4a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1" Type="http://schemas.microsoft.com/office/2007/relationships/media" Target="../media/media13.m4a"/><Relationship Id="rId2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tif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4" Type="http://schemas.openxmlformats.org/officeDocument/2006/relationships/audio" Target="../media/media3.m4a"/><Relationship Id="rId5" Type="http://schemas.microsoft.com/office/2007/relationships/media" Target="../media/media4.m4a"/><Relationship Id="rId6" Type="http://schemas.openxmlformats.org/officeDocument/2006/relationships/audio" Target="../media/media4.m4a"/><Relationship Id="rId7" Type="http://schemas.microsoft.com/office/2007/relationships/media" Target="../media/media5.m4a"/><Relationship Id="rId8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tif"/><Relationship Id="rId5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tif"/><Relationship Id="rId5" Type="http://schemas.openxmlformats.org/officeDocument/2006/relationships/image" Target="../media/image2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4" Type="http://schemas.openxmlformats.org/officeDocument/2006/relationships/audio" Target="../media/media9.m4a"/><Relationship Id="rId5" Type="http://schemas.microsoft.com/office/2007/relationships/media" Target="../media/media10.m4a"/><Relationship Id="rId6" Type="http://schemas.openxmlformats.org/officeDocument/2006/relationships/audio" Target="../media/media10.m4a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1.tif"/><Relationship Id="rId9" Type="http://schemas.openxmlformats.org/officeDocument/2006/relationships/image" Target="../media/image2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82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183" name="Shape 183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6781800" y="49022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to Listen for in Rock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Instrumentation &amp; Form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81" name="I-IV-V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839381" y="1679837"/>
            <a:ext cx="9326038" cy="5245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8333" fill="hold"/>
                                        <p:tgtEl>
                                          <p:spTgt spid="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8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90" name="Shape 290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92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Form &amp; Tone Color</a:t>
            </a:r>
          </a:p>
        </p:txBody>
      </p:sp>
      <p:sp>
        <p:nvSpPr>
          <p:cNvPr id="294" name="Shape 294"/>
          <p:cNvSpPr>
            <a:spLocks noGrp="1"/>
          </p:cNvSpPr>
          <p:nvPr>
            <p:ph type="body" idx="1"/>
          </p:nvPr>
        </p:nvSpPr>
        <p:spPr>
          <a:xfrm>
            <a:off x="1212850" y="2210460"/>
            <a:ext cx="10579100" cy="7239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At its most basic level, musical form based on </a:t>
            </a:r>
          </a:p>
          <a:p>
            <a:pPr marL="0" indent="0">
              <a:buSzTx/>
              <a:buNone/>
            </a:pPr>
            <a:r>
              <a:t> principles of </a:t>
            </a:r>
            <a:r>
              <a:rPr>
                <a:solidFill>
                  <a:srgbClr val="0433FF"/>
                </a:solidFill>
              </a:rPr>
              <a:t>Repetition</a:t>
            </a:r>
            <a:r>
              <a:t> and </a:t>
            </a:r>
            <a:r>
              <a:rPr>
                <a:solidFill>
                  <a:srgbClr val="009051"/>
                </a:solidFill>
              </a:rPr>
              <a:t>Contrast</a:t>
            </a:r>
          </a:p>
          <a:p>
            <a:pPr marL="0" indent="0">
              <a:buSzTx/>
              <a:buNone/>
            </a:pPr>
            <a:r>
              <a:t>Form articulated by Lyrics, Changes in texture (Addition or subtraction of instruments, voices), Change in dynamics (loudness), Alteration of some other element</a:t>
            </a:r>
          </a:p>
          <a:p>
            <a:pPr marL="0" indent="0">
              <a:buSzTx/>
              <a:buNone/>
            </a:pPr>
            <a:r>
              <a:t>Basic rock form: verse/chorus</a:t>
            </a:r>
          </a:p>
          <a:p>
            <a:pPr marL="0" lvl="2" indent="457200">
              <a:spcBef>
                <a:spcPts val="400"/>
              </a:spcBef>
              <a:buSzTx/>
              <a:buNone/>
              <a:defRPr sz="3600"/>
            </a:pPr>
            <a:r>
              <a:t>Chorus – words and music repeat </a:t>
            </a:r>
          </a:p>
          <a:p>
            <a:pPr marL="0" lvl="2" indent="457200">
              <a:spcBef>
                <a:spcPts val="400"/>
              </a:spcBef>
              <a:buSzTx/>
              <a:buNone/>
              <a:defRPr sz="3600"/>
            </a:pPr>
            <a:r>
              <a:t>Verse</a:t>
            </a:r>
          </a:p>
          <a:p>
            <a:pPr marL="0" lvl="2" indent="457200">
              <a:spcBef>
                <a:spcPts val="400"/>
              </a:spcBef>
              <a:buSzTx/>
              <a:buNone/>
              <a:defRPr sz="3600"/>
            </a:pPr>
            <a:endParaRPr/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body" idx="13"/>
          </p:nvPr>
        </p:nvSpPr>
        <p:spPr>
          <a:xfrm>
            <a:off x="2298700" y="416136"/>
            <a:ext cx="10490200" cy="8128001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Came in last night at half past ten</a:t>
            </a:r>
          </a:p>
          <a:p>
            <a:pPr>
              <a:defRPr sz="2800"/>
            </a:pPr>
            <a:r>
              <a:t>That baby of mine wouldn't let me in</a:t>
            </a:r>
          </a:p>
          <a:p>
            <a:pPr>
              <a:defRPr sz="2800"/>
            </a:pPr>
            <a:r>
              <a:t>So move it on over (move it on over)</a:t>
            </a:r>
          </a:p>
          <a:p>
            <a:pPr>
              <a:defRPr sz="2800"/>
            </a:pPr>
            <a:r>
              <a:t>Move it on over (move it on over)</a:t>
            </a:r>
          </a:p>
          <a:p>
            <a:pPr>
              <a:defRPr sz="2800"/>
            </a:pPr>
            <a:r>
              <a:t>Move over little dog cause the big dog's moving in</a:t>
            </a:r>
          </a:p>
          <a:p>
            <a:pPr>
              <a:defRPr sz="2800"/>
            </a:pPr>
            <a:endParaRPr/>
          </a:p>
          <a:p>
            <a:pPr>
              <a:defRPr sz="2800"/>
            </a:pPr>
            <a:r>
              <a:t>She’s changed the lock on our front door</a:t>
            </a:r>
          </a:p>
          <a:p>
            <a:pPr>
              <a:defRPr sz="2800"/>
            </a:pPr>
            <a:r>
              <a:t>My door key don't work no more</a:t>
            </a:r>
          </a:p>
          <a:p>
            <a:pPr>
              <a:defRPr sz="2800"/>
            </a:pPr>
            <a:r>
              <a:t>So get it on over (move it on over)</a:t>
            </a:r>
          </a:p>
          <a:p>
            <a:pPr>
              <a:defRPr sz="2800"/>
            </a:pPr>
            <a:r>
              <a:t>Scoot it on over (move it on over)</a:t>
            </a:r>
          </a:p>
          <a:p>
            <a:pPr>
              <a:defRPr sz="2800"/>
            </a:pPr>
            <a:r>
              <a:t>Move over skinny dog cause the fat dog's moving in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4"/>
          </p:nvPr>
        </p:nvSpPr>
        <p:spPr>
          <a:xfrm>
            <a:off x="1587500" y="8358716"/>
            <a:ext cx="10490200" cy="939801"/>
          </a:xfrm>
          <a:prstGeom prst="rect">
            <a:avLst/>
          </a:prstGeom>
        </p:spPr>
        <p:txBody>
          <a:bodyPr/>
          <a:lstStyle/>
          <a:p>
            <a:r>
              <a:t>-Hank Williams</a:t>
            </a:r>
          </a:p>
        </p:txBody>
      </p:sp>
      <p:pic>
        <p:nvPicPr>
          <p:cNvPr id="299" name="Move it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350933" y="836506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20999" fill="hold"/>
                                        <p:tgtEl>
                                          <p:spTgt spid="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9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Holly_crickets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0297" r="17493"/>
          <a:stretch>
            <a:fillRect/>
          </a:stretch>
        </p:blipFill>
        <p:spPr>
          <a:xfrm>
            <a:off x="6350" y="392614"/>
            <a:ext cx="6438900" cy="8968372"/>
          </a:xfrm>
          <a:prstGeom prst="rect">
            <a:avLst/>
          </a:prstGeom>
        </p:spPr>
      </p:pic>
      <p:sp>
        <p:nvSpPr>
          <p:cNvPr id="302" name="Shape 302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Rock instrumentation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Bass</a:t>
            </a:r>
          </a:p>
          <a:p>
            <a:pPr lvl="1"/>
            <a:r>
              <a:t>Drums</a:t>
            </a:r>
          </a:p>
          <a:p>
            <a:pPr lvl="1"/>
            <a:r>
              <a:t>Bass</a:t>
            </a:r>
          </a:p>
          <a:p>
            <a:pPr lvl="1"/>
            <a:r>
              <a:t>Rhythm Guitar</a:t>
            </a:r>
          </a:p>
          <a:p>
            <a:pPr lvl="1"/>
            <a:r>
              <a:t>Keyboards</a:t>
            </a:r>
          </a:p>
          <a:p>
            <a:r>
              <a:t>Horns, strings, solo instruments</a:t>
            </a:r>
          </a:p>
          <a:p>
            <a:r>
              <a:t>Singers</a:t>
            </a:r>
          </a:p>
          <a:p>
            <a:pPr lvl="1"/>
            <a:r>
              <a:t>Lead</a:t>
            </a:r>
          </a:p>
          <a:p>
            <a:pPr lvl="1"/>
            <a:r>
              <a:t>Backup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carl_palmer__drums.jpg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/>
          </a:blip>
          <a:srcRect l="33322" t="1909" r="12533"/>
          <a:stretch>
            <a:fillRect/>
          </a:stretch>
        </p:blipFill>
        <p:spPr>
          <a:xfrm>
            <a:off x="6350" y="237066"/>
            <a:ext cx="6438900" cy="9567334"/>
          </a:xfrm>
          <a:prstGeom prst="rect">
            <a:avLst/>
          </a:prstGeom>
        </p:spPr>
      </p:pic>
      <p:sp>
        <p:nvSpPr>
          <p:cNvPr id="307" name="Shape 307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Rock instrumentation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02336" indent="-402336" defTabSz="578358">
              <a:spcBef>
                <a:spcPts val="1700"/>
              </a:spcBef>
              <a:defRPr sz="2772"/>
            </a:pPr>
            <a:r>
              <a:t>Drums</a:t>
            </a:r>
          </a:p>
          <a:p>
            <a:pPr marL="804672" lvl="1" indent="-402336" defTabSz="578358">
              <a:spcBef>
                <a:spcPts val="1700"/>
              </a:spcBef>
              <a:defRPr sz="2772"/>
            </a:pPr>
            <a:r>
              <a:t>Snare</a:t>
            </a:r>
          </a:p>
          <a:p>
            <a:pPr marL="804672" lvl="1" indent="-402336" defTabSz="578358">
              <a:spcBef>
                <a:spcPts val="1700"/>
              </a:spcBef>
              <a:defRPr sz="2772"/>
            </a:pPr>
            <a:r>
              <a:t>Bass</a:t>
            </a:r>
          </a:p>
          <a:p>
            <a:pPr marL="804672" lvl="1" indent="-402336" defTabSz="578358">
              <a:spcBef>
                <a:spcPts val="1700"/>
              </a:spcBef>
              <a:defRPr sz="2772"/>
            </a:pPr>
            <a:r>
              <a:t>High-Hat cymbals</a:t>
            </a:r>
          </a:p>
          <a:p>
            <a:pPr marL="804672" lvl="1" indent="-402336" defTabSz="578358">
              <a:spcBef>
                <a:spcPts val="1700"/>
              </a:spcBef>
              <a:defRPr sz="2772"/>
            </a:pPr>
            <a:r>
              <a:t>Tom-toms</a:t>
            </a:r>
          </a:p>
          <a:p>
            <a:pPr marL="804672" lvl="1" indent="-402336" defTabSz="578358">
              <a:spcBef>
                <a:spcPts val="1700"/>
              </a:spcBef>
              <a:defRPr sz="2772"/>
            </a:pPr>
            <a:r>
              <a:t>Floor tom</a:t>
            </a:r>
          </a:p>
          <a:p>
            <a:pPr marL="804672" lvl="1" indent="-402336" defTabSz="578358">
              <a:spcBef>
                <a:spcPts val="1700"/>
              </a:spcBef>
              <a:defRPr sz="2772"/>
            </a:pPr>
            <a:r>
              <a:t>Ride cymbal</a:t>
            </a:r>
          </a:p>
          <a:p>
            <a:pPr marL="804672" lvl="1" indent="-402336" defTabSz="578358">
              <a:spcBef>
                <a:spcPts val="1700"/>
              </a:spcBef>
              <a:defRPr sz="2772"/>
            </a:pPr>
            <a:r>
              <a:t>Crash cymbals</a:t>
            </a:r>
          </a:p>
          <a:p>
            <a:pPr marL="0" lvl="1" indent="402336" defTabSz="578358">
              <a:spcBef>
                <a:spcPts val="1700"/>
              </a:spcBef>
              <a:buSzTx/>
              <a:buNone/>
              <a:defRPr sz="2772"/>
            </a:pP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We Got the Beat</a:t>
            </a:r>
            <a:r>
              <a:t>: beats 1 and 3 on toms; backbeat on snare</a:t>
            </a:r>
          </a:p>
        </p:txBody>
      </p:sp>
      <p:pic>
        <p:nvPicPr>
          <p:cNvPr id="310" name="We Got the Beat intro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295466" y="855133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8000" fill="hold"/>
                                        <p:tgtEl>
                                          <p:spTgt spid="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90" name="Shape 190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92" name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Rock Basics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Rhythm</a:t>
            </a:r>
          </a:p>
          <a:p>
            <a:pPr marL="0" indent="0">
              <a:buSzTx/>
              <a:buNone/>
            </a:pPr>
            <a:r>
              <a:t>1. Orderly movement of music in time</a:t>
            </a:r>
          </a:p>
          <a:p>
            <a:pPr marL="0" indent="0">
              <a:buSzTx/>
              <a:buNone/>
            </a:pPr>
            <a:r>
              <a:t>2. Beat</a:t>
            </a:r>
          </a:p>
          <a:p>
            <a:pPr marL="0" indent="0">
              <a:buSzTx/>
              <a:buNone/>
            </a:pPr>
            <a:r>
              <a:t> a. Regular pulse heard in most types of music</a:t>
            </a:r>
          </a:p>
          <a:p>
            <a:pPr marL="0" indent="0">
              <a:buSzTx/>
              <a:buNone/>
            </a:pPr>
            <a:r>
              <a:t> b. In most music beats heard in groups of 2, 3, 4, etc.</a:t>
            </a:r>
          </a:p>
          <a:p>
            <a:pPr marL="0" indent="40640">
              <a:buSzTx/>
              <a:buNone/>
            </a:pPr>
            <a:r>
              <a:t>3. Accents</a:t>
            </a:r>
          </a:p>
          <a:p>
            <a:pPr marL="0" indent="40640">
              <a:buSzTx/>
              <a:buNone/>
            </a:pPr>
            <a:r>
              <a:t>Accent on second in group of two called backbeat</a:t>
            </a:r>
          </a:p>
          <a:p>
            <a:pPr marL="0" indent="40640">
              <a:buSzTx/>
              <a:buNone/>
            </a:pPr>
            <a:r>
              <a:t>Usually brought out some way; drum beat, snaps, claps</a:t>
            </a:r>
          </a:p>
          <a:p>
            <a:pPr marL="0" indent="40640">
              <a:buSzTx/>
              <a:buNone/>
            </a:pPr>
            <a:r>
              <a:t>Is the accent on the beat, or backbeat?</a:t>
            </a:r>
          </a:p>
          <a:p>
            <a:pPr marL="0" indent="40640">
              <a:buSzTx/>
              <a:buNone/>
            </a:pPr>
            <a:r>
              <a:t>Which instrument plays the backbeat?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124339" y="892048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96" name="you_cant_hurry_intro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262062" y="6402453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557633" y="7821083"/>
            <a:ext cx="341620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You Can’t Hurry Love, the Supremes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999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01" name="Shape 201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1862666" y="1409642"/>
            <a:ext cx="10579101" cy="747618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200"/>
            </a:pPr>
            <a:r>
              <a:t>Subdivision of beat</a:t>
            </a:r>
          </a:p>
          <a:p>
            <a:pPr marL="0" indent="0">
              <a:buSzTx/>
              <a:buNone/>
              <a:defRPr sz="3200"/>
            </a:pPr>
            <a:r>
              <a:t>1. rhythms in that move faster than the basic beat </a:t>
            </a:r>
          </a:p>
          <a:p>
            <a:pPr marL="0" indent="0">
              <a:buSzTx/>
              <a:buNone/>
              <a:defRPr sz="3200"/>
            </a:pPr>
            <a:r>
              <a:t> a. Often heard in drums, rhythm guitar, bass	</a:t>
            </a:r>
          </a:p>
          <a:p>
            <a:pPr marL="0" indent="0">
              <a:buSzTx/>
              <a:buNone/>
              <a:defRPr sz="3200"/>
            </a:pPr>
            <a:r>
              <a:t>  i. Two beat = marches, country music</a:t>
            </a:r>
          </a:p>
          <a:p>
            <a:pPr marL="0" indent="0">
              <a:buSzTx/>
              <a:buNone/>
              <a:defRPr sz="3200"/>
            </a:pPr>
            <a:r>
              <a:t>          Strong accent on beats 1 and 3: ONE two ONE two</a:t>
            </a:r>
          </a:p>
          <a:p>
            <a:pPr marL="0" indent="0">
              <a:buSzTx/>
              <a:buNone/>
              <a:defRPr sz="3200"/>
            </a:pPr>
            <a:r>
              <a:t>  ii. Four beat = Strong accent on each beat of bar </a:t>
            </a:r>
          </a:p>
          <a:p>
            <a:pPr marL="0" lvl="3" indent="685800">
              <a:spcBef>
                <a:spcPts val="400"/>
              </a:spcBef>
              <a:buSzTx/>
              <a:buNone/>
              <a:defRPr sz="3200"/>
            </a:pPr>
            <a:r>
              <a:t>New Orleans jazz, most swing, funk, disco</a:t>
            </a:r>
          </a:p>
          <a:p>
            <a:pPr marL="0" indent="0">
              <a:buSzTx/>
              <a:buNone/>
              <a:defRPr sz="3200"/>
            </a:pPr>
            <a:r>
              <a:t>iii. Eight beat </a:t>
            </a:r>
          </a:p>
          <a:p>
            <a:pPr marL="0" indent="0">
              <a:buSzTx/>
              <a:buNone/>
              <a:defRPr sz="3200"/>
            </a:pPr>
            <a:r>
              <a:t>  Each beat of bar subdivided into two parts</a:t>
            </a:r>
          </a:p>
          <a:p>
            <a:pPr marL="0" indent="0">
              <a:buSzTx/>
              <a:buNone/>
              <a:defRPr sz="3200"/>
            </a:pPr>
            <a:r>
              <a:t>  Either in one part (instruments or vocals)</a:t>
            </a:r>
          </a:p>
          <a:p>
            <a:pPr marL="0" indent="0">
              <a:buSzTx/>
              <a:buNone/>
              <a:defRPr sz="3200"/>
            </a:pPr>
            <a:r>
              <a:t>Or subdivisions heard in number of parts</a:t>
            </a:r>
          </a:p>
          <a:p>
            <a:pPr marL="0" indent="0">
              <a:buSzTx/>
              <a:buNone/>
              <a:defRPr sz="3200"/>
            </a:pPr>
            <a:r>
              <a:t> Even subdivisions = rock beat</a:t>
            </a:r>
          </a:p>
          <a:p>
            <a:pPr marL="0" indent="0">
              <a:buSzTx/>
              <a:buNone/>
              <a:defRPr sz="3200"/>
            </a:pPr>
            <a:r>
              <a:t>Uneven = shuffle beat (think One (two) three)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12124339" y="892048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005275" y="1039706"/>
            <a:ext cx="5222241" cy="142014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54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pic>
        <p:nvPicPr>
          <p:cNvPr id="206" name="Blueberry_intro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10168135" y="3521935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9564356" y="4586816"/>
            <a:ext cx="258732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Blueberry Hill, Fats Domino</a:t>
            </a:r>
          </a:p>
        </p:txBody>
      </p:sp>
      <p:sp>
        <p:nvSpPr>
          <p:cNvPr id="208" name="Shape 208"/>
          <p:cNvSpPr/>
          <p:nvPr/>
        </p:nvSpPr>
        <p:spPr>
          <a:xfrm>
            <a:off x="9675233" y="3037416"/>
            <a:ext cx="236557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My Girl, The Temptations</a:t>
            </a:r>
          </a:p>
        </p:txBody>
      </p:sp>
      <p:pic>
        <p:nvPicPr>
          <p:cNvPr id="209" name="my girl intro.m4a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10188971" y="1989666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8844689" y="6136216"/>
            <a:ext cx="328761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Great Balls of Fire, Jerry Lee Lewis</a:t>
            </a:r>
          </a:p>
        </p:txBody>
      </p:sp>
      <p:sp>
        <p:nvSpPr>
          <p:cNvPr id="211" name="Shape 211"/>
          <p:cNvSpPr/>
          <p:nvPr/>
        </p:nvSpPr>
        <p:spPr>
          <a:xfrm>
            <a:off x="8759642" y="7931149"/>
            <a:ext cx="322064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Shake, Rattle and Roll, Joe Turner</a:t>
            </a:r>
          </a:p>
        </p:txBody>
      </p:sp>
      <p:pic>
        <p:nvPicPr>
          <p:cNvPr id="212" name="Great Balls.m4a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9956800" y="5046133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Shake Rattle.m4a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9753600" y="6739466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7000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75999" fill="hold"/>
                                        <p:tgtEl>
                                          <p:spTgt spid="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13000" fill="hold"/>
                                        <p:tgtEl>
                                          <p:spTgt spid="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87000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</p:cTn>
                <p:tgtEl>
                  <p:spTgt spid="212"/>
                </p:tgtEl>
              </p:cMediaNode>
            </p:audio>
            <p:audio>
              <p:cMediaNode vol="100000" showWhenStopped="0">
                <p:cTn id="20" fill="hold" display="0">
                  <p:stCondLst>
                    <p:cond delay="indefinite"/>
                  </p:stCondLst>
                </p:cTn>
                <p:tgtEl>
                  <p:spTgt spid="213"/>
                </p:tgtEl>
              </p:cMediaNode>
            </p:audio>
            <p:audio>
              <p:cMediaNode vol="100000" showWhenStopped="0">
                <p:cTn id="21" fill="hold" display="0">
                  <p:stCondLst>
                    <p:cond delay="indefinite"/>
                  </p:stCondLst>
                </p:cTn>
                <p:tgtEl>
                  <p:spTgt spid="206"/>
                </p:tgtEl>
              </p:cMediaNode>
            </p:audio>
            <p:audio>
              <p:cMediaNode vol="10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20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17" name="Shape 217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9" name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Rhythm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Common method of creating rhythmic interest is </a:t>
            </a:r>
          </a:p>
          <a:p>
            <a:pPr marL="0" indent="0">
              <a:buSzTx/>
              <a:buNone/>
            </a:pPr>
            <a:r>
              <a:t>displacing accents from normal metrical patterns</a:t>
            </a:r>
          </a:p>
          <a:p>
            <a:pPr marL="0" indent="0">
              <a:buSzTx/>
              <a:buNone/>
            </a:pPr>
            <a:r>
              <a:t>  a. ie:  “in-between” the beats</a:t>
            </a:r>
          </a:p>
          <a:p>
            <a:pPr marL="0" indent="0">
              <a:buSzTx/>
              <a:buNone/>
            </a:pPr>
            <a:r>
              <a:t>  b. syncopation</a:t>
            </a:r>
          </a:p>
          <a:p>
            <a:pPr marL="0" indent="0">
              <a:buSzTx/>
              <a:buNone/>
            </a:pPr>
            <a:r>
              <a:t>Rhythm in rock and roll</a:t>
            </a:r>
          </a:p>
          <a:p>
            <a:pPr marL="0" indent="0">
              <a:buSzTx/>
              <a:buNone/>
            </a:pPr>
            <a:r>
              <a:t>   Medium - fast tempo</a:t>
            </a:r>
          </a:p>
          <a:p>
            <a:pPr marL="0" indent="0">
              <a:buSzTx/>
              <a:buNone/>
            </a:pPr>
            <a:r>
              <a:t>   Strong backbeat</a:t>
            </a:r>
          </a:p>
          <a:p>
            <a:pPr marL="0" indent="0">
              <a:buSzTx/>
              <a:buNone/>
            </a:pPr>
            <a:r>
              <a:t>   Eight beat style</a:t>
            </a:r>
          </a:p>
          <a:p>
            <a:pPr marL="0" indent="0">
              <a:buSzTx/>
              <a:buNone/>
            </a:pPr>
            <a:r>
              <a:t>   Syncopation </a:t>
            </a:r>
          </a:p>
        </p:txBody>
      </p:sp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12124339" y="892048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223" name="What_I'd_Say_intro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367381" y="472744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8328222" y="6263216"/>
            <a:ext cx="261014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Ray Charles, What’d I Say?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16000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28" name="Shape 228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30" name="dropped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1184063" y="1221598"/>
            <a:ext cx="5222241" cy="1420144"/>
          </a:xfrm>
          <a:prstGeom prst="rect">
            <a:avLst/>
          </a:prstGeom>
        </p:spPr>
        <p:txBody>
          <a:bodyPr/>
          <a:lstStyle/>
          <a:p>
            <a:r>
              <a:t>Texture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1231900" y="2616200"/>
            <a:ext cx="10579100" cy="7239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In any given piece of music, different number of </a:t>
            </a:r>
          </a:p>
          <a:p>
            <a:pPr marL="0" indent="0">
              <a:buSzTx/>
              <a:buNone/>
            </a:pPr>
            <a:r>
              <a:t>sounds occurring at same time</a:t>
            </a:r>
          </a:p>
          <a:p>
            <a:pPr marL="0" indent="0">
              <a:buSzTx/>
              <a:buNone/>
            </a:pPr>
            <a:r>
              <a:t> a. Sometimes just a melody</a:t>
            </a:r>
          </a:p>
          <a:p>
            <a:pPr marL="0" indent="0">
              <a:buSzTx/>
              <a:buNone/>
            </a:pPr>
            <a:r>
              <a:t> b. Sometimes a melody and accompaniment</a:t>
            </a:r>
          </a:p>
          <a:p>
            <a:pPr marL="0" indent="0">
              <a:buSzTx/>
              <a:buNone/>
            </a:pPr>
            <a:r>
              <a:t> c. Often other layers of activity as well</a:t>
            </a:r>
          </a:p>
          <a:p>
            <a:pPr marL="0" indent="0">
              <a:buSzTx/>
              <a:buNone/>
            </a:pPr>
            <a:r>
              <a:t>Term used to describe how many, and what kind, of musical events </a:t>
            </a:r>
          </a:p>
          <a:p>
            <a:pPr marL="0" indent="0">
              <a:buSzTx/>
              <a:buNone/>
            </a:pPr>
            <a:r>
              <a:t>happening in a piece of music at any given time; thin or thick</a:t>
            </a:r>
          </a:p>
          <a:p>
            <a:pPr marL="0" indent="0">
              <a:buSzTx/>
              <a:buNone/>
            </a:pPr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xfrm>
            <a:off x="12124339" y="892048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8658423" y="7863416"/>
            <a:ext cx="21210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Be My Baby, Ronettes</a:t>
            </a:r>
          </a:p>
        </p:txBody>
      </p:sp>
      <p:pic>
        <p:nvPicPr>
          <p:cNvPr id="235" name="Be My Baby outro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9408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4000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3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39" name="Shape 239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41" name="droppedImag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Melody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958850" y="3004896"/>
            <a:ext cx="10579100" cy="7239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Melody only in voice, or do other instruments play melodic ideas?</a:t>
            </a:r>
          </a:p>
          <a:p>
            <a:pPr marL="0" indent="0">
              <a:buSzTx/>
              <a:buNone/>
            </a:pPr>
            <a:r>
              <a:t> Motive = short, distinctive musical idea; re: Beethoven’s Fifth Symphony</a:t>
            </a:r>
          </a:p>
          <a:p>
            <a:pPr marL="0" indent="0">
              <a:buSzTx/>
              <a:buNone/>
            </a:pPr>
            <a:r>
              <a:t>   Often a part of the melodic line, or basis for melody</a:t>
            </a:r>
          </a:p>
          <a:p>
            <a:pPr marL="0" indent="0">
              <a:buSzTx/>
              <a:buNone/>
            </a:pPr>
            <a:r>
              <a:rPr>
                <a:solidFill>
                  <a:schemeClr val="accent6"/>
                </a:solidFill>
              </a:rPr>
              <a:t>Riffs</a:t>
            </a:r>
            <a:r>
              <a:t> </a:t>
            </a:r>
          </a:p>
          <a:p>
            <a:pPr marL="0" indent="0">
              <a:buSzTx/>
              <a:buNone/>
            </a:pPr>
            <a:r>
              <a:t>  Motive with a distinctive rhythm</a:t>
            </a:r>
          </a:p>
          <a:p>
            <a:pPr marL="0" indent="0">
              <a:buSzTx/>
              <a:buNone/>
            </a:pPr>
            <a:r>
              <a:t>  Repeated throughout piece, or major sections of piece</a:t>
            </a:r>
          </a:p>
          <a:p>
            <a:pPr marL="0" indent="0">
              <a:buSzTx/>
              <a:buNone/>
            </a:pPr>
            <a:r>
              <a:t>  So distinctive that a riff can define a song</a:t>
            </a:r>
          </a:p>
          <a:p>
            <a:pPr marL="0" indent="0">
              <a:buSzTx/>
              <a:buNone/>
              <a:defRPr>
                <a:solidFill>
                  <a:schemeClr val="accent2"/>
                </a:solidFill>
              </a:defRPr>
            </a:pPr>
            <a:r>
              <a:t>Hook</a:t>
            </a:r>
          </a:p>
          <a:p>
            <a:pPr marL="0" indent="0">
              <a:buSzTx/>
              <a:buNone/>
            </a:pPr>
            <a:r>
              <a:t> catchy musical or text phrase that repeats throughout song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xfrm>
            <a:off x="12124339" y="892048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260489" y="5318412"/>
            <a:ext cx="401052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Money (That’s What I Want), Barrett Strong</a:t>
            </a:r>
          </a:p>
        </p:txBody>
      </p:sp>
      <p:pic>
        <p:nvPicPr>
          <p:cNvPr id="246" name="Money_intro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9890720" y="4289557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7401503" y="6605345"/>
            <a:ext cx="471249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Let’s Spend the Night Together, The Rolling Stones</a:t>
            </a:r>
          </a:p>
        </p:txBody>
      </p:sp>
      <p:sp>
        <p:nvSpPr>
          <p:cNvPr id="248" name="Shape 248"/>
          <p:cNvSpPr/>
          <p:nvPr/>
        </p:nvSpPr>
        <p:spPr>
          <a:xfrm>
            <a:off x="9157956" y="8256345"/>
            <a:ext cx="248225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Drive My Car, The Beatles</a:t>
            </a:r>
          </a:p>
        </p:txBody>
      </p:sp>
      <p:pic>
        <p:nvPicPr>
          <p:cNvPr id="249" name="Night Together.m4a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9939866" y="560493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Drive my car.m4a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9956800" y="70104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9000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28999" fill="hold"/>
                                        <p:tgtEl>
                                          <p:spTgt spid="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06000" fill="hold"/>
                                        <p:tgtEl>
                                          <p:spTgt spid="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5" fill="hold" display="0">
                  <p:stCondLst>
                    <p:cond delay="indefinite"/>
                  </p:stCondLst>
                </p:cTn>
                <p:tgtEl>
                  <p:spTgt spid="246"/>
                </p:tgtEl>
              </p:cMediaNode>
            </p:audio>
            <p:audio>
              <p:cMediaNode vol="100000" showWhenStopped="0">
                <p:cTn id="16" fill="hold" display="0">
                  <p:stCondLst>
                    <p:cond delay="indefinite"/>
                  </p:stCondLst>
                </p:cTn>
                <p:tgtEl>
                  <p:spTgt spid="249"/>
                </p:tgtEl>
              </p:cMediaNode>
            </p:audio>
            <p:audio>
              <p:cMediaNode vol="100000" showWhenStopped="0">
                <p:cTn id="17" fill="hold" display="0">
                  <p:stCondLst>
                    <p:cond delay="indefinite"/>
                  </p:stCondLst>
                </p:cTn>
                <p:tgtEl>
                  <p:spTgt spid="25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54" name="Shape 254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56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Melodic Structure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1212850" y="3038762"/>
            <a:ext cx="10579100" cy="7239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Think of a melody like a sentence, divided into phrases </a:t>
            </a:r>
          </a:p>
          <a:p>
            <a:pPr marL="0" indent="0">
              <a:buSzTx/>
              <a:buNone/>
            </a:pPr>
            <a:r>
              <a:t>With songs, usually musical phrases coincide with phrases in lyrics</a:t>
            </a:r>
          </a:p>
          <a:p>
            <a:pPr marL="0" indent="0">
              <a:buSzTx/>
              <a:buNone/>
            </a:pPr>
            <a:r>
              <a:t> Phrases end in resting places, or cadences, like punctuation in a sentence</a:t>
            </a:r>
          </a:p>
          <a:p>
            <a:pPr marL="0" indent="0">
              <a:buSzTx/>
              <a:buNone/>
            </a:pPr>
            <a:r>
              <a:t>  Cadences either Conclusive  or inconclusive - pause</a:t>
            </a:r>
          </a:p>
          <a:p>
            <a:pPr marL="0" indent="0">
              <a:buSzTx/>
              <a:buNone/>
            </a:pPr>
            <a:r>
              <a:t>Melodies tend to resolve around a certain pitch, called a tonic, the first note of scale upon which piece is built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xfrm>
            <a:off x="12124339" y="892048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63" name="Shape 263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65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Harmony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1212850" y="2210460"/>
            <a:ext cx="10579100" cy="7239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 Sounds that provide support for a melody</a:t>
            </a:r>
          </a:p>
          <a:p>
            <a:pPr marL="0" indent="0">
              <a:buSzTx/>
              <a:buNone/>
            </a:pPr>
            <a:r>
              <a:t>  A simultaneous combination of notes – relationships </a:t>
            </a:r>
          </a:p>
          <a:p>
            <a:pPr marL="0" indent="0">
              <a:buSzTx/>
              <a:buNone/>
            </a:pPr>
            <a:r>
              <a:t>  of   intervals - and resulting chords</a:t>
            </a:r>
          </a:p>
          <a:p>
            <a:pPr marL="0" indent="0">
              <a:buSzTx/>
              <a:buNone/>
            </a:pPr>
            <a:r>
              <a:t>Basic chord in rock a triad: 2 intervals of a 3rd (every other note of a scale) stacked on top of each other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  <a:defRPr>
                <a:solidFill>
                  <a:srgbClr val="531B93"/>
                </a:solidFill>
              </a:defRPr>
            </a:pPr>
            <a:r>
              <a:t>Key</a:t>
            </a:r>
          </a:p>
          <a:p>
            <a:pPr marL="0" indent="0">
              <a:buSzTx/>
              <a:buNone/>
            </a:pPr>
            <a:r>
              <a:t>  A collection of notes, represented by a scale</a:t>
            </a:r>
          </a:p>
          <a:p>
            <a:pPr marL="0" lvl="1" indent="228600">
              <a:spcBef>
                <a:spcPts val="400"/>
              </a:spcBef>
              <a:buSzTx/>
              <a:buNone/>
              <a:defRPr sz="3600"/>
            </a:pPr>
            <a:r>
              <a:t>Usually patterns of half steps and whole steps</a:t>
            </a:r>
          </a:p>
          <a:p>
            <a:pPr marL="0" indent="0">
              <a:buSzTx/>
              <a:buNone/>
            </a:pPr>
            <a:r>
              <a:t>  Most important notes: 1st (tonic) and 5th (dominant)</a:t>
            </a:r>
          </a:p>
          <a:p>
            <a:pPr marL="0" indent="0">
              <a:buSzTx/>
              <a:buNone/>
            </a:pPr>
            <a:r>
              <a:t>Speed at which chords change = harmonic rhythm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12124339" y="892048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sz="2000" b="1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72" name="Shape 272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74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Rock Harmony</a:t>
            </a:r>
          </a:p>
        </p:txBody>
      </p:sp>
      <p:sp>
        <p:nvSpPr>
          <p:cNvPr id="276" name="Shape 276"/>
          <p:cNvSpPr>
            <a:spLocks noGrp="1"/>
          </p:cNvSpPr>
          <p:nvPr>
            <p:ph type="body" idx="1"/>
          </p:nvPr>
        </p:nvSpPr>
        <p:spPr>
          <a:xfrm>
            <a:off x="1094573" y="2227357"/>
            <a:ext cx="10579101" cy="7239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 Tonic chord - triad built on the tonic pitch		i</a:t>
            </a:r>
          </a:p>
          <a:p>
            <a:pPr marL="0" indent="0">
              <a:buSzTx/>
              <a:buNone/>
            </a:pPr>
            <a:r>
              <a:t>     Stable</a:t>
            </a:r>
          </a:p>
          <a:p>
            <a:pPr marL="0" indent="0">
              <a:buSzTx/>
              <a:buNone/>
            </a:pPr>
            <a:r>
              <a:t>Dominant chord - triad built on 5th note of the scale</a:t>
            </a:r>
          </a:p>
          <a:p>
            <a:pPr marL="0" indent="0">
              <a:buSzTx/>
              <a:buNone/>
            </a:pPr>
            <a:r>
              <a:t> Unstable: Wants” to resolve (ie:  move) to the tonic</a:t>
            </a:r>
          </a:p>
          <a:p>
            <a:pPr marL="0" indent="0">
              <a:buSzTx/>
              <a:buNone/>
            </a:pPr>
            <a:r>
              <a:t>    Movement from the dominant to the tonic creates closure	</a:t>
            </a:r>
          </a:p>
          <a:p>
            <a:pPr marL="0" indent="0">
              <a:buSzTx/>
              <a:buNone/>
            </a:pPr>
            <a:r>
              <a:t>Subdominant - triad built on 4th note of the scale</a:t>
            </a:r>
          </a:p>
          <a:p>
            <a:pPr marL="0" indent="0">
              <a:buSzTx/>
              <a:buNone/>
            </a:pPr>
            <a:r>
              <a:t>  Frequently moves to the dominant chord</a:t>
            </a:r>
          </a:p>
          <a:p>
            <a:pPr marL="0" indent="0">
              <a:buSzTx/>
              <a:buNone/>
            </a:pPr>
            <a:r>
              <a:t>      IV-V-I very common pattern of chords, or chord progression</a:t>
            </a:r>
          </a:p>
          <a:p>
            <a:pPr marL="0" indent="0">
              <a:buSzTx/>
              <a:buNone/>
            </a:pPr>
            <a:r>
              <a:t>Focus on the bass line - Usually the foundation for chords - so when it moves, harmony generally is changing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sldNum" sz="quarter" idx="2"/>
          </p:nvPr>
        </p:nvSpPr>
        <p:spPr>
          <a:xfrm>
            <a:off x="12124339" y="892048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Macintosh PowerPoint</Application>
  <PresentationFormat>Custom</PresentationFormat>
  <Paragraphs>157</Paragraphs>
  <Slides>14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White</vt:lpstr>
      <vt:lpstr>What to Listen for in Rock</vt:lpstr>
      <vt:lpstr>Rock Basics</vt:lpstr>
      <vt:lpstr>PowerPoint Presentation</vt:lpstr>
      <vt:lpstr>Rhythm</vt:lpstr>
      <vt:lpstr>Texture</vt:lpstr>
      <vt:lpstr>Melody</vt:lpstr>
      <vt:lpstr>Melodic Structure</vt:lpstr>
      <vt:lpstr>Harmony</vt:lpstr>
      <vt:lpstr>Rock Harmony</vt:lpstr>
      <vt:lpstr>PowerPoint Presentation</vt:lpstr>
      <vt:lpstr>Form &amp; Tone Color</vt:lpstr>
      <vt:lpstr>PowerPoint Presentation</vt:lpstr>
      <vt:lpstr>Rock instrumentation</vt:lpstr>
      <vt:lpstr>Rock instrumentation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Listen for in Rock</dc:title>
  <cp:lastModifiedBy>Amy Bauer</cp:lastModifiedBy>
  <cp:revision>1</cp:revision>
  <dcterms:modified xsi:type="dcterms:W3CDTF">2017-04-10T22:09:57Z</dcterms:modified>
</cp:coreProperties>
</file>