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notesSlides/notesSlide1.xml" ContentType="application/vnd.openxmlformats-officedocument.presentationml.notesSlid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1.m4a" ContentType="audio/unknown"/>
  <Override PartName="/ppt/media/image10.jpeg" ContentType="image/jpeg"/>
  <Override PartName="/ppt/media/media2.m4a" ContentType="audio/unknown"/>
  <Override PartName="/ppt/media/image11.jpeg" ContentType="image/jpeg"/>
  <Override PartName="/ppt/media/media1.mp3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A610F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C8501E"/>
        </a:fontRef>
        <a:srgbClr val="C8501E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C8501E"/>
        </a:fontRef>
        <a:srgbClr val="C8501E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Shape 20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hape 2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The Kingston Trio—(from left) Bob Shane, Nick Reynolds, and Dave Guard—at a recording session. The group was the most popular of the “folk revival” of the late ’50s and early ’60s. Their first album,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The Kingston Trio </a:t>
            </a:r>
            <a:r>
              <a:t>(1958), stayed on the pop-album charts for 195 weeks.</a:t>
            </a:r>
          </a:p>
          <a:p>
            <a:pPr defTabSz="457200"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457200"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Photo credit: Michael Ochs Archives/Getty Images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"/>
          <p:cNvGrpSpPr/>
          <p:nvPr/>
        </p:nvGrpSpPr>
        <p:grpSpPr>
          <a:xfrm>
            <a:off x="-1261899" y="-1119492"/>
            <a:ext cx="14868198" cy="11176962"/>
            <a:chOff x="0" y="0"/>
            <a:chExt cx="14868197" cy="11176960"/>
          </a:xfrm>
        </p:grpSpPr>
        <p:sp>
          <p:nvSpPr>
            <p:cNvPr id="11" name="Rectangle"/>
            <p:cNvSpPr/>
            <p:nvPr/>
          </p:nvSpPr>
          <p:spPr>
            <a:xfrm>
              <a:off x="0" y="0"/>
              <a:ext cx="14868198" cy="11176961"/>
            </a:xfrm>
            <a:prstGeom prst="rect">
              <a:avLst/>
            </a:prstGeom>
            <a:solidFill>
              <a:srgbClr val="F7AD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" name="Rectangle"/>
            <p:cNvSpPr txBox="1"/>
            <p:nvPr/>
          </p:nvSpPr>
          <p:spPr>
            <a:xfrm>
              <a:off x="7368758" y="5218227"/>
              <a:ext cx="130679" cy="74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57799" marR="57799" algn="ctr" defTabSz="1295400">
                <a:buClr>
                  <a:srgbClr val="000000"/>
                </a:buClr>
                <a:buFont typeface="Times"/>
                <a:defRPr sz="3400">
                  <a:uFill>
                    <a:solidFill>
                      <a:srgbClr val="000000"/>
                    </a:solidFill>
                  </a:u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4" name="Rectangle"/>
          <p:cNvSpPr/>
          <p:nvPr/>
        </p:nvSpPr>
        <p:spPr>
          <a:xfrm>
            <a:off x="0" y="3797300"/>
            <a:ext cx="13004800" cy="1333500"/>
          </a:xfrm>
          <a:prstGeom prst="rect">
            <a:avLst/>
          </a:prstGeom>
          <a:solidFill>
            <a:srgbClr val="D9572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6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8" name="droppedImage.tiff" descr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78364" y="975529"/>
            <a:ext cx="12623236" cy="7573942"/>
          </a:xfrm>
          <a:prstGeom prst="rect">
            <a:avLst/>
          </a:prstGeom>
          <a:ln w="12700"/>
        </p:spPr>
      </p:pic>
      <p:sp>
        <p:nvSpPr>
          <p:cNvPr id="19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rgbClr val="7A4A00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883182" y="37941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cap="none"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869635" y="4518942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F7AD00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Image"/>
          <p:cNvSpPr/>
          <p:nvPr>
            <p:ph type="pic" idx="13"/>
          </p:nvPr>
        </p:nvSpPr>
        <p:spPr>
          <a:xfrm>
            <a:off x="-203200" y="-12700"/>
            <a:ext cx="900080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1" name="Line"/>
          <p:cNvSpPr/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2" name="Title Text"/>
          <p:cNvSpPr txBox="1"/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Image"/>
          <p:cNvSpPr/>
          <p:nvPr>
            <p:ph type="pic" idx="13"/>
          </p:nvPr>
        </p:nvSpPr>
        <p:spPr>
          <a:xfrm>
            <a:off x="571500" y="508000"/>
            <a:ext cx="7454900" cy="80994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2" name="Image"/>
          <p:cNvSpPr/>
          <p:nvPr>
            <p:ph type="pic" sz="quarter" idx="14"/>
          </p:nvPr>
        </p:nvSpPr>
        <p:spPr>
          <a:xfrm>
            <a:off x="7944067" y="424462"/>
            <a:ext cx="5275146" cy="45593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Image"/>
          <p:cNvSpPr/>
          <p:nvPr>
            <p:ph type="pic" sz="quarter" idx="15"/>
          </p:nvPr>
        </p:nvSpPr>
        <p:spPr>
          <a:xfrm>
            <a:off x="8102600" y="4267200"/>
            <a:ext cx="4470400" cy="447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i="1" spc="28" sz="2800"/>
            </a:lvl1pPr>
            <a:lvl2pPr marL="0" indent="228600">
              <a:spcBef>
                <a:spcPts val="1400"/>
              </a:spcBef>
              <a:buSzTx/>
              <a:buFontTx/>
              <a:buNone/>
              <a:defRPr i="1" spc="28" sz="2800"/>
            </a:lvl2pPr>
            <a:lvl3pPr marL="0" indent="457200">
              <a:spcBef>
                <a:spcPts val="1400"/>
              </a:spcBef>
              <a:buSzTx/>
              <a:buFontTx/>
              <a:buNone/>
              <a:defRPr i="1" spc="28" sz="2800"/>
            </a:lvl3pPr>
            <a:lvl4pPr marL="0" indent="685800">
              <a:spcBef>
                <a:spcPts val="1400"/>
              </a:spcBef>
              <a:buSzTx/>
              <a:buFontTx/>
              <a:buNone/>
              <a:defRPr i="1" spc="28" sz="2800"/>
            </a:lvl4pPr>
            <a:lvl5pPr marL="0" indent="914400">
              <a:spcBef>
                <a:spcPts val="1400"/>
              </a:spcBef>
              <a:buSzTx/>
              <a:buFontTx/>
              <a:buNone/>
              <a:defRPr i="1" spc="28"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05566" y="971550"/>
            <a:ext cx="1389634" cy="1389634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0200" y="7270750"/>
            <a:ext cx="1625600" cy="1625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What’s That Sound, Fourth Edition…"/>
          <p:cNvSpPr txBox="1"/>
          <p:nvPr/>
        </p:nvSpPr>
        <p:spPr>
          <a:xfrm>
            <a:off x="7531601" y="9020698"/>
            <a:ext cx="4628790" cy="573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 anchor="ctr">
            <a:spAutoFit/>
          </a:bodyPr>
          <a:lstStyle/>
          <a:p>
            <a:pPr indent="650240" algn="r" defTabSz="1300480">
              <a:spcBef>
                <a:spcPts val="300"/>
              </a:spcBef>
              <a:tabLst>
                <a:tab pos="965200" algn="l"/>
              </a:tabLst>
              <a:defRPr i="1" sz="1400">
                <a:latin typeface="+mn-lt"/>
                <a:ea typeface="+mn-ea"/>
                <a:cs typeface="+mn-cs"/>
                <a:sym typeface="Arial"/>
              </a:defRPr>
            </a:pPr>
            <a:r>
              <a:t>What’s That Sound</a:t>
            </a:r>
            <a:r>
              <a:rPr i="0"/>
              <a:t>, Fourth Edition</a:t>
            </a:r>
          </a:p>
          <a:p>
            <a:pPr indent="650240" algn="r" defTabSz="1300480">
              <a:spcBef>
                <a:spcPts val="300"/>
              </a:spcBef>
              <a:tabLst>
                <a:tab pos="9652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	Copyright © 2015, W. W. Norton &amp; Company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30048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30048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Line"/>
          <p:cNvSpPr/>
          <p:nvPr>
            <p:ph type="body" sz="quarter" idx="13"/>
          </p:nvPr>
        </p:nvSpPr>
        <p:spPr>
          <a:xfrm>
            <a:off x="571499" y="1574799"/>
            <a:ext cx="11861801" cy="1"/>
          </a:xfrm>
          <a:prstGeom prst="line">
            <a:avLst/>
          </a:prstGeom>
          <a:ln w="254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5" name="Title Text"/>
          <p:cNvSpPr txBox="1"/>
          <p:nvPr>
            <p:ph type="title"/>
          </p:nvPr>
        </p:nvSpPr>
        <p:spPr>
          <a:xfrm>
            <a:off x="571499" y="723899"/>
            <a:ext cx="11861801" cy="72390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Title Text</a:t>
            </a:r>
          </a:p>
        </p:txBody>
      </p:sp>
      <p:sp>
        <p:nvSpPr>
          <p:cNvPr id="196" name="Body Level One…"/>
          <p:cNvSpPr txBox="1"/>
          <p:nvPr>
            <p:ph type="body" idx="1"/>
          </p:nvPr>
        </p:nvSpPr>
        <p:spPr>
          <a:xfrm>
            <a:off x="571499" y="1803400"/>
            <a:ext cx="11861801" cy="7226300"/>
          </a:xfrm>
          <a:prstGeom prst="rect">
            <a:avLst/>
          </a:prstGeom>
        </p:spPr>
        <p:txBody>
          <a:bodyPr/>
          <a:lstStyle>
            <a:lvl1pPr marL="440531" indent="-440531">
              <a:defRPr sz="3000"/>
            </a:lvl1pPr>
            <a:lvl2pPr marL="910431" indent="-440531">
              <a:defRPr sz="3000"/>
            </a:lvl2pPr>
            <a:lvl3pPr marL="1380331" indent="-440531">
              <a:defRPr sz="3000"/>
            </a:lvl3pPr>
            <a:lvl4pPr marL="1850231" indent="-440531">
              <a:defRPr sz="3000"/>
            </a:lvl4pPr>
            <a:lvl5pPr marL="2320131" indent="-440531"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lide Number"/>
          <p:cNvSpPr txBox="1"/>
          <p:nvPr>
            <p:ph type="sldNum" sz="quarter" idx="2"/>
          </p:nvPr>
        </p:nvSpPr>
        <p:spPr>
          <a:xfrm>
            <a:off x="12105430" y="9194800"/>
            <a:ext cx="284982" cy="3048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A black-and-white photo of Bob Dylan playing guitar and singing outdoors. A few people watch him from behind." descr="A black-and-white photo of Bob Dylan playing guitar and singing outdoors. A few people watch him from behind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030" y="622156"/>
            <a:ext cx="12122268" cy="8509288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Rectangle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051">
              <a:alpha val="34595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32" name="Rectangle"/>
          <p:cNvSpPr/>
          <p:nvPr/>
        </p:nvSpPr>
        <p:spPr>
          <a:xfrm>
            <a:off x="51527" y="3725928"/>
            <a:ext cx="12953273" cy="1474723"/>
          </a:xfrm>
          <a:prstGeom prst="rect">
            <a:avLst/>
          </a:prstGeom>
          <a:solidFill>
            <a:schemeClr val="accent3">
              <a:hueOff val="-333989"/>
              <a:satOff val="3917"/>
              <a:lumOff val="-66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3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4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2">
                <a:hueOff val="-902888"/>
                <a:satOff val="-15377"/>
                <a:lumOff val="-12864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7" name="Line"/>
          <p:cNvSpPr/>
          <p:nvPr/>
        </p:nvSpPr>
        <p:spPr>
          <a:xfrm>
            <a:off x="7245449" y="5168898"/>
            <a:ext cx="5568852" cy="3289302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" name="Title Text"/>
          <p:cNvSpPr txBox="1"/>
          <p:nvPr>
            <p:ph type="title"/>
          </p:nvPr>
        </p:nvSpPr>
        <p:spPr>
          <a:xfrm>
            <a:off x="2867322" y="38957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cap="none"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2867322" y="4528749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F2F3CE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6FF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48" name="Rectangle"/>
          <p:cNvSpPr/>
          <p:nvPr/>
        </p:nvSpPr>
        <p:spPr>
          <a:xfrm>
            <a:off x="51527" y="3725928"/>
            <a:ext cx="12953273" cy="1474723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1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52" name="droppedImage.tiff" descr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78364" y="975529"/>
            <a:ext cx="12623236" cy="7573942"/>
          </a:xfrm>
          <a:prstGeom prst="rect">
            <a:avLst/>
          </a:prstGeom>
          <a:ln w="12700"/>
        </p:spPr>
      </p:pic>
      <p:sp>
        <p:nvSpPr>
          <p:cNvPr id="53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5">
                <a:hueOff val="-176146"/>
                <a:satOff val="3665"/>
                <a:lumOff val="-13986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4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5" name="Title Text"/>
          <p:cNvSpPr txBox="1"/>
          <p:nvPr>
            <p:ph type="title"/>
          </p:nvPr>
        </p:nvSpPr>
        <p:spPr>
          <a:xfrm>
            <a:off x="2867322" y="38957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cap="none"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2867322" y="4528749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C6E6E9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ine"/>
          <p:cNvSpPr/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" name="Title Text"/>
          <p:cNvSpPr txBox="1"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6" name="Body Level One…"/>
          <p:cNvSpPr txBox="1"/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Image"/>
          <p:cNvSpPr/>
          <p:nvPr>
            <p:ph type="pic" idx="13"/>
          </p:nvPr>
        </p:nvSpPr>
        <p:spPr>
          <a:xfrm>
            <a:off x="-25400" y="-1130300"/>
            <a:ext cx="13045441" cy="14173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5" name="Rectangle"/>
          <p:cNvSpPr/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76" name="Line"/>
          <p:cNvSpPr/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7" name="Title Text"/>
          <p:cNvSpPr txBox="1"/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8" name="Body Level One…"/>
          <p:cNvSpPr txBox="1"/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Image"/>
          <p:cNvSpPr/>
          <p:nvPr>
            <p:ph type="pic" idx="13"/>
          </p:nvPr>
        </p:nvSpPr>
        <p:spPr>
          <a:xfrm>
            <a:off x="4191000" y="-12700"/>
            <a:ext cx="9779000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Line"/>
          <p:cNvSpPr/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12" name="droppedImage.tiff"/>
          <p:cNvGrpSpPr/>
          <p:nvPr/>
        </p:nvGrpSpPr>
        <p:grpSpPr>
          <a:xfrm>
            <a:off x="8559800" y="889000"/>
            <a:ext cx="3568700" cy="2199640"/>
            <a:chOff x="0" y="0"/>
            <a:chExt cx="3568700" cy="2199639"/>
          </a:xfrm>
        </p:grpSpPr>
        <p:pic>
          <p:nvPicPr>
            <p:cNvPr id="111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400" y="25400"/>
              <a:ext cx="3517900" cy="21107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0" name="droppedImage.tiff" descr="droppedImage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568700" cy="2199640"/>
            </a:xfrm>
            <a:prstGeom prst="rect">
              <a:avLst/>
            </a:prstGeom>
            <a:effectLst/>
          </p:spPr>
        </p:pic>
      </p:grp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“"/>
          <p:cNvSpPr txBox="1"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2100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21" name="Type a quote here."/>
          <p:cNvSpPr txBox="1"/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2" name="-Johnny Appleseed"/>
          <p:cNvSpPr txBox="1"/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i="1" sz="4800">
                <a:solidFill>
                  <a:srgbClr val="6B6D6D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 defTabSz="584200">
              <a:defRPr sz="160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1pPr>
      <a:lvl2pPr marL="9398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2pPr>
      <a:lvl3pPr marL="14097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3pPr>
      <a:lvl4pPr marL="18796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4pPr>
      <a:lvl5pPr marL="23495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5pPr>
      <a:lvl6pPr marL="28194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6pPr>
      <a:lvl7pPr marL="32893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7pPr>
      <a:lvl8pPr marL="37592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8pPr>
      <a:lvl9pPr marL="42291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3" Type="http://schemas.microsoft.com/office/2007/relationships/media" Target="../media/media1.mp3"/><Relationship Id="rId4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7.png"/><Relationship Id="rId4" Type="http://schemas.openxmlformats.org/officeDocument/2006/relationships/image" Target="../media/image6.jpeg"/><Relationship Id="rId5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audio" Target="../media/media1.m4a"/><Relationship Id="rId5" Type="http://schemas.microsoft.com/office/2007/relationships/media" Target="../media/media1.m4a"/><Relationship Id="rId6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Relationship Id="rId3" Type="http://schemas.openxmlformats.org/officeDocument/2006/relationships/image" Target="../media/image12.png"/><Relationship Id="rId4" Type="http://schemas.openxmlformats.org/officeDocument/2006/relationships/audio" Target="../media/media2.m4a"/><Relationship Id="rId5" Type="http://schemas.microsoft.com/office/2007/relationships/media" Target="../media/media2.m4a"/><Relationship Id="rId6" Type="http://schemas.openxmlformats.org/officeDocument/2006/relationships/image" Target="../media/image11.png"/><Relationship Id="rId7" Type="http://schemas.openxmlformats.org/officeDocument/2006/relationships/image" Target="../media/image11.jpeg"/><Relationship Id="rId8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A black-and-white photo of Bob Dylan playing guitar and singing outdoors. A few people watch him from behind." descr="A black-and-white photo of Bob Dylan playing guitar and singing outdoors. A few people watch him from behind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030" y="622156"/>
            <a:ext cx="12122268" cy="8509288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Rectangle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051">
              <a:alpha val="34595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08" name="Rectangle"/>
          <p:cNvSpPr/>
          <p:nvPr/>
        </p:nvSpPr>
        <p:spPr>
          <a:xfrm>
            <a:off x="51527" y="3725928"/>
            <a:ext cx="12953273" cy="1474723"/>
          </a:xfrm>
          <a:prstGeom prst="rect">
            <a:avLst/>
          </a:prstGeom>
          <a:solidFill>
            <a:schemeClr val="accent3">
              <a:hueOff val="-333989"/>
              <a:satOff val="3917"/>
              <a:lumOff val="-66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09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10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11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12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2">
                <a:hueOff val="-902888"/>
                <a:satOff val="-15377"/>
                <a:lumOff val="-12864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13" name="Line"/>
          <p:cNvSpPr/>
          <p:nvPr/>
        </p:nvSpPr>
        <p:spPr>
          <a:xfrm>
            <a:off x="7245449" y="5168898"/>
            <a:ext cx="5568852" cy="3289302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14" name="Bob Dyl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Bob Dylan</a:t>
            </a:r>
          </a:p>
        </p:txBody>
      </p:sp>
      <p:sp>
        <p:nvSpPr>
          <p:cNvPr id="215" name="Transcending the Folk Scen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Transcending the Folk Scene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4" name="Like a Rolling Stone (1965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2200"/>
              </a:spcBef>
              <a:defRPr sz="4800"/>
            </a:lvl1pPr>
          </a:lstStyle>
          <a:p>
            <a:pPr/>
            <a:r>
              <a:t>Like a Rolling Stone (1965)</a:t>
            </a:r>
          </a:p>
        </p:txBody>
      </p:sp>
      <p:sp>
        <p:nvSpPr>
          <p:cNvPr id="295" name="Ended restrictions on length, subject matter, and poetic diction…"/>
          <p:cNvSpPr txBox="1"/>
          <p:nvPr>
            <p:ph type="body" idx="1"/>
          </p:nvPr>
        </p:nvSpPr>
        <p:spPr>
          <a:xfrm>
            <a:off x="12699" y="1911350"/>
            <a:ext cx="10419111" cy="7524354"/>
          </a:xfrm>
          <a:prstGeom prst="rect">
            <a:avLst/>
          </a:prstGeom>
        </p:spPr>
        <p:txBody>
          <a:bodyPr/>
          <a:lstStyle/>
          <a:p>
            <a:pPr lvl="1" marL="560898" indent="-236667" defTabSz="403097">
              <a:lnSpc>
                <a:spcPct val="90000"/>
              </a:lnSpc>
              <a:spcBef>
                <a:spcPts val="1200"/>
              </a:spcBef>
              <a:buClr>
                <a:srgbClr val="0F6FC6"/>
              </a:buClr>
              <a:buChar char="•"/>
              <a:defRPr sz="3174"/>
            </a:pPr>
            <a:r>
              <a:t>Ended restrictions on length, subject matter, and poetic diction </a:t>
            </a:r>
          </a:p>
          <a:p>
            <a:pPr lvl="2" marL="885129" indent="-236667" defTabSz="403097">
              <a:lnSpc>
                <a:spcPct val="90000"/>
              </a:lnSpc>
              <a:spcBef>
                <a:spcPts val="1200"/>
              </a:spcBef>
              <a:buClr>
                <a:srgbClr val="0F6FC6"/>
              </a:buClr>
              <a:buChar char="•"/>
              <a:defRPr sz="3174"/>
            </a:pPr>
            <a:r>
              <a:t>Dense sound dominated by organ and piano, </a:t>
            </a:r>
          </a:p>
          <a:p>
            <a:pPr lvl="3" marL="1209360" indent="-236667" defTabSz="403097">
              <a:lnSpc>
                <a:spcPct val="90000"/>
              </a:lnSpc>
              <a:spcBef>
                <a:spcPts val="1200"/>
              </a:spcBef>
              <a:buClr>
                <a:srgbClr val="0F6FC6"/>
              </a:buClr>
              <a:buChar char="•"/>
              <a:defRPr sz="3174"/>
            </a:pPr>
            <a:r>
              <a:t>also drums, electric guitar, harmonica</a:t>
            </a:r>
          </a:p>
          <a:p>
            <a:pPr lvl="2" marL="885129" indent="-236667" defTabSz="403097">
              <a:lnSpc>
                <a:spcPct val="90000"/>
              </a:lnSpc>
              <a:spcBef>
                <a:spcPts val="1200"/>
              </a:spcBef>
              <a:buClr>
                <a:srgbClr val="0F6FC6"/>
              </a:buClr>
              <a:buChar char="•"/>
              <a:defRPr sz="3174"/>
            </a:pPr>
            <a:r>
              <a:t>Featured an “in your face” vocal style</a:t>
            </a:r>
          </a:p>
          <a:p>
            <a:pPr lvl="2" marL="885129" indent="-236667" defTabSz="403097">
              <a:lnSpc>
                <a:spcPct val="90000"/>
              </a:lnSpc>
              <a:spcBef>
                <a:spcPts val="1200"/>
              </a:spcBef>
              <a:buClr>
                <a:srgbClr val="0F6FC6"/>
              </a:buClr>
              <a:buChar char="•"/>
              <a:defRPr sz="3174"/>
            </a:pPr>
            <a:r>
              <a:t>Incorporated surreal images and blunt realism</a:t>
            </a:r>
          </a:p>
          <a:p>
            <a:pPr lvl="2" marL="885129" indent="-236667" defTabSz="403097">
              <a:lnSpc>
                <a:spcPct val="90000"/>
              </a:lnSpc>
              <a:spcBef>
                <a:spcPts val="1200"/>
              </a:spcBef>
              <a:buClr>
                <a:srgbClr val="0F6FC6"/>
              </a:buClr>
              <a:buChar char="•"/>
              <a:defRPr sz="3174"/>
            </a:pPr>
            <a:r>
              <a:t>Strophic form with very long strophes</a:t>
            </a:r>
          </a:p>
          <a:p>
            <a:pPr lvl="1" marL="560898" indent="-236667" defTabSz="403097">
              <a:lnSpc>
                <a:spcPct val="90000"/>
              </a:lnSpc>
              <a:spcBef>
                <a:spcPts val="1200"/>
              </a:spcBef>
              <a:buClr>
                <a:srgbClr val="0F6FC6"/>
              </a:buClr>
              <a:buChar char="•"/>
              <a:defRPr sz="3174"/>
            </a:pPr>
            <a:r>
              <a:t>8-beat rock backbeat, Electric guitar fill marks transition between sections</a:t>
            </a:r>
          </a:p>
          <a:p>
            <a:pPr lvl="1" marL="560898" indent="-236667" defTabSz="403097">
              <a:lnSpc>
                <a:spcPct val="90000"/>
              </a:lnSpc>
              <a:spcBef>
                <a:spcPts val="1200"/>
              </a:spcBef>
              <a:buClr>
                <a:srgbClr val="0F6FC6"/>
              </a:buClr>
              <a:buChar char="•"/>
              <a:defRPr sz="3174"/>
            </a:pPr>
            <a:r>
              <a:t>Change in lyrical content</a:t>
            </a:r>
          </a:p>
          <a:p>
            <a:pPr lvl="1" marL="560898" indent="-236667" defTabSz="403097">
              <a:lnSpc>
                <a:spcPct val="90000"/>
              </a:lnSpc>
              <a:spcBef>
                <a:spcPts val="1200"/>
              </a:spcBef>
              <a:buClr>
                <a:srgbClr val="0F6FC6"/>
              </a:buClr>
              <a:buChar char="•"/>
              <a:defRPr sz="3174"/>
            </a:pPr>
            <a:r>
              <a:t>Less overtly political</a:t>
            </a:r>
          </a:p>
          <a:p>
            <a:pPr lvl="2" marL="885129" indent="-236667" defTabSz="403097">
              <a:lnSpc>
                <a:spcPct val="90000"/>
              </a:lnSpc>
              <a:spcBef>
                <a:spcPts val="1200"/>
              </a:spcBef>
              <a:buClr>
                <a:srgbClr val="0F6FC6"/>
              </a:buClr>
              <a:buChar char="•"/>
              <a:defRPr sz="3174"/>
            </a:pPr>
            <a:r>
              <a:t>Deals with more personal reflections</a:t>
            </a:r>
          </a:p>
        </p:txBody>
      </p:sp>
      <p:pic>
        <p:nvPicPr>
          <p:cNvPr id="2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96033" y="1149350"/>
            <a:ext cx="2829367" cy="2820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Intro…"/>
          <p:cNvSpPr txBox="1"/>
          <p:nvPr/>
        </p:nvSpPr>
        <p:spPr>
          <a:xfrm>
            <a:off x="1081567" y="2010833"/>
            <a:ext cx="9011361" cy="619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rPr i="1"/>
              <a:t>Intro</a:t>
            </a:r>
            <a:r>
              <a:t> </a:t>
            </a: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Once upon a time you dressed so fine</a:t>
            </a: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You threw the bums a dime in your prime, didn't you?</a:t>
            </a: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People'd call, say, "Beware doll, you're bound to fall"</a:t>
            </a: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You thought they were all kiddin' you</a:t>
            </a: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You used to laugh about </a:t>
            </a:r>
            <a:br/>
            <a:r>
              <a:t>Everybody that was hangin' out</a:t>
            </a: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Now you don't talk so loud</a:t>
            </a: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Now you don't seem so proud</a:t>
            </a: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About having to be scrounging for your next meal. </a:t>
            </a: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How does it feel (x2)</a:t>
            </a: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To be without a home</a:t>
            </a: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Like a complete unknown</a:t>
            </a: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Like a rolling stone?</a:t>
            </a:r>
          </a:p>
        </p:txBody>
      </p:sp>
      <p:sp>
        <p:nvSpPr>
          <p:cNvPr id="299" name="a"/>
          <p:cNvSpPr txBox="1"/>
          <p:nvPr/>
        </p:nvSpPr>
        <p:spPr>
          <a:xfrm>
            <a:off x="606439" y="2290233"/>
            <a:ext cx="32762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chemeClr val="accent1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300" name="a"/>
          <p:cNvSpPr txBox="1"/>
          <p:nvPr/>
        </p:nvSpPr>
        <p:spPr>
          <a:xfrm>
            <a:off x="606439" y="3018366"/>
            <a:ext cx="32762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chemeClr val="accent1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301" name="b"/>
          <p:cNvSpPr txBox="1"/>
          <p:nvPr/>
        </p:nvSpPr>
        <p:spPr>
          <a:xfrm>
            <a:off x="606439" y="4339166"/>
            <a:ext cx="35619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chemeClr val="accent5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302" name="c"/>
          <p:cNvSpPr txBox="1"/>
          <p:nvPr/>
        </p:nvSpPr>
        <p:spPr>
          <a:xfrm>
            <a:off x="606439" y="6540500"/>
            <a:ext cx="31015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chemeClr val="accent2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303" name="organ, electric piano, guitar, drums, piano, guitar, drums accomp."/>
          <p:cNvSpPr txBox="1"/>
          <p:nvPr/>
        </p:nvSpPr>
        <p:spPr>
          <a:xfrm>
            <a:off x="6338875" y="1854199"/>
            <a:ext cx="438225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2200"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organ, electric piano, guitar, drums, piano, guitar, drums accomp.</a:t>
            </a:r>
          </a:p>
        </p:txBody>
      </p:sp>
      <p:sp>
        <p:nvSpPr>
          <p:cNvPr id="304" name="organ enters with long, sustained chords"/>
          <p:cNvSpPr txBox="1"/>
          <p:nvPr/>
        </p:nvSpPr>
        <p:spPr>
          <a:xfrm>
            <a:off x="6008619" y="4305300"/>
            <a:ext cx="448483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2200"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organ enters with long, sustained chords</a:t>
            </a:r>
          </a:p>
        </p:txBody>
      </p:sp>
      <p:sp>
        <p:nvSpPr>
          <p:cNvPr id="305" name="syncopated descending bass line, faster harmonic rhythm"/>
          <p:cNvSpPr txBox="1"/>
          <p:nvPr/>
        </p:nvSpPr>
        <p:spPr>
          <a:xfrm>
            <a:off x="6008619" y="5003799"/>
            <a:ext cx="448483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2200"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syncopated descending bass line, faster harmonic rhythm</a:t>
            </a:r>
          </a:p>
        </p:txBody>
      </p:sp>
      <p:sp>
        <p:nvSpPr>
          <p:cNvPr id="306" name="more active piano part"/>
          <p:cNvSpPr txBox="1"/>
          <p:nvPr/>
        </p:nvSpPr>
        <p:spPr>
          <a:xfrm>
            <a:off x="7588318" y="5854700"/>
            <a:ext cx="255031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2200"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more active piano part</a:t>
            </a:r>
          </a:p>
        </p:txBody>
      </p:sp>
      <p:sp>
        <p:nvSpPr>
          <p:cNvPr id="307" name="Electric guitar fill leads to"/>
          <p:cNvSpPr txBox="1"/>
          <p:nvPr/>
        </p:nvSpPr>
        <p:spPr>
          <a:xfrm>
            <a:off x="6052566" y="6375400"/>
            <a:ext cx="292180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2200"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Electric guitar fill leads to</a:t>
            </a:r>
          </a:p>
        </p:txBody>
      </p:sp>
      <p:sp>
        <p:nvSpPr>
          <p:cNvPr id="308" name="Organ riff"/>
          <p:cNvSpPr txBox="1"/>
          <p:nvPr/>
        </p:nvSpPr>
        <p:spPr>
          <a:xfrm>
            <a:off x="6090040" y="6845300"/>
            <a:ext cx="122535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2200"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Organ riff</a:t>
            </a:r>
          </a:p>
        </p:txBody>
      </p:sp>
      <p:sp>
        <p:nvSpPr>
          <p:cNvPr id="309" name="like a rolling stone (1965)"/>
          <p:cNvSpPr txBox="1"/>
          <p:nvPr/>
        </p:nvSpPr>
        <p:spPr>
          <a:xfrm>
            <a:off x="444500" y="732366"/>
            <a:ext cx="1186180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spcBef>
                <a:spcPts val="2300"/>
              </a:spcBef>
              <a:defRPr cap="all" sz="4400">
                <a:solidFill>
                  <a:srgbClr val="7476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like a rolling stone (1965)</a:t>
            </a:r>
          </a:p>
        </p:txBody>
      </p:sp>
      <p:grpSp>
        <p:nvGrpSpPr>
          <p:cNvPr id="316" name="Group"/>
          <p:cNvGrpSpPr/>
          <p:nvPr/>
        </p:nvGrpSpPr>
        <p:grpSpPr>
          <a:xfrm>
            <a:off x="592151" y="1581150"/>
            <a:ext cx="8807883" cy="6591301"/>
            <a:chOff x="0" y="0"/>
            <a:chExt cx="8807881" cy="6591300"/>
          </a:xfrm>
        </p:grpSpPr>
        <p:sp>
          <p:nvSpPr>
            <p:cNvPr id="310" name="You've gone to the finest school all right, Miss Lonely…"/>
            <p:cNvSpPr txBox="1"/>
            <p:nvPr/>
          </p:nvSpPr>
          <p:spPr>
            <a:xfrm>
              <a:off x="563498" y="1092200"/>
              <a:ext cx="6025977" cy="549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You've gone to the finest school all right, Miss Lonely</a:t>
              </a:r>
            </a:p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But you know you only used to get juiced in it</a:t>
              </a:r>
            </a:p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And nobody has ever taught you how to live on the street</a:t>
              </a:r>
            </a:p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And now you find out you're gonna have to get used to it</a:t>
              </a:r>
            </a:p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</a:p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You said you'd never compromise</a:t>
              </a:r>
            </a:p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With the mystery tramp, but now you realize</a:t>
              </a:r>
            </a:p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He's not selling any alibis</a:t>
              </a:r>
            </a:p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As you stare into the vacuum of his eyes</a:t>
              </a:r>
            </a:p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And ask him do you want to make a deal?</a:t>
              </a:r>
            </a:p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</a:p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How does it feel</a:t>
              </a:r>
            </a:p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How does it feel</a:t>
              </a:r>
            </a:p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To be on your own</a:t>
              </a:r>
            </a:p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With no direction home</a:t>
              </a:r>
            </a:p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Like a complete unknown</a:t>
              </a:r>
            </a:p>
            <a:p>
              <a:pPr>
                <a:defRPr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Like a rolling stone?</a:t>
              </a:r>
            </a:p>
          </p:txBody>
        </p:sp>
        <p:sp>
          <p:nvSpPr>
            <p:cNvPr id="311" name="Electric guitar fill leads to…"/>
            <p:cNvSpPr txBox="1"/>
            <p:nvPr/>
          </p:nvSpPr>
          <p:spPr>
            <a:xfrm>
              <a:off x="1072825" y="0"/>
              <a:ext cx="4397723" cy="10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i="1"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Electric guitar fill leads to </a:t>
              </a:r>
            </a:p>
            <a:p>
              <a:pPr>
                <a:defRPr i="1"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Interlude: harmonica fill, based on organ riff</a:t>
              </a:r>
            </a:p>
          </p:txBody>
        </p:sp>
        <p:sp>
          <p:nvSpPr>
            <p:cNvPr id="312" name="Same fill bridges to…"/>
            <p:cNvSpPr txBox="1"/>
            <p:nvPr/>
          </p:nvSpPr>
          <p:spPr>
            <a:xfrm>
              <a:off x="6938898" y="660400"/>
              <a:ext cx="1868984" cy="10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i="1"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Same fill bridges to</a:t>
              </a:r>
            </a:p>
            <a:p>
              <a:pPr>
                <a:defRPr i="1" sz="1800">
                  <a:latin typeface="Iowan Old Style"/>
                  <a:ea typeface="Iowan Old Style"/>
                  <a:cs typeface="Iowan Old Style"/>
                  <a:sym typeface="Iowan Old Style"/>
                </a:defRPr>
              </a:pPr>
              <a:r>
                <a:t>As above + organ</a:t>
              </a:r>
            </a:p>
          </p:txBody>
        </p:sp>
        <p:sp>
          <p:nvSpPr>
            <p:cNvPr id="313" name="a"/>
            <p:cNvSpPr txBox="1"/>
            <p:nvPr/>
          </p:nvSpPr>
          <p:spPr>
            <a:xfrm>
              <a:off x="14287" y="912283"/>
              <a:ext cx="327621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3200">
                  <a:solidFill>
                    <a:schemeClr val="accent1"/>
                  </a:solidFill>
                  <a:latin typeface="Iowan Old Style"/>
                  <a:ea typeface="Iowan Old Style"/>
                  <a:cs typeface="Iowan Old Style"/>
                  <a:sym typeface="Iowan Old Style"/>
                </a:defRPr>
              </a:lvl1pPr>
            </a:lstStyle>
            <a:p>
              <a:pPr/>
              <a:r>
                <a:t>a</a:t>
              </a:r>
            </a:p>
          </p:txBody>
        </p:sp>
        <p:sp>
          <p:nvSpPr>
            <p:cNvPr id="314" name="a"/>
            <p:cNvSpPr txBox="1"/>
            <p:nvPr/>
          </p:nvSpPr>
          <p:spPr>
            <a:xfrm>
              <a:off x="14287" y="1640416"/>
              <a:ext cx="327621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3200">
                  <a:solidFill>
                    <a:schemeClr val="accent1"/>
                  </a:solidFill>
                  <a:latin typeface="Iowan Old Style"/>
                  <a:ea typeface="Iowan Old Style"/>
                  <a:cs typeface="Iowan Old Style"/>
                  <a:sym typeface="Iowan Old Style"/>
                </a:defRPr>
              </a:lvl1pPr>
            </a:lstStyle>
            <a:p>
              <a:pPr/>
              <a:r>
                <a:t>a</a:t>
              </a:r>
            </a:p>
          </p:txBody>
        </p:sp>
        <p:sp>
          <p:nvSpPr>
            <p:cNvPr id="315" name="b"/>
            <p:cNvSpPr txBox="1"/>
            <p:nvPr/>
          </p:nvSpPr>
          <p:spPr>
            <a:xfrm>
              <a:off x="0" y="2554816"/>
              <a:ext cx="356196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3200">
                  <a:solidFill>
                    <a:schemeClr val="accent5"/>
                  </a:solidFill>
                  <a:latin typeface="Iowan Old Style"/>
                  <a:ea typeface="Iowan Old Style"/>
                  <a:cs typeface="Iowan Old Style"/>
                  <a:sym typeface="Iowan Old Style"/>
                </a:defRPr>
              </a:lvl1pPr>
            </a:lstStyle>
            <a:p>
              <a:pPr/>
              <a:r>
                <a:t>b</a:t>
              </a:r>
            </a:p>
          </p:txBody>
        </p:sp>
      </p:grpSp>
      <p:pic>
        <p:nvPicPr>
          <p:cNvPr id="317" name="15_Dylan_Like_a_Rolling_Stone.mp3" descr="15_Dylan_Like_a_Rolling_Stone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346950" y="785495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06536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xit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xit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xit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xit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xit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44" fill="hold" display="0">
                  <p:stCondLst>
                    <p:cond delay="indefinite"/>
                  </p:stCondLst>
                </p:cTn>
                <p:tgtEl>
                  <p:spTgt spid="317"/>
                </p:tgtEl>
              </p:cMediaNode>
            </p:audio>
          </p:childTnLst>
        </p:cTn>
      </p:par>
    </p:tnLst>
    <p:bldLst>
      <p:bldP build="whole" bldLvl="1" animBg="1" rev="0" advAuto="0" spid="302" grpId="10"/>
      <p:bldP build="whole" bldLvl="1" animBg="1" rev="0" advAuto="0" spid="305" grpId="5"/>
      <p:bldP build="whole" bldLvl="1" animBg="1" rev="0" advAuto="0" spid="298" grpId="3"/>
      <p:bldP build="whole" bldLvl="1" animBg="1" rev="0" advAuto="0" spid="307" grpId="6"/>
      <p:bldP build="whole" bldLvl="1" animBg="1" rev="0" advAuto="0" spid="316" grpId="13"/>
      <p:bldP build="whole" bldLvl="1" animBg="1" rev="0" advAuto="0" spid="300" grpId="8"/>
      <p:bldP build="whole" bldLvl="1" animBg="1" rev="0" advAuto="0" spid="308" grpId="11"/>
      <p:bldP build="whole" bldLvl="1" animBg="1" rev="0" advAuto="0" spid="304" grpId="4"/>
      <p:bldP build="whole" bldLvl="1" animBg="1" rev="0" advAuto="0" spid="303" grpId="2"/>
      <p:bldP build="whole" bldLvl="1" animBg="1" rev="0" advAuto="0" spid="306" grpId="12"/>
      <p:bldP build="whole" bldLvl="1" animBg="1" rev="0" advAuto="0" spid="299" grpId="7"/>
      <p:bldP build="whole" bldLvl="1" animBg="1" rev="0" advAuto="0" spid="301" grpId="9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8" name="Begins in 1930s when John and Alan Lomax, Leadbelly, Pete Seeger, Woody Guthrie end up in NYC…"/>
          <p:cNvSpPr txBox="1"/>
          <p:nvPr>
            <p:ph type="body" idx="1"/>
          </p:nvPr>
        </p:nvSpPr>
        <p:spPr>
          <a:xfrm>
            <a:off x="622300" y="1891770"/>
            <a:ext cx="8794816" cy="7062260"/>
          </a:xfrm>
          <a:prstGeom prst="rect">
            <a:avLst/>
          </a:prstGeom>
        </p:spPr>
        <p:txBody>
          <a:bodyPr/>
          <a:lstStyle/>
          <a:p>
            <a:pPr marL="408812" indent="-408812" defTabSz="508254">
              <a:spcBef>
                <a:spcPts val="1500"/>
              </a:spcBef>
              <a:buChar char="•"/>
              <a:defRPr sz="2697">
                <a:solidFill>
                  <a:srgbClr val="53585F"/>
                </a:solidFill>
              </a:defRPr>
            </a:pPr>
            <a:r>
              <a:t>Begins in 1930s when John and Alan Lomax, Leadbelly, Pete Seeger, Woody Guthrie end up in NYC</a:t>
            </a:r>
          </a:p>
          <a:p>
            <a:pPr marL="408812" indent="-408812" defTabSz="508254">
              <a:spcBef>
                <a:spcPts val="1500"/>
              </a:spcBef>
              <a:buChar char="•"/>
              <a:defRPr sz="2697">
                <a:solidFill>
                  <a:srgbClr val="53585F"/>
                </a:solidFill>
              </a:defRPr>
            </a:pPr>
            <a:r>
              <a:t>NYC becomes center of folk music movement</a:t>
            </a:r>
          </a:p>
          <a:p>
            <a:pPr marL="408812" indent="-408812" defTabSz="508254">
              <a:spcBef>
                <a:spcPts val="1500"/>
              </a:spcBef>
              <a:buChar char="•"/>
              <a:defRPr sz="2697">
                <a:solidFill>
                  <a:srgbClr val="53585F"/>
                </a:solidFill>
              </a:defRPr>
            </a:pPr>
            <a:r>
              <a:t>Gains national attention in 1950s </a:t>
            </a:r>
          </a:p>
          <a:p>
            <a:pPr lvl="1" marL="894278" indent="-485465" defTabSz="508254">
              <a:spcBef>
                <a:spcPts val="1500"/>
              </a:spcBef>
              <a:buChar char="–"/>
              <a:defRPr sz="2697">
                <a:solidFill>
                  <a:srgbClr val="53585F"/>
                </a:solidFill>
              </a:defRPr>
            </a:pPr>
            <a:r>
              <a:t>Moe Asch - Folkways Records</a:t>
            </a:r>
          </a:p>
          <a:p>
            <a:pPr lvl="1" marL="894278" indent="-485465" defTabSz="508254">
              <a:spcBef>
                <a:spcPts val="1500"/>
              </a:spcBef>
              <a:buChar char="–"/>
              <a:defRPr sz="2697">
                <a:solidFill>
                  <a:srgbClr val="53585F"/>
                </a:solidFill>
              </a:defRPr>
            </a:pPr>
            <a:r>
              <a:t> The Weavers </a:t>
            </a:r>
            <a:r>
              <a:rPr i="1"/>
              <a:t>Good Night Irene</a:t>
            </a:r>
            <a:r>
              <a:t> a top 10 hit</a:t>
            </a:r>
          </a:p>
          <a:p>
            <a:pPr marL="404866" indent="-404866" defTabSz="508254">
              <a:spcBef>
                <a:spcPts val="1500"/>
              </a:spcBef>
              <a:buChar char="•"/>
              <a:defRPr sz="2697">
                <a:solidFill>
                  <a:srgbClr val="53585F"/>
                </a:solidFill>
              </a:defRPr>
            </a:pPr>
            <a:r>
              <a:t>Initially two different approaches</a:t>
            </a:r>
          </a:p>
          <a:p>
            <a:pPr lvl="1" marL="746202" indent="-337389" defTabSz="508254">
              <a:spcBef>
                <a:spcPts val="1500"/>
              </a:spcBef>
              <a:buChar char="–"/>
              <a:defRPr sz="2697">
                <a:solidFill>
                  <a:srgbClr val="53585F"/>
                </a:solidFill>
              </a:defRPr>
            </a:pPr>
            <a:r>
              <a:t>Rediscovery of musicians from older niche musics</a:t>
            </a:r>
          </a:p>
          <a:p>
            <a:pPr lvl="1" marL="746202" indent="-337389" defTabSz="508254">
              <a:spcBef>
                <a:spcPts val="1500"/>
              </a:spcBef>
              <a:buChar char="–"/>
              <a:defRPr sz="2697">
                <a:solidFill>
                  <a:srgbClr val="53585F"/>
                </a:solidFill>
              </a:defRPr>
            </a:pPr>
            <a:r>
              <a:t>Recreated folk music by contemporary musicians</a:t>
            </a:r>
          </a:p>
          <a:p>
            <a:pPr lvl="2" marL="1087537" indent="-269911" defTabSz="508254">
              <a:spcBef>
                <a:spcPts val="1500"/>
              </a:spcBef>
              <a:buChar char="•"/>
              <a:defRPr sz="2697">
                <a:solidFill>
                  <a:srgbClr val="53585F"/>
                </a:solidFill>
              </a:defRPr>
            </a:pPr>
            <a:r>
              <a:t>Ex. Peter, Paul &amp; Mary, “The Times They are A-Changing”		</a:t>
            </a:r>
          </a:p>
        </p:txBody>
      </p:sp>
      <p:sp>
        <p:nvSpPr>
          <p:cNvPr id="219" name="Late ‘50s/early ‘60s American folk reviv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Late ‘50s/early ‘60s American folk revival</a:t>
            </a:r>
          </a:p>
        </p:txBody>
      </p:sp>
      <p:grpSp>
        <p:nvGrpSpPr>
          <p:cNvPr id="222" name="Dylan-gtr.jpg"/>
          <p:cNvGrpSpPr/>
          <p:nvPr/>
        </p:nvGrpSpPr>
        <p:grpSpPr>
          <a:xfrm>
            <a:off x="9324691" y="2630110"/>
            <a:ext cx="3312783" cy="4967513"/>
            <a:chOff x="0" y="0"/>
            <a:chExt cx="3312781" cy="4967512"/>
          </a:xfrm>
        </p:grpSpPr>
        <p:pic>
          <p:nvPicPr>
            <p:cNvPr id="221" name="Dylan-gtr.jpg" descr="Dylan-gtr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3500" y="38100"/>
              <a:ext cx="3185782" cy="47897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0" name="Dylan-gtr.jpg" descr="Dylan-gtr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312782" cy="4967513"/>
            </a:xfrm>
            <a:prstGeom prst="rect">
              <a:avLst/>
            </a:prstGeom>
            <a:effectLst/>
          </p:spPr>
        </p:pic>
      </p:grpSp>
      <p:sp>
        <p:nvSpPr>
          <p:cNvPr id="223" name="Dylan in New York"/>
          <p:cNvSpPr txBox="1"/>
          <p:nvPr/>
        </p:nvSpPr>
        <p:spPr>
          <a:xfrm>
            <a:off x="10281303" y="7661928"/>
            <a:ext cx="182929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400"/>
              </a:spcBef>
              <a:defRPr sz="1600"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Dylan in New York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Line"/>
          <p:cNvSpPr/>
          <p:nvPr>
            <p:ph type="body" idx="13"/>
          </p:nvPr>
        </p:nvSpPr>
        <p:spPr>
          <a:xfrm>
            <a:off x="571500" y="1456266"/>
            <a:ext cx="11861800" cy="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6" name="Singer-songwriters begin writing own songs in the folk style…"/>
          <p:cNvSpPr txBox="1"/>
          <p:nvPr/>
        </p:nvSpPr>
        <p:spPr>
          <a:xfrm>
            <a:off x="503766" y="1838967"/>
            <a:ext cx="7438447" cy="716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67637" indent="-367637" defTabSz="461518">
              <a:spcBef>
                <a:spcPts val="1400"/>
              </a:spcBef>
              <a:buSzPct val="75000"/>
              <a:buFont typeface="Zapf Dingbats"/>
              <a:buChar char="•"/>
              <a:defRPr sz="2528">
                <a:solidFill>
                  <a:srgbClr val="53585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Singer-songwriters begin writing own songs in the folk style</a:t>
            </a:r>
          </a:p>
          <a:p>
            <a:pPr lvl="2" marL="1062243" indent="-319801" defTabSz="461518">
              <a:spcBef>
                <a:spcPts val="1400"/>
              </a:spcBef>
              <a:buSzPct val="75000"/>
              <a:buFont typeface="Zapf Dingbats"/>
              <a:buChar char="-"/>
              <a:defRPr sz="2528">
                <a:solidFill>
                  <a:srgbClr val="53585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Joan Baez</a:t>
            </a:r>
          </a:p>
          <a:p>
            <a:pPr lvl="2" marL="1062243" indent="-319801" defTabSz="461518">
              <a:spcBef>
                <a:spcPts val="1400"/>
              </a:spcBef>
              <a:buSzPct val="75000"/>
              <a:buFont typeface="Zapf Dingbats"/>
              <a:buChar char="-"/>
              <a:defRPr sz="2528">
                <a:solidFill>
                  <a:srgbClr val="53585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Odetta</a:t>
            </a:r>
          </a:p>
          <a:p>
            <a:pPr lvl="2" marL="1062243" indent="-319801" defTabSz="461518">
              <a:spcBef>
                <a:spcPts val="1400"/>
              </a:spcBef>
              <a:buSzPct val="75000"/>
              <a:buFont typeface="Zapf Dingbats"/>
              <a:buChar char="-"/>
              <a:defRPr sz="2528">
                <a:solidFill>
                  <a:srgbClr val="53585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Ritchie Havens</a:t>
            </a:r>
          </a:p>
          <a:p>
            <a:pPr lvl="2" marL="1062243" indent="-319801" defTabSz="461518">
              <a:spcBef>
                <a:spcPts val="1400"/>
              </a:spcBef>
              <a:buSzPct val="75000"/>
              <a:buFont typeface="Zapf Dingbats"/>
              <a:buChar char="-"/>
              <a:defRPr sz="2528">
                <a:solidFill>
                  <a:srgbClr val="53585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Ramblin’ Jack Elliot</a:t>
            </a:r>
          </a:p>
          <a:p>
            <a:pPr lvl="1" marL="691022" indent="-319801" defTabSz="461518">
              <a:spcBef>
                <a:spcPts val="1400"/>
              </a:spcBef>
              <a:buSzPct val="75000"/>
              <a:buFont typeface="Zapf Dingbats"/>
              <a:buChar char="-"/>
              <a:defRPr sz="2528">
                <a:solidFill>
                  <a:srgbClr val="53585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Simple accompaniments, acoustic guitar</a:t>
            </a:r>
          </a:p>
          <a:p>
            <a:pPr lvl="1" marL="691022" indent="-319801" defTabSz="461518">
              <a:spcBef>
                <a:spcPts val="1400"/>
              </a:spcBef>
              <a:buSzPct val="75000"/>
              <a:buFont typeface="Zapf Dingbats"/>
              <a:buChar char="-"/>
              <a:defRPr sz="2528">
                <a:solidFill>
                  <a:srgbClr val="53585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focus on melody, audible lyrics</a:t>
            </a:r>
          </a:p>
          <a:p>
            <a:pPr lvl="2" marL="1062243" indent="-319801" defTabSz="461518">
              <a:spcBef>
                <a:spcPts val="1400"/>
              </a:spcBef>
              <a:buSzPct val="75000"/>
              <a:buFont typeface="Zapf Dingbats"/>
              <a:buChar char="-"/>
              <a:defRPr sz="2528">
                <a:solidFill>
                  <a:srgbClr val="53585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often narrow ranges, highly repetitiveAssociated with working-class, rural southerners</a:t>
            </a:r>
          </a:p>
          <a:p>
            <a:pPr lvl="2" marL="1062243" indent="-319801" defTabSz="461518">
              <a:spcBef>
                <a:spcPts val="1400"/>
              </a:spcBef>
              <a:buSzPct val="75000"/>
              <a:buFont typeface="Zapf Dingbats"/>
              <a:buChar char="-"/>
              <a:defRPr sz="2528">
                <a:solidFill>
                  <a:srgbClr val="53585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Concerned with political and social issues</a:t>
            </a:r>
          </a:p>
          <a:p>
            <a:pPr marL="371221" indent="-371221" defTabSz="461518">
              <a:spcBef>
                <a:spcPts val="1400"/>
              </a:spcBef>
              <a:buSzPct val="75000"/>
              <a:buFont typeface="Zapf Dingbats"/>
              <a:buChar char="•"/>
              <a:defRPr sz="2528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Perceived by fans as “authentic” and often scholarly</a:t>
            </a:r>
          </a:p>
        </p:txBody>
      </p:sp>
      <p:sp>
        <p:nvSpPr>
          <p:cNvPr id="227" name="Urban Folk Musi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Urban Folk Music</a:t>
            </a:r>
          </a:p>
        </p:txBody>
      </p:sp>
      <p:grpSp>
        <p:nvGrpSpPr>
          <p:cNvPr id="230" name="Gerde's folk city.jpg"/>
          <p:cNvGrpSpPr/>
          <p:nvPr/>
        </p:nvGrpSpPr>
        <p:grpSpPr>
          <a:xfrm>
            <a:off x="8218033" y="2314685"/>
            <a:ext cx="4144797" cy="6216430"/>
            <a:chOff x="0" y="0"/>
            <a:chExt cx="4144796" cy="6216429"/>
          </a:xfrm>
        </p:grpSpPr>
        <p:pic>
          <p:nvPicPr>
            <p:cNvPr id="229" name="Gerde's folk city.jpg" descr="Gerde's folk city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3500" y="38100"/>
              <a:ext cx="4017797" cy="60386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8" name="Gerde's folk city.jpg" descr="Gerde's folk city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144797" cy="6216430"/>
            </a:xfrm>
            <a:prstGeom prst="rect">
              <a:avLst/>
            </a:prstGeom>
            <a:effectLst/>
          </p:spPr>
        </p:pic>
      </p:grpSp>
      <p:sp>
        <p:nvSpPr>
          <p:cNvPr id="231" name="Gerde’s Folk City, NYC"/>
          <p:cNvSpPr txBox="1"/>
          <p:nvPr/>
        </p:nvSpPr>
        <p:spPr>
          <a:xfrm>
            <a:off x="9165166" y="8654342"/>
            <a:ext cx="234699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Gerde’s Folk City, NYC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A photo of the three members of the Kingston Trio seated on stools, playing guitar and singing into microphones in a recording studio."/>
          <p:cNvGrpSpPr/>
          <p:nvPr/>
        </p:nvGrpSpPr>
        <p:grpSpPr>
          <a:xfrm>
            <a:off x="538242" y="418640"/>
            <a:ext cx="4367721" cy="4431093"/>
            <a:chOff x="0" y="0"/>
            <a:chExt cx="4367720" cy="4431091"/>
          </a:xfrm>
        </p:grpSpPr>
        <p:pic>
          <p:nvPicPr>
            <p:cNvPr id="234" name="A photo of the three members of the Kingston Trio seated on stools, playing guitar and singing into microphones in a recording studio.&#13;&#10;" descr="A photo of the three members of the Kingston Trio seated on stools, playing guitar and singing into microphones in a recording studio.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800" y="38100"/>
              <a:ext cx="4266121" cy="42786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3" name="A photo of the three members of the Kingston Trio seated on stools, playing guitar and singing into microphones in a recording studio.&#13;&#10;" descr="A photo of the three members of the Kingston Trio seated on stools, playing guitar and singing into microphones in a recording studio.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367721" cy="4431092"/>
            </a:xfrm>
            <a:prstGeom prst="rect">
              <a:avLst/>
            </a:prstGeom>
            <a:effectLst/>
          </p:spPr>
        </p:pic>
      </p:grpSp>
      <p:sp>
        <p:nvSpPr>
          <p:cNvPr id="236" name="The Kingston Trio…"/>
          <p:cNvSpPr txBox="1"/>
          <p:nvPr/>
        </p:nvSpPr>
        <p:spPr>
          <a:xfrm>
            <a:off x="550742" y="5475368"/>
            <a:ext cx="5088327" cy="3970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400"/>
              </a:spcBef>
              <a:defRPr b="1" sz="27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The Kingston Trio</a:t>
            </a:r>
          </a:p>
          <a:p>
            <a:pPr>
              <a:spcBef>
                <a:spcPts val="400"/>
              </a:spcBef>
              <a:defRPr sz="27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The most popular ensemble of the “folk revival” of the late ’50s and early ’60s. Their first album, </a:t>
            </a:r>
            <a:r>
              <a:rPr i="1"/>
              <a:t>The Kingston Trio </a:t>
            </a:r>
            <a:r>
              <a:t>(1958), stayed on the pop-album charts for 195 weeks.</a:t>
            </a:r>
          </a:p>
        </p:txBody>
      </p:sp>
      <p:sp>
        <p:nvSpPr>
          <p:cNvPr id="237" name="(from left) Bob Shane, Nick Reynolds, and Dave Guard"/>
          <p:cNvSpPr txBox="1"/>
          <p:nvPr/>
        </p:nvSpPr>
        <p:spPr>
          <a:xfrm>
            <a:off x="334750" y="4972049"/>
            <a:ext cx="50795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400"/>
              </a:spcBef>
              <a:defRPr sz="1600"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(from left) Bob Shane, Nick Reynolds, and Dave Guard</a:t>
            </a:r>
          </a:p>
        </p:txBody>
      </p:sp>
      <p:sp>
        <p:nvSpPr>
          <p:cNvPr id="238" name="Peter, Paul and Mary…"/>
          <p:cNvSpPr txBox="1"/>
          <p:nvPr/>
        </p:nvSpPr>
        <p:spPr>
          <a:xfrm>
            <a:off x="5273151" y="648922"/>
            <a:ext cx="7688520" cy="3970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400"/>
              </a:spcBef>
              <a:defRPr b="1" sz="27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Peter, Paul and Mary</a:t>
            </a:r>
          </a:p>
          <a:p>
            <a:pPr>
              <a:spcBef>
                <a:spcPts val="400"/>
              </a:spcBef>
              <a:defRPr sz="27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A group aimed not for small coffeehouses, but for larger concert halls. Their music was more polished than that of many folk artists, but die-hard folkniks embraced the group—in part because of their passionate involvement in the civil rights movement.</a:t>
            </a:r>
          </a:p>
        </p:txBody>
      </p:sp>
      <p:sp>
        <p:nvSpPr>
          <p:cNvPr id="239" name="(from left) Mary Travers, Peter Yarrow and Paul Stookey"/>
          <p:cNvSpPr txBox="1"/>
          <p:nvPr/>
        </p:nvSpPr>
        <p:spPr>
          <a:xfrm>
            <a:off x="6640636" y="8999661"/>
            <a:ext cx="516334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400"/>
              </a:spcBef>
              <a:defRPr sz="1600"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(from left) Mary Travers, Peter Yarrow and Paul Stookey</a:t>
            </a:r>
          </a:p>
        </p:txBody>
      </p:sp>
      <p:grpSp>
        <p:nvGrpSpPr>
          <p:cNvPr id="242" name="Image"/>
          <p:cNvGrpSpPr/>
          <p:nvPr/>
        </p:nvGrpSpPr>
        <p:grpSpPr>
          <a:xfrm>
            <a:off x="6295305" y="4423833"/>
            <a:ext cx="6197601" cy="3860801"/>
            <a:chOff x="0" y="0"/>
            <a:chExt cx="6197600" cy="3860800"/>
          </a:xfrm>
        </p:grpSpPr>
        <p:pic>
          <p:nvPicPr>
            <p:cNvPr id="24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0800" y="38100"/>
              <a:ext cx="6096000" cy="3708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0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197600" cy="38608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Line"/>
          <p:cNvSpPr/>
          <p:nvPr>
            <p:ph type="body" idx="13"/>
          </p:nvPr>
        </p:nvSpPr>
        <p:spPr>
          <a:xfrm>
            <a:off x="571500" y="1439333"/>
            <a:ext cx="11861800" cy="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7" name="Backlash against Fol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Backlash against Folk</a:t>
            </a:r>
          </a:p>
        </p:txBody>
      </p:sp>
      <p:sp>
        <p:nvSpPr>
          <p:cNvPr id="248" name="House Unamerican Activities Committee went after folk singers because of associations with unions and left-wing causes…"/>
          <p:cNvSpPr txBox="1"/>
          <p:nvPr/>
        </p:nvSpPr>
        <p:spPr>
          <a:xfrm>
            <a:off x="486833" y="1464733"/>
            <a:ext cx="11619972" cy="3086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27609" indent="-427609" defTabSz="531622">
              <a:spcBef>
                <a:spcPts val="1600"/>
              </a:spcBef>
              <a:buSzPct val="75000"/>
              <a:buFont typeface="Zapf Dingbats"/>
              <a:buChar char="•"/>
              <a:defRPr sz="2912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House Unamerican Activities Committee went after folk singers because of associations with unions and left-wing causes</a:t>
            </a:r>
          </a:p>
          <a:p>
            <a:pPr lvl="1" marL="935394" indent="-507785" defTabSz="531622">
              <a:spcBef>
                <a:spcPts val="1600"/>
              </a:spcBef>
              <a:buSzPct val="75000"/>
              <a:buFont typeface="Zapf Dingbats"/>
              <a:buChar char="–"/>
              <a:defRPr sz="2912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Weavers, Woody Guthrie, some older folk musicians blacklisted</a:t>
            </a:r>
          </a:p>
          <a:p>
            <a:pPr marL="427609" indent="-427609" defTabSz="531622">
              <a:spcBef>
                <a:spcPts val="1600"/>
              </a:spcBef>
              <a:buSzPct val="75000"/>
              <a:buFont typeface="Zapf Dingbats"/>
              <a:buChar char="•"/>
              <a:defRPr sz="2912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Younger, apolitical musicians lead movement</a:t>
            </a:r>
          </a:p>
        </p:txBody>
      </p:sp>
      <p:grpSp>
        <p:nvGrpSpPr>
          <p:cNvPr id="251" name="joanbaez1973.jpg"/>
          <p:cNvGrpSpPr/>
          <p:nvPr/>
        </p:nvGrpSpPr>
        <p:grpSpPr>
          <a:xfrm>
            <a:off x="517104" y="4319160"/>
            <a:ext cx="4851967" cy="4454549"/>
            <a:chOff x="0" y="0"/>
            <a:chExt cx="4851965" cy="4454547"/>
          </a:xfrm>
        </p:grpSpPr>
        <p:pic>
          <p:nvPicPr>
            <p:cNvPr id="250" name="joanbaez1973.jpg" descr="joanbaez1973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3500" y="38100"/>
              <a:ext cx="4724966" cy="42767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9" name="joanbaez1973.jpg" descr="joanbaez1973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51966" cy="4454548"/>
            </a:xfrm>
            <a:prstGeom prst="rect">
              <a:avLst/>
            </a:prstGeom>
            <a:effectLst/>
          </p:spPr>
        </p:pic>
      </p:grpSp>
      <p:sp>
        <p:nvSpPr>
          <p:cNvPr id="252" name="Joan Baez"/>
          <p:cNvSpPr txBox="1"/>
          <p:nvPr/>
        </p:nvSpPr>
        <p:spPr>
          <a:xfrm>
            <a:off x="2076114" y="8789808"/>
            <a:ext cx="104020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Joan Baez</a:t>
            </a:r>
          </a:p>
        </p:txBody>
      </p:sp>
      <p:grpSp>
        <p:nvGrpSpPr>
          <p:cNvPr id="255" name="A black-and-white photo of Peter, Paul, and Mary playing guitar and singing on an elevated outdoor stage.jpg"/>
          <p:cNvGrpSpPr/>
          <p:nvPr/>
        </p:nvGrpSpPr>
        <p:grpSpPr>
          <a:xfrm>
            <a:off x="5569994" y="4100424"/>
            <a:ext cx="6706739" cy="4892021"/>
            <a:chOff x="0" y="0"/>
            <a:chExt cx="6706738" cy="4892019"/>
          </a:xfrm>
        </p:grpSpPr>
        <p:pic>
          <p:nvPicPr>
            <p:cNvPr id="254" name="A black-and-white photo of Peter, Paul, and Mary playing guitar and singing on an elevated outdoor stage.jpg" descr="A black-and-white photo of Peter, Paul, and Mary playing guitar and singing on an elevated outdoor stage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3500" y="38100"/>
              <a:ext cx="6579739" cy="47142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3" name="A black-and-white photo of Peter, Paul, and Mary playing guitar and singing on an elevated outdoor stage.jpg" descr="A black-and-white photo of Peter, Paul, and Mary playing guitar and singing on an elevated outdoor stage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706739" cy="4892020"/>
            </a:xfrm>
            <a:prstGeom prst="rect">
              <a:avLst/>
            </a:prstGeom>
            <a:effectLst/>
          </p:spPr>
        </p:pic>
      </p:grpSp>
      <p:sp>
        <p:nvSpPr>
          <p:cNvPr id="256" name="Peter, Paul &amp; Mary at the March on Washington for Jobs and Freedom, 1963"/>
          <p:cNvSpPr txBox="1"/>
          <p:nvPr/>
        </p:nvSpPr>
        <p:spPr>
          <a:xfrm>
            <a:off x="5369647" y="8976075"/>
            <a:ext cx="742232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Peter, Paul &amp; Mary at the March on Washington for Jobs and Freedom, 1963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9" name="Bob Dylan (Robert Zimmerman, 1941- 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2200"/>
              </a:spcBef>
              <a:defRPr sz="4800"/>
            </a:lvl1pPr>
          </a:lstStyle>
          <a:p>
            <a:pPr/>
            <a:r>
              <a:t>Bob Dylan (Robert Zimmerman, 1941- )   </a:t>
            </a:r>
          </a:p>
        </p:txBody>
      </p:sp>
      <p:sp>
        <p:nvSpPr>
          <p:cNvPr id="260" name="Gets into folk music in college after hearing Woody Guthrie…"/>
          <p:cNvSpPr txBox="1"/>
          <p:nvPr>
            <p:ph type="body" sz="half" idx="1"/>
          </p:nvPr>
        </p:nvSpPr>
        <p:spPr>
          <a:xfrm>
            <a:off x="626533" y="1701800"/>
            <a:ext cx="11042353" cy="3011303"/>
          </a:xfrm>
          <a:prstGeom prst="rect">
            <a:avLst/>
          </a:prstGeom>
        </p:spPr>
        <p:txBody>
          <a:bodyPr/>
          <a:lstStyle/>
          <a:p>
            <a:pPr marL="344369" indent="-344369" defTabSz="432308">
              <a:lnSpc>
                <a:spcPct val="90000"/>
              </a:lnSpc>
              <a:spcBef>
                <a:spcPts val="1300"/>
              </a:spcBef>
              <a:buChar char="•"/>
              <a:defRPr sz="2812">
                <a:solidFill>
                  <a:srgbClr val="53585F"/>
                </a:solidFill>
              </a:defRPr>
            </a:pPr>
            <a:r>
              <a:t>Gets into folk music in college after hearing Woody Guthrie</a:t>
            </a:r>
          </a:p>
          <a:p>
            <a:pPr marL="344369" indent="-344369" defTabSz="432308">
              <a:lnSpc>
                <a:spcPct val="90000"/>
              </a:lnSpc>
              <a:spcBef>
                <a:spcPts val="1300"/>
              </a:spcBef>
              <a:buChar char="•"/>
              <a:defRPr sz="2812">
                <a:solidFill>
                  <a:srgbClr val="53585F"/>
                </a:solidFill>
              </a:defRPr>
            </a:pPr>
            <a:r>
              <a:t>1960 goes to NYC to meet Guthrie</a:t>
            </a:r>
          </a:p>
          <a:p>
            <a:pPr marL="344369" indent="-344369" defTabSz="432308">
              <a:lnSpc>
                <a:spcPct val="90000"/>
              </a:lnSpc>
              <a:spcBef>
                <a:spcPts val="1300"/>
              </a:spcBef>
              <a:buChar char="•"/>
              <a:defRPr sz="2812">
                <a:solidFill>
                  <a:srgbClr val="53585F"/>
                </a:solidFill>
              </a:defRPr>
            </a:pPr>
            <a:r>
              <a:t>Gets work singing in coffee houses in the city</a:t>
            </a:r>
          </a:p>
          <a:p>
            <a:pPr marL="344369" indent="-344369" defTabSz="432308">
              <a:lnSpc>
                <a:spcPct val="90000"/>
              </a:lnSpc>
              <a:spcBef>
                <a:spcPts val="1300"/>
              </a:spcBef>
              <a:buChar char="•"/>
              <a:defRPr sz="2812">
                <a:solidFill>
                  <a:srgbClr val="53585F"/>
                </a:solidFill>
              </a:defRPr>
            </a:pPr>
            <a:r>
              <a:t>Often incorporated traditional melodies</a:t>
            </a:r>
          </a:p>
          <a:p>
            <a:pPr marL="344369" indent="-344369" defTabSz="432308">
              <a:lnSpc>
                <a:spcPct val="90000"/>
              </a:lnSpc>
              <a:spcBef>
                <a:spcPts val="1300"/>
              </a:spcBef>
              <a:buChar char="•"/>
              <a:defRPr sz="2812">
                <a:solidFill>
                  <a:srgbClr val="53585F"/>
                </a:solidFill>
              </a:defRPr>
            </a:pPr>
            <a:r>
              <a:t>Comes to be seen as the embodiment of the folk movement</a:t>
            </a:r>
          </a:p>
        </p:txBody>
      </p:sp>
      <p:grpSp>
        <p:nvGrpSpPr>
          <p:cNvPr id="263" name="GuthrieDylan.jpg"/>
          <p:cNvGrpSpPr/>
          <p:nvPr/>
        </p:nvGrpSpPr>
        <p:grpSpPr>
          <a:xfrm>
            <a:off x="8037207" y="4800812"/>
            <a:ext cx="4322470" cy="3324402"/>
            <a:chOff x="0" y="0"/>
            <a:chExt cx="4322469" cy="3324401"/>
          </a:xfrm>
        </p:grpSpPr>
        <p:pic>
          <p:nvPicPr>
            <p:cNvPr id="262" name="GuthrieDylan.jpg" descr="GuthrieDylan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3500" y="38100"/>
              <a:ext cx="4195470" cy="31466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1" name="GuthrieDylan.jpg" descr="GuthrieDylan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322470" cy="3324402"/>
            </a:xfrm>
            <a:prstGeom prst="rect">
              <a:avLst/>
            </a:prstGeom>
            <a:effectLst/>
          </p:spPr>
        </p:pic>
      </p:grpSp>
      <p:sp>
        <p:nvSpPr>
          <p:cNvPr id="264" name="Woody Guthrie/Bob Dylan"/>
          <p:cNvSpPr txBox="1"/>
          <p:nvPr/>
        </p:nvSpPr>
        <p:spPr>
          <a:xfrm>
            <a:off x="8637672" y="8201176"/>
            <a:ext cx="268770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Woody Guthrie/Bob Dylan</a:t>
            </a:r>
          </a:p>
        </p:txBody>
      </p:sp>
      <p:sp>
        <p:nvSpPr>
          <p:cNvPr id="265" name="Stood out for the originality and intensity of his songs…"/>
          <p:cNvSpPr txBox="1"/>
          <p:nvPr/>
        </p:nvSpPr>
        <p:spPr>
          <a:xfrm>
            <a:off x="-292101" y="4330700"/>
            <a:ext cx="8210998" cy="3659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2" marL="996946" indent="-263902" defTabSz="455675">
              <a:lnSpc>
                <a:spcPct val="80000"/>
              </a:lnSpc>
              <a:spcBef>
                <a:spcPts val="1400"/>
              </a:spcBef>
              <a:buClr>
                <a:srgbClr val="009DD9"/>
              </a:buClr>
              <a:buSzPct val="75000"/>
              <a:buFont typeface="Zapf Dingbats"/>
              <a:buChar char="•"/>
              <a:defRPr sz="2964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</a:p>
          <a:p>
            <a:pPr lvl="2" marL="996946" indent="-263902" defTabSz="455675">
              <a:lnSpc>
                <a:spcPct val="80000"/>
              </a:lnSpc>
              <a:spcBef>
                <a:spcPts val="1400"/>
              </a:spcBef>
              <a:buClr>
                <a:srgbClr val="009DD9"/>
              </a:buClr>
              <a:buSzPct val="75000"/>
              <a:buFont typeface="Zapf Dingbats"/>
              <a:buChar char="•"/>
              <a:defRPr sz="2964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Stood out for the originality and intensity of his songs</a:t>
            </a:r>
          </a:p>
          <a:p>
            <a:pPr lvl="2" marL="996946" indent="-263902" defTabSz="455675">
              <a:lnSpc>
                <a:spcPct val="80000"/>
              </a:lnSpc>
              <a:spcBef>
                <a:spcPts val="1400"/>
              </a:spcBef>
              <a:buClr>
                <a:srgbClr val="009DD9"/>
              </a:buClr>
              <a:buSzPct val="75000"/>
              <a:buFont typeface="Zapf Dingbats"/>
              <a:buChar char="•"/>
              <a:defRPr sz="2964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Idiosyncratic performance style a barrier to pop marketability</a:t>
            </a:r>
          </a:p>
          <a:p>
            <a:pPr lvl="3" marL="1442808" indent="-343242" defTabSz="455675">
              <a:lnSpc>
                <a:spcPct val="80000"/>
              </a:lnSpc>
              <a:spcBef>
                <a:spcPts val="1400"/>
              </a:spcBef>
              <a:buClr>
                <a:srgbClr val="009DD9"/>
              </a:buClr>
              <a:buSzPct val="75000"/>
              <a:buFont typeface="Zapf Dingbats"/>
              <a:buChar char="•"/>
              <a:defRPr sz="2964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His songs were often covered by more pop-friendly artists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8" name="Dylan’s profile ris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Dylan’s profile rises </a:t>
            </a:r>
          </a:p>
        </p:txBody>
      </p:sp>
      <p:sp>
        <p:nvSpPr>
          <p:cNvPr id="269" name="After short time in NYC, writes songs that explore social and political themes…"/>
          <p:cNvSpPr txBox="1"/>
          <p:nvPr>
            <p:ph type="body" idx="1"/>
          </p:nvPr>
        </p:nvSpPr>
        <p:spPr>
          <a:xfrm>
            <a:off x="571500" y="1828800"/>
            <a:ext cx="12033846" cy="5192018"/>
          </a:xfrm>
          <a:prstGeom prst="rect">
            <a:avLst/>
          </a:prstGeom>
        </p:spPr>
        <p:txBody>
          <a:bodyPr/>
          <a:lstStyle/>
          <a:p>
            <a:pPr marL="321101" indent="-321101" defTabSz="403097">
              <a:lnSpc>
                <a:spcPct val="90000"/>
              </a:lnSpc>
              <a:spcBef>
                <a:spcPts val="1200"/>
              </a:spcBef>
              <a:buChar char="•"/>
              <a:defRPr sz="2622"/>
            </a:pPr>
            <a:r>
              <a:t>After short time in NYC, writes songs that explore social and political themes</a:t>
            </a:r>
          </a:p>
          <a:p>
            <a:pPr marL="321101" indent="-321101" defTabSz="403097">
              <a:lnSpc>
                <a:spcPct val="90000"/>
              </a:lnSpc>
              <a:spcBef>
                <a:spcPts val="1200"/>
              </a:spcBef>
              <a:buChar char="•"/>
              <a:defRPr sz="2622"/>
            </a:pPr>
            <a:r>
              <a:t>“</a:t>
            </a:r>
            <a:r>
              <a:t>Blowin’ in the Wind” (1962)</a:t>
            </a:r>
          </a:p>
          <a:p>
            <a:pPr lvl="1" marL="603551" indent="-279320" defTabSz="403097">
              <a:lnSpc>
                <a:spcPct val="90000"/>
              </a:lnSpc>
              <a:spcBef>
                <a:spcPts val="1200"/>
              </a:spcBef>
              <a:buChar char="–"/>
              <a:defRPr sz="2346"/>
            </a:pPr>
            <a:r>
              <a:t>Highly repetitive melody, in claustrophobically narrow range</a:t>
            </a:r>
          </a:p>
          <a:p>
            <a:pPr lvl="1" marL="603551" indent="-279320" defTabSz="403097">
              <a:lnSpc>
                <a:spcPct val="90000"/>
              </a:lnSpc>
              <a:spcBef>
                <a:spcPts val="1200"/>
              </a:spcBef>
              <a:buChar char="–"/>
              <a:defRPr sz="2346"/>
            </a:pPr>
            <a:r>
              <a:t>Strophic form – three verses, each with three phrases</a:t>
            </a:r>
            <a:endParaRPr sz="1932"/>
          </a:p>
          <a:p>
            <a:pPr lvl="1" marL="603551" indent="-279320" defTabSz="403097">
              <a:lnSpc>
                <a:spcPct val="90000"/>
              </a:lnSpc>
              <a:spcBef>
                <a:spcPts val="1200"/>
              </a:spcBef>
              <a:buChar char="–"/>
              <a:defRPr sz="2346"/>
            </a:pPr>
            <a:r>
              <a:t>Simple, chordal accompaniment with slow harmonic rhythm </a:t>
            </a:r>
          </a:p>
          <a:p>
            <a:pPr lvl="1" marL="603551" indent="-279320" defTabSz="403097">
              <a:lnSpc>
                <a:spcPct val="90000"/>
              </a:lnSpc>
              <a:spcBef>
                <a:spcPts val="1200"/>
              </a:spcBef>
              <a:buChar char="–"/>
              <a:defRPr sz="2346"/>
            </a:pPr>
            <a:r>
              <a:t>Focus on lyrics</a:t>
            </a:r>
          </a:p>
          <a:p>
            <a:pPr lvl="1" marL="603551" indent="-279320" defTabSz="403097">
              <a:lnSpc>
                <a:spcPct val="90000"/>
              </a:lnSpc>
              <a:spcBef>
                <a:spcPts val="1200"/>
              </a:spcBef>
              <a:buChar char="–"/>
              <a:defRPr sz="2346"/>
            </a:pPr>
            <a:r>
              <a:t>Refrain as tag: “The answer my friend, is blowin’ in the wind, the answer is blowin’ in the wind”</a:t>
            </a:r>
          </a:p>
          <a:p>
            <a:pPr marL="321101" indent="-321101" defTabSz="403097">
              <a:lnSpc>
                <a:spcPct val="90000"/>
              </a:lnSpc>
              <a:spcBef>
                <a:spcPts val="1200"/>
              </a:spcBef>
              <a:buChar char="•"/>
              <a:defRPr sz="2622"/>
            </a:pPr>
            <a:r>
              <a:t>Compare to Peter, Paul and Mary</a:t>
            </a:r>
          </a:p>
        </p:txBody>
      </p:sp>
      <p:pic>
        <p:nvPicPr>
          <p:cNvPr id="270" name="Blowin_in_the_Wind_Single.jpg" descr="Blowin_in_the_Wind_Sing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9400" y="5944810"/>
            <a:ext cx="3526073" cy="34912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3" name="Talkin’ John Birch Paranoid Blues (196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spcBef>
                <a:spcPts val="1900"/>
              </a:spcBef>
              <a:defRPr sz="4816"/>
            </a:lvl1pPr>
          </a:lstStyle>
          <a:p>
            <a:pPr/>
            <a:r>
              <a:t>Talkin’ John Birch Paranoid Blues (1962)</a:t>
            </a:r>
          </a:p>
        </p:txBody>
      </p:sp>
      <p:sp>
        <p:nvSpPr>
          <p:cNvPr id="274" name="Political commentary on HUAC and anti-communist organizations…"/>
          <p:cNvSpPr txBox="1"/>
          <p:nvPr>
            <p:ph type="body" sz="half" idx="1"/>
          </p:nvPr>
        </p:nvSpPr>
        <p:spPr>
          <a:xfrm>
            <a:off x="577552" y="1803400"/>
            <a:ext cx="9794925" cy="3574107"/>
          </a:xfrm>
          <a:prstGeom prst="rect">
            <a:avLst/>
          </a:prstGeom>
        </p:spPr>
        <p:txBody>
          <a:bodyPr/>
          <a:lstStyle/>
          <a:p>
            <a:pPr marL="390017" indent="-390017" defTabSz="484886">
              <a:lnSpc>
                <a:spcPct val="90000"/>
              </a:lnSpc>
              <a:spcBef>
                <a:spcPts val="1400"/>
              </a:spcBef>
              <a:buChar char="•"/>
              <a:defRPr sz="2075">
                <a:solidFill>
                  <a:srgbClr val="53585F"/>
                </a:solidFill>
              </a:defRPr>
            </a:pPr>
            <a:r>
              <a:t>Political commentary on HUAC and anti-communist organizations</a:t>
            </a:r>
          </a:p>
          <a:p>
            <a:pPr marL="390017" indent="-390017" defTabSz="484886">
              <a:lnSpc>
                <a:spcPct val="90000"/>
              </a:lnSpc>
              <a:spcBef>
                <a:spcPts val="1400"/>
              </a:spcBef>
              <a:buChar char="•"/>
              <a:defRPr sz="2075">
                <a:solidFill>
                  <a:srgbClr val="53585F"/>
                </a:solidFill>
              </a:defRPr>
            </a:pPr>
            <a:r>
              <a:t>Typical Dylan vocal delivery </a:t>
            </a:r>
          </a:p>
          <a:p>
            <a:pPr lvl="1" marL="853162" indent="-463145" defTabSz="484886">
              <a:lnSpc>
                <a:spcPct val="90000"/>
              </a:lnSpc>
              <a:spcBef>
                <a:spcPts val="1400"/>
              </a:spcBef>
              <a:buChar char="–"/>
              <a:defRPr sz="2075">
                <a:solidFill>
                  <a:srgbClr val="53585F"/>
                </a:solidFill>
              </a:defRPr>
            </a:pPr>
            <a:r>
              <a:t>weak vocals</a:t>
            </a:r>
          </a:p>
          <a:p>
            <a:pPr lvl="1" marL="853162" indent="-463145" defTabSz="484886">
              <a:lnSpc>
                <a:spcPct val="90000"/>
              </a:lnSpc>
              <a:spcBef>
                <a:spcPts val="1400"/>
              </a:spcBef>
              <a:buChar char="–"/>
              <a:defRPr sz="2075">
                <a:solidFill>
                  <a:srgbClr val="53585F"/>
                </a:solidFill>
              </a:defRPr>
            </a:pPr>
            <a:r>
              <a:t>full of humor, sarcasm</a:t>
            </a:r>
          </a:p>
          <a:p>
            <a:pPr lvl="1" marL="853162" indent="-463145" defTabSz="484886">
              <a:lnSpc>
                <a:spcPct val="90000"/>
              </a:lnSpc>
              <a:spcBef>
                <a:spcPts val="1400"/>
              </a:spcBef>
              <a:buChar char="–"/>
              <a:defRPr sz="2075">
                <a:solidFill>
                  <a:srgbClr val="53585F"/>
                </a:solidFill>
              </a:defRPr>
            </a:pPr>
            <a:r>
              <a:t>Conversational style</a:t>
            </a:r>
          </a:p>
          <a:p>
            <a:pPr marL="390017" indent="-390017" defTabSz="484886">
              <a:lnSpc>
                <a:spcPct val="90000"/>
              </a:lnSpc>
              <a:spcBef>
                <a:spcPts val="1400"/>
              </a:spcBef>
              <a:buChar char="•"/>
              <a:defRPr sz="2075">
                <a:solidFill>
                  <a:srgbClr val="53585F"/>
                </a:solidFill>
              </a:defRPr>
            </a:pPr>
            <a:r>
              <a:t>Guitar strumming, harmonica combo from country blues</a:t>
            </a:r>
          </a:p>
          <a:p>
            <a:pPr marL="390017" indent="-390017" defTabSz="484886">
              <a:lnSpc>
                <a:spcPct val="90000"/>
              </a:lnSpc>
              <a:spcBef>
                <a:spcPts val="1400"/>
              </a:spcBef>
              <a:buChar char="•"/>
              <a:defRPr sz="2075">
                <a:solidFill>
                  <a:srgbClr val="53585F"/>
                </a:solidFill>
              </a:defRPr>
            </a:pPr>
            <a:r>
              <a:t>Completion of vocal phrases by instrument</a:t>
            </a:r>
          </a:p>
        </p:txBody>
      </p:sp>
      <p:grpSp>
        <p:nvGrpSpPr>
          <p:cNvPr id="277" name="Dylan acoustic.jpg"/>
          <p:cNvGrpSpPr/>
          <p:nvPr/>
        </p:nvGrpSpPr>
        <p:grpSpPr>
          <a:xfrm>
            <a:off x="6949926" y="5325165"/>
            <a:ext cx="5649070" cy="3851890"/>
            <a:chOff x="0" y="0"/>
            <a:chExt cx="5649069" cy="3851889"/>
          </a:xfrm>
        </p:grpSpPr>
        <p:pic>
          <p:nvPicPr>
            <p:cNvPr id="276" name="Dylan acoustic.jpg" descr="Dylan acoustic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3500" y="38100"/>
              <a:ext cx="5522070" cy="36740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5" name="Dylan acoustic.jpg" descr="Dylan acoustic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649070" cy="3851890"/>
            </a:xfrm>
            <a:prstGeom prst="rect">
              <a:avLst/>
            </a:prstGeom>
            <a:effectLst/>
          </p:spPr>
        </p:pic>
      </p:grpSp>
      <p:sp>
        <p:nvSpPr>
          <p:cNvPr id="278" name="Now we all agree with Hitler’s views…"/>
          <p:cNvSpPr txBox="1"/>
          <p:nvPr/>
        </p:nvSpPr>
        <p:spPr>
          <a:xfrm>
            <a:off x="850850" y="5523910"/>
            <a:ext cx="5926207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7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Now we all agree with Hitler’s views</a:t>
            </a:r>
          </a:p>
          <a:p>
            <a:pPr>
              <a:defRPr sz="17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Although he killed six million Jews</a:t>
            </a:r>
          </a:p>
          <a:p>
            <a:pPr>
              <a:defRPr sz="17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It don’t matter too much that he was a Fascist</a:t>
            </a:r>
          </a:p>
          <a:p>
            <a:pPr>
              <a:defRPr sz="17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At least you can’t say he was a Communist!</a:t>
            </a:r>
          </a:p>
          <a:p>
            <a:pPr>
              <a:defRPr sz="17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That’s to say like if you got a cold you take a shot of malaria</a:t>
            </a:r>
          </a:p>
          <a:p>
            <a:pPr>
              <a:defRPr sz="1700">
                <a:latin typeface="Iowan Old Style"/>
                <a:ea typeface="Iowan Old Style"/>
                <a:cs typeface="Iowan Old Style"/>
                <a:sym typeface="Iowan Old Style"/>
              </a:defRPr>
            </a:pPr>
          </a:p>
          <a:p>
            <a:pPr>
              <a:defRPr sz="17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Well, I wus lookin’ everywhere for them gol-darned Reds</a:t>
            </a:r>
          </a:p>
          <a:p>
            <a:pPr>
              <a:defRPr sz="17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I got up in the mornin’ ’n’ looked under my bed</a:t>
            </a:r>
          </a:p>
          <a:p>
            <a:pPr>
              <a:defRPr sz="17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Looked in the sink, behind the door</a:t>
            </a:r>
          </a:p>
          <a:p>
            <a:pPr>
              <a:defRPr sz="17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Looked in the glove compartment of my car</a:t>
            </a:r>
          </a:p>
          <a:p>
            <a:pPr>
              <a:defRPr sz="17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Couldn’t find ’em . . .</a:t>
            </a:r>
          </a:p>
        </p:txBody>
      </p:sp>
      <p:pic>
        <p:nvPicPr>
          <p:cNvPr id="279" name="john_birch.m4a" descr="john_birch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826750" y="179705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83000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2" name="Dylan goes electri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2200"/>
              </a:spcBef>
              <a:defRPr sz="4800"/>
            </a:lvl1pPr>
          </a:lstStyle>
          <a:p>
            <a:pPr/>
            <a:r>
              <a:t>Dylan goes electric</a:t>
            </a:r>
          </a:p>
        </p:txBody>
      </p:sp>
      <p:sp>
        <p:nvSpPr>
          <p:cNvPr id="283" name="Transformed into a rock ’n’ roll musician at the 1965 Newport Folk Festival…"/>
          <p:cNvSpPr txBox="1"/>
          <p:nvPr>
            <p:ph type="body" sz="half" idx="1"/>
          </p:nvPr>
        </p:nvSpPr>
        <p:spPr>
          <a:xfrm>
            <a:off x="-203201" y="1600299"/>
            <a:ext cx="7132292" cy="3765154"/>
          </a:xfrm>
          <a:prstGeom prst="rect">
            <a:avLst/>
          </a:prstGeom>
        </p:spPr>
        <p:txBody>
          <a:bodyPr/>
          <a:lstStyle/>
          <a:p>
            <a:pPr lvl="2" marL="869132" indent="-230068" defTabSz="397256">
              <a:lnSpc>
                <a:spcPct val="80000"/>
              </a:lnSpc>
              <a:spcBef>
                <a:spcPts val="1200"/>
              </a:spcBef>
              <a:buClr>
                <a:srgbClr val="009DD9"/>
              </a:buClr>
              <a:buChar char="•"/>
              <a:defRPr sz="2720"/>
            </a:pPr>
            <a:r>
              <a:t>Transformed into a rock ’n’ roll musician at the 1965 Newport Folk Festival</a:t>
            </a:r>
          </a:p>
          <a:p>
            <a:pPr lvl="4" marL="1610613" indent="-332486" defTabSz="397256">
              <a:lnSpc>
                <a:spcPct val="80000"/>
              </a:lnSpc>
              <a:spcBef>
                <a:spcPts val="1200"/>
              </a:spcBef>
              <a:buClr>
                <a:srgbClr val="009DD9"/>
              </a:buClr>
              <a:buChar char="•"/>
              <a:defRPr sz="2720"/>
            </a:pPr>
            <a:r>
              <a:t>Perceived by the folk community as a betrayal</a:t>
            </a:r>
          </a:p>
          <a:p>
            <a:pPr lvl="4" marL="1610613" indent="-332486" defTabSz="397256">
              <a:lnSpc>
                <a:spcPct val="80000"/>
              </a:lnSpc>
              <a:spcBef>
                <a:spcPts val="1200"/>
              </a:spcBef>
              <a:buClr>
                <a:srgbClr val="009DD9"/>
              </a:buClr>
              <a:buChar char="•"/>
              <a:defRPr sz="2720"/>
            </a:pPr>
            <a:r>
              <a:t>Possibly influenced by the Byrds’ successful cover (audio)</a:t>
            </a:r>
          </a:p>
          <a:p>
            <a:pPr lvl="4" marL="1610613" indent="-332486" defTabSz="397256">
              <a:lnSpc>
                <a:spcPct val="80000"/>
              </a:lnSpc>
              <a:spcBef>
                <a:spcPts val="1200"/>
              </a:spcBef>
              <a:buClr>
                <a:srgbClr val="009DD9"/>
              </a:buClr>
              <a:buChar char="•"/>
              <a:defRPr sz="2720"/>
            </a:pPr>
            <a:r>
              <a:t>Folk Rock is born as a genre</a:t>
            </a:r>
          </a:p>
        </p:txBody>
      </p:sp>
      <p:grpSp>
        <p:nvGrpSpPr>
          <p:cNvPr id="286" name="A black-and-white photo of Bob Dylan singing into a microphone and playing his Fender Stratocaster electric guitar. "/>
          <p:cNvGrpSpPr/>
          <p:nvPr/>
        </p:nvGrpSpPr>
        <p:grpSpPr>
          <a:xfrm>
            <a:off x="8694588" y="622306"/>
            <a:ext cx="3486124" cy="4688835"/>
            <a:chOff x="0" y="0"/>
            <a:chExt cx="3486122" cy="4688833"/>
          </a:xfrm>
        </p:grpSpPr>
        <p:pic>
          <p:nvPicPr>
            <p:cNvPr id="285" name="A black-and-white photo of Bob Dylan singing into a microphone and playing his Fender Stratocaster electric guitar. " descr="A black-and-white photo of Bob Dylan singing into a microphone and playing his Fender Stratocaster electric guitar. 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3500" y="38100"/>
              <a:ext cx="3359123" cy="451103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4" name="A black-and-white photo of Bob Dylan singing into a microphone and playing his Fender Stratocaster electric guitar. " descr="A black-and-white photo of Bob Dylan singing into a microphone and playing his Fender Stratocaster electric guitar.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486123" cy="4688834"/>
            </a:xfrm>
            <a:prstGeom prst="rect">
              <a:avLst/>
            </a:prstGeom>
            <a:effectLst/>
          </p:spPr>
        </p:pic>
      </p:grpSp>
      <p:sp>
        <p:nvSpPr>
          <p:cNvPr id="287" name="Dylan’s career largely sustained by albums, not singles…"/>
          <p:cNvSpPr txBox="1"/>
          <p:nvPr/>
        </p:nvSpPr>
        <p:spPr>
          <a:xfrm>
            <a:off x="88899" y="5517951"/>
            <a:ext cx="11759160" cy="3482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2" marL="856351" indent="-226685" defTabSz="391414">
              <a:lnSpc>
                <a:spcPct val="80000"/>
              </a:lnSpc>
              <a:spcBef>
                <a:spcPts val="1200"/>
              </a:spcBef>
              <a:buClr>
                <a:srgbClr val="009DD9"/>
              </a:buClr>
              <a:buSzPct val="75000"/>
              <a:buFont typeface="Zapf Dingbats"/>
              <a:buChar char="•"/>
              <a:defRPr sz="268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Dylan’s career largely sustained by albums, not singles</a:t>
            </a:r>
          </a:p>
          <a:p>
            <a:pPr lvl="2" marL="856351" indent="-226685" defTabSz="391414">
              <a:lnSpc>
                <a:spcPct val="80000"/>
              </a:lnSpc>
              <a:spcBef>
                <a:spcPts val="1200"/>
              </a:spcBef>
              <a:buClr>
                <a:srgbClr val="009DD9"/>
              </a:buClr>
              <a:buSzPct val="75000"/>
              <a:buFont typeface="Zapf Dingbats"/>
              <a:buChar char="•"/>
              <a:defRPr sz="268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Recorded in a wide variety of genres</a:t>
            </a:r>
          </a:p>
          <a:p>
            <a:pPr lvl="2" marL="856351" indent="-226685" defTabSz="391414">
              <a:lnSpc>
                <a:spcPct val="80000"/>
              </a:lnSpc>
              <a:spcBef>
                <a:spcPts val="1200"/>
              </a:spcBef>
              <a:buClr>
                <a:srgbClr val="009DD9"/>
              </a:buClr>
              <a:buSzPct val="75000"/>
              <a:buFont typeface="Zapf Dingbats"/>
              <a:buChar char="•"/>
              <a:defRPr sz="268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Raised the possibility of rock ’n’ roll as “art”</a:t>
            </a:r>
          </a:p>
          <a:p>
            <a:pPr lvl="3" marL="1171184" indent="-226685" defTabSz="391414">
              <a:lnSpc>
                <a:spcPct val="80000"/>
              </a:lnSpc>
              <a:spcBef>
                <a:spcPts val="1200"/>
              </a:spcBef>
              <a:buClr>
                <a:srgbClr val="009DD9"/>
              </a:buClr>
              <a:buSzPct val="75000"/>
              <a:buFont typeface="Zapf Dingbats"/>
              <a:buChar char="•"/>
              <a:defRPr sz="268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the field of Dylanology includes many tomes on his lyrics and life </a:t>
            </a:r>
          </a:p>
          <a:p>
            <a:pPr lvl="2" marL="856351" indent="-226685" defTabSz="391414">
              <a:lnSpc>
                <a:spcPct val="80000"/>
              </a:lnSpc>
              <a:spcBef>
                <a:spcPts val="1200"/>
              </a:spcBef>
              <a:buClr>
                <a:srgbClr val="009DD9"/>
              </a:buClr>
              <a:buSzPct val="75000"/>
              <a:buFont typeface="Zapf Dingbats"/>
              <a:buChar char="•"/>
              <a:defRPr sz="268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As if his career needed any more of a boost, was awarded Nobel prize for literature in 2016 “for having created new poetic expressions within the great American song tradition”</a:t>
            </a:r>
          </a:p>
        </p:txBody>
      </p:sp>
      <p:pic>
        <p:nvPicPr>
          <p:cNvPr id="288" name="Byrds Tambourine man 1.m4a" descr="Byrds Tambourine man 1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6623050" y="3784600"/>
            <a:ext cx="571500" cy="571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" name="A black-and-white photo of The Byrds performing onstage, with Bob Dylan playing harmonica in the center. Roger McGuinn (far right) and David Crosby (far left) play two very different guitars."/>
          <p:cNvGrpSpPr/>
          <p:nvPr/>
        </p:nvGrpSpPr>
        <p:grpSpPr>
          <a:xfrm>
            <a:off x="440830" y="5338480"/>
            <a:ext cx="6950555" cy="4445030"/>
            <a:chOff x="0" y="0"/>
            <a:chExt cx="6950554" cy="4445028"/>
          </a:xfrm>
        </p:grpSpPr>
        <p:pic>
          <p:nvPicPr>
            <p:cNvPr id="290" name="A black-and-white photo of The Byrds performing onstage, with Bob Dylan playing harmonica in the center. Roger McGuinn (far right) and David Crosby (far left) play two very different guitars." descr="A black-and-white photo of The Byrds performing onstage, with Bob Dylan playing harmonica in the center. Roger McGuinn (far right) and David Crosby (far left) play two very different guitars.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3500" y="38100"/>
              <a:ext cx="6823555" cy="42672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9" name="A black-and-white photo of The Byrds performing onstage, with Bob Dylan playing harmonica in the center. Roger McGuinn (far right) and David Crosby (far left) play two very different guitars." descr="A black-and-white photo of The Byrds performing onstage, with Bob Dylan playing harmonica in the center. Roger McGuinn (far right) and David Crosby (far left) play two very different guitars.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6950555" cy="444502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400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000" fill="hold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audio>
          </p:childTnLst>
        </p:cTn>
      </p:par>
    </p:tnLst>
    <p:bldLst>
      <p:bldP build="whole" bldLvl="1" animBg="1" rev="0" advAuto="0" spid="291" grpId="2"/>
      <p:bldP build="whole" bldLvl="1" animBg="1" rev="0" advAuto="0" spid="287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/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/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