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p3" ContentType="audio/unknown"/>
  <Override PartName="/ppt/media/image12.jpeg" ContentType="image/jpeg"/>
  <Override PartName="/ppt/media/image13.jpeg" ContentType="image/jpeg"/>
  <Override PartName="/ppt/media/image14.jpeg" ContentType="image/jpeg"/>
  <Override PartName="/ppt/media/media2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" name="Rectangle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8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1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883182" y="37941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869635" y="4518942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age"/>
          <p:cNvSpPr/>
          <p:nvPr>
            <p:ph type="pic" idx="13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mage"/>
          <p:cNvSpPr/>
          <p:nvPr>
            <p:ph type="pic" idx="13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Image"/>
          <p:cNvSpPr/>
          <p:nvPr>
            <p:ph type="pic" sz="quarter" idx="14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Image"/>
          <p:cNvSpPr/>
          <p:nvPr>
            <p:ph type="pic" sz="quarter" idx="15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22860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45720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68580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91440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5566" y="971550"/>
            <a:ext cx="1389634" cy="138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200" y="7270750"/>
            <a:ext cx="1625600" cy="16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spcBef>
                <a:spcPts val="0"/>
              </a:spcBef>
              <a:defRPr cap="none" sz="6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sz="half" idx="1"/>
          </p:nvPr>
        </p:nvSpPr>
        <p:spPr>
          <a:xfrm>
            <a:off x="975359" y="2817706"/>
            <a:ext cx="5424689" cy="5852161"/>
          </a:xfrm>
          <a:prstGeom prst="rect">
            <a:avLst/>
          </a:prstGeom>
        </p:spPr>
        <p:txBody>
          <a:bodyPr lIns="65023" tIns="65023" rIns="65023" bIns="65023"/>
          <a:lstStyle>
            <a:lvl1pPr marL="471487" indent="-471487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387600" indent="-558800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Rectangle"/>
          <p:cNvSpPr/>
          <p:nvPr>
            <p:ph type="body" sz="half" idx="13"/>
          </p:nvPr>
        </p:nvSpPr>
        <p:spPr>
          <a:xfrm>
            <a:off x="6604752" y="2817706"/>
            <a:ext cx="5424689" cy="5852161"/>
          </a:xfrm>
          <a:prstGeom prst="rect">
            <a:avLst/>
          </a:prstGeom>
        </p:spPr>
        <p:txBody>
          <a:bodyPr lIns="65023" tIns="65023" rIns="65023" bIns="65023"/>
          <a:lstStyle/>
          <a:p>
            <a:pPr marL="471487" indent="-471487" defTabSz="1300480"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422149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1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36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2F3CE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8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" name="Rectangle"/>
          <p:cNvSpPr/>
          <p:nvPr/>
        </p:nvSpPr>
        <p:spPr>
          <a:xfrm>
            <a:off x="635791" y="357505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1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2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3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4" name="Beach_Boys_1965_cropped.jpg" descr="Beach_Boys_1965_cropp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1878" y="0"/>
            <a:ext cx="85344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/>
          <p:nvPr>
            <p:ph type="title"/>
          </p:nvPr>
        </p:nvSpPr>
        <p:spPr>
          <a:xfrm>
            <a:off x="7972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7972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C6E6E9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mage"/>
          <p:cNvSpPr/>
          <p:nvPr>
            <p:ph type="pic" idx="13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5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76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Title Text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/>
          <p:nvPr>
            <p:ph type="pic" idx="13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12" name="droppedImage.tiff"/>
          <p:cNvGrpSpPr/>
          <p:nvPr/>
        </p:nvGrpSpPr>
        <p:grpSpPr>
          <a:xfrm>
            <a:off x="8559800" y="889000"/>
            <a:ext cx="3568700" cy="2199640"/>
            <a:chOff x="0" y="0"/>
            <a:chExt cx="3568700" cy="2199639"/>
          </a:xfrm>
        </p:grpSpPr>
        <p:pic>
          <p:nvPicPr>
            <p:cNvPr id="111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3517900" cy="2110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droppedImage.tiff" descr="dropped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68700" cy="2199640"/>
            </a:xfrm>
            <a:prstGeom prst="rect">
              <a:avLst/>
            </a:prstGeom>
            <a:effectLst/>
          </p:spPr>
        </p:pic>
      </p:grp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1" name="Type a quote here."/>
          <p:cNvSpPr txBox="1"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2" name="-Johnny Appleseed"/>
          <p:cNvSpPr txBox="1"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 defTabSz="584200">
              <a:defRPr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6.png"/><Relationship Id="rId4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3" Type="http://schemas.microsoft.com/office/2007/relationships/media" Target="../media/media2.mp3"/><Relationship Id="rId4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5.png"/><Relationship Id="rId4" Type="http://schemas.openxmlformats.org/officeDocument/2006/relationships/image" Target="../media/image4.jpeg"/><Relationship Id="rId5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7.png"/><Relationship Id="rId4" Type="http://schemas.openxmlformats.org/officeDocument/2006/relationships/image" Target="../media/image6.jpeg"/><Relationship Id="rId5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92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3" name="Rectangle"/>
          <p:cNvSpPr/>
          <p:nvPr/>
        </p:nvSpPr>
        <p:spPr>
          <a:xfrm>
            <a:off x="635791" y="357505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4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5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6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7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98" name="Beach_Boys_1965_cropped.jpg" descr="Beach_Boys_1965_cropp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1878" y="0"/>
            <a:ext cx="85344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urf Rock"/>
          <p:cNvSpPr txBox="1"/>
          <p:nvPr>
            <p:ph type="title"/>
          </p:nvPr>
        </p:nvSpPr>
        <p:spPr>
          <a:xfrm>
            <a:off x="797222" y="3955192"/>
            <a:ext cx="7112001" cy="724748"/>
          </a:xfrm>
          <a:prstGeom prst="rect">
            <a:avLst/>
          </a:prstGeom>
        </p:spPr>
        <p:txBody>
          <a:bodyPr/>
          <a:lstStyle/>
          <a:p>
            <a:pPr/>
            <a:r>
              <a:t>Surf Rock</a:t>
            </a:r>
          </a:p>
        </p:txBody>
      </p:sp>
      <p:sp>
        <p:nvSpPr>
          <p:cNvPr id="200" name="SoCal birthes a new genre"/>
          <p:cNvSpPr txBox="1"/>
          <p:nvPr>
            <p:ph type="body" sz="quarter" idx="1"/>
          </p:nvPr>
        </p:nvSpPr>
        <p:spPr>
          <a:xfrm>
            <a:off x="797222" y="4588933"/>
            <a:ext cx="7112001" cy="575734"/>
          </a:xfrm>
          <a:prstGeom prst="rect">
            <a:avLst/>
          </a:prstGeom>
        </p:spPr>
        <p:txBody>
          <a:bodyPr/>
          <a:lstStyle/>
          <a:p>
            <a:pPr/>
            <a:r>
              <a:t>SoCal birthes a new </a:t>
            </a:r>
            <a:r>
              <a:rPr>
                <a:solidFill>
                  <a:schemeClr val="accent5"/>
                </a:solidFill>
              </a:rPr>
              <a:t>genre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DEE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9" name="California girls (1965), Brian Wilson, Capit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California girls (1965), Brian Wilson, Capitol</a:t>
            </a:r>
          </a:p>
        </p:txBody>
      </p:sp>
      <p:sp>
        <p:nvSpPr>
          <p:cNvPr id="270" name="#3 on the Billboard charts, fall ’65…"/>
          <p:cNvSpPr txBox="1"/>
          <p:nvPr>
            <p:ph type="body" idx="1"/>
          </p:nvPr>
        </p:nvSpPr>
        <p:spPr>
          <a:xfrm>
            <a:off x="452966" y="1809750"/>
            <a:ext cx="11861801" cy="7226300"/>
          </a:xfrm>
          <a:prstGeom prst="rect">
            <a:avLst/>
          </a:prstGeom>
        </p:spPr>
        <p:txBody>
          <a:bodyPr/>
          <a:lstStyle/>
          <a:p>
            <a:pPr marL="427609" indent="-427609" defTabSz="531622">
              <a:spcBef>
                <a:spcPts val="1600"/>
              </a:spcBef>
              <a:defRPr sz="2912"/>
            </a:pPr>
            <a:r>
              <a:t>#3 on the Billboard charts, fall ’65</a:t>
            </a:r>
          </a:p>
          <a:p>
            <a:pPr marL="427609" indent="-427609" defTabSz="531622">
              <a:spcBef>
                <a:spcPts val="1600"/>
              </a:spcBef>
              <a:defRPr sz="2912"/>
            </a:pPr>
            <a:r>
              <a:t>“Happy Trails” cowboy shuffle rhythm</a:t>
            </a:r>
          </a:p>
          <a:p>
            <a:pPr marL="427609" indent="-427609" defTabSz="531622">
              <a:spcBef>
                <a:spcPts val="1600"/>
              </a:spcBef>
              <a:defRPr sz="2912"/>
            </a:pPr>
            <a:r>
              <a:t>12-string guitar, organ, bass, drums, glockenspiel, horns, percussion</a:t>
            </a:r>
          </a:p>
          <a:p>
            <a:pPr marL="427609" indent="-427609" defTabSz="531622">
              <a:spcBef>
                <a:spcPts val="1600"/>
              </a:spcBef>
              <a:defRPr sz="2912"/>
            </a:pPr>
            <a:r>
              <a:t>Form:</a:t>
            </a:r>
          </a:p>
          <a:p>
            <a:pPr lvl="1" marL="855218" indent="-427609" defTabSz="531622">
              <a:spcBef>
                <a:spcPts val="1600"/>
              </a:spcBef>
              <a:buChar char="•"/>
              <a:defRPr sz="2912"/>
            </a:pPr>
            <a:r>
              <a:t>10-bar intro followed by 2-bar vamp</a:t>
            </a:r>
          </a:p>
          <a:p>
            <a:pPr lvl="1" marL="855218" indent="-427609" defTabSz="531622">
              <a:spcBef>
                <a:spcPts val="1600"/>
              </a:spcBef>
              <a:buChar char="•"/>
              <a:defRPr sz="2912"/>
            </a:pPr>
            <a:r>
              <a:t>8 bar verse and chorus </a:t>
            </a:r>
          </a:p>
          <a:p>
            <a:pPr lvl="1" marL="855218" indent="-427609" defTabSz="531622">
              <a:spcBef>
                <a:spcPts val="1600"/>
              </a:spcBef>
              <a:buChar char="•"/>
              <a:defRPr sz="2912"/>
            </a:pPr>
            <a:r>
              <a:t>solo lead vocals in first two verses</a:t>
            </a:r>
          </a:p>
          <a:p>
            <a:pPr lvl="1" marL="855218" indent="-427609" defTabSz="531622">
              <a:spcBef>
                <a:spcPts val="1600"/>
              </a:spcBef>
              <a:buChar char="•"/>
              <a:defRPr sz="2912"/>
            </a:pPr>
            <a:r>
              <a:t>call-and-response in the harmony of the chorus</a:t>
            </a:r>
          </a:p>
          <a:p>
            <a:pPr lvl="1" marL="855218" indent="-427609" defTabSz="531622">
              <a:spcBef>
                <a:spcPts val="1600"/>
              </a:spcBef>
              <a:buChar char="•"/>
              <a:defRPr sz="2912"/>
            </a:pPr>
            <a:r>
              <a:t>doo wop vocals in 3rd and 4th verses</a:t>
            </a:r>
          </a:p>
          <a:p>
            <a:pPr lvl="1" marL="855218" indent="-427609" defTabSz="531622">
              <a:spcBef>
                <a:spcPts val="1600"/>
              </a:spcBef>
              <a:buChar char="•"/>
              <a:defRPr sz="2912"/>
            </a:pPr>
            <a:r>
              <a:t>short instrumental break and return of chorus</a:t>
            </a:r>
          </a:p>
        </p:txBody>
      </p:sp>
      <p:pic>
        <p:nvPicPr>
          <p:cNvPr id="271" name="WHAT4_LG05_03.jpeg" descr="WHAT4_LG05_03.jpeg"/>
          <p:cNvPicPr>
            <a:picLocks noChangeAspect="1"/>
          </p:cNvPicPr>
          <p:nvPr/>
        </p:nvPicPr>
        <p:blipFill>
          <a:blip r:embed="rId2">
            <a:extLst/>
          </a:blip>
          <a:srcRect l="1366" t="46381" r="2114" b="9307"/>
          <a:stretch>
            <a:fillRect/>
          </a:stretch>
        </p:blipFill>
        <p:spPr>
          <a:xfrm>
            <a:off x="401637" y="1733946"/>
            <a:ext cx="12201498" cy="7377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19_Beach_Boys_California_Girls.mp3" descr="19_Beach_Boys_California_Girls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69600" y="304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152648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audio>
          </p:childTnLst>
        </p:cTn>
      </p:par>
    </p:tnLst>
    <p:bldLst>
      <p:bldP build="whole" bldLvl="1" animBg="1" rev="0" advAuto="0" spid="270" grpId="1"/>
      <p:bldP build="whole" bldLvl="1" animBg="1" rev="0" advAuto="0" spid="271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5" name="Pet Sounds (1966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Pet Sounds (1966)</a:t>
            </a:r>
          </a:p>
        </p:txBody>
      </p:sp>
      <p:sp>
        <p:nvSpPr>
          <p:cNvPr id="276" name="Inspired by the Beatles Rubber Soul (1966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Inspired by the Beatles </a:t>
            </a:r>
            <a:r>
              <a:rPr i="1"/>
              <a:t>Rubber Soul </a:t>
            </a:r>
            <a:r>
              <a:t>(1966)</a:t>
            </a:r>
          </a:p>
          <a:p>
            <a:pPr/>
            <a:r>
              <a:t>Often called the first concept album</a:t>
            </a:r>
          </a:p>
          <a:p>
            <a:pPr/>
            <a:r>
              <a:t>Diverse and unusual instrumentation</a:t>
            </a:r>
          </a:p>
          <a:p>
            <a:pPr/>
            <a:r>
              <a:t>Pet Sounds in turn influenced the Beatles’ </a:t>
            </a:r>
            <a:r>
              <a:rPr i="1"/>
              <a:t>St. Pepper’s Lonely Hearts Club Band</a:t>
            </a:r>
            <a:r>
              <a:t> (1967)</a:t>
            </a:r>
          </a:p>
        </p:txBody>
      </p:sp>
      <p:grpSp>
        <p:nvGrpSpPr>
          <p:cNvPr id="279" name="Brian+Wilson+Pet+Sounds+Era+Brian.jpg"/>
          <p:cNvGrpSpPr/>
          <p:nvPr/>
        </p:nvGrpSpPr>
        <p:grpSpPr>
          <a:xfrm>
            <a:off x="396020" y="6052170"/>
            <a:ext cx="3144151" cy="3022717"/>
            <a:chOff x="0" y="0"/>
            <a:chExt cx="3144149" cy="3022716"/>
          </a:xfrm>
        </p:grpSpPr>
        <p:pic>
          <p:nvPicPr>
            <p:cNvPr id="278" name="Brian+Wilson+Pet+Sounds+Era+Brian.jpg" descr="Brian+Wilson+Pet+Sounds+Era+Brian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25400"/>
              <a:ext cx="3067950" cy="29084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Brian+Wilson+Pet+Sounds+Era+Brian.jpg" descr="Brian+Wilson+Pet+Sounds+Era+Brian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44150" cy="3022717"/>
            </a:xfrm>
            <a:prstGeom prst="rect">
              <a:avLst/>
            </a:prstGeom>
            <a:effectLst/>
          </p:spPr>
        </p:pic>
      </p:grpSp>
      <p:pic>
        <p:nvPicPr>
          <p:cNvPr id="280" name="The album cover of &quot;Pet Sounds&quot; by the Beach Boys, which features a color photo of the five band members feeding some goats." descr="The album cover of &quot;Pet Sounds&quot; by the Beach Boys, which features a color photo of the five band members feeding some goats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85383" y="173864"/>
            <a:ext cx="2807099" cy="280187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he opening track “Wouldn't It Be Nice,” by Brian Wilson, Tony Asher, and Mike Love, was released as a single.…"/>
          <p:cNvSpPr txBox="1"/>
          <p:nvPr/>
        </p:nvSpPr>
        <p:spPr>
          <a:xfrm>
            <a:off x="3495003" y="3149996"/>
            <a:ext cx="9102230" cy="647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The opening track “Wouldn't It Be Nice,” by Brian Wilson, Tony Asher, and Mike Love, was released as a single.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It includes accordions and a detuned twelve-string guitar. 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The music sometimes appears in two keys at once, and slows down for effect.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After recording the instrumental track, the Beach Boys overdubbed their voices to Wilson's exact specifications.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2"/>
      <p:bldP build="whole" bldLvl="1" animBg="1" rev="0" advAuto="0" spid="27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WHAT4_Box07_02.jpeg" descr="WHAT4_Box07_02.jpeg"/>
          <p:cNvPicPr>
            <a:picLocks noChangeAspect="1"/>
          </p:cNvPicPr>
          <p:nvPr/>
        </p:nvPicPr>
        <p:blipFill>
          <a:blip r:embed="rId2">
            <a:extLst/>
          </a:blip>
          <a:srcRect l="2211" t="1600" r="1828" b="1600"/>
          <a:stretch>
            <a:fillRect/>
          </a:stretch>
        </p:blipFill>
        <p:spPr>
          <a:xfrm>
            <a:off x="1978655" y="1231130"/>
            <a:ext cx="9047490" cy="7002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6" name="“Good vibrations” (1966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“Good vibrations” (1966)</a:t>
            </a:r>
          </a:p>
        </p:txBody>
      </p:sp>
      <p:sp>
        <p:nvSpPr>
          <p:cNvPr id="287" name="4 Studios, 17 sessions, $50,000 to $75,000 to produce…"/>
          <p:cNvSpPr txBox="1"/>
          <p:nvPr/>
        </p:nvSpPr>
        <p:spPr>
          <a:xfrm>
            <a:off x="929603" y="1701800"/>
            <a:ext cx="7815065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4 Studios, 17 sessions, $50,000 to $75,000 to produce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Uses wrecking crew and many unusual instruments</a:t>
            </a:r>
          </a:p>
          <a:p>
            <a:pPr lvl="1" marL="9398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organ flute, cello, theremin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8400" y="482600"/>
            <a:ext cx="3810000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Most famous song, huge hit, and considered one of the most important songs every produced…"/>
          <p:cNvSpPr txBox="1"/>
          <p:nvPr/>
        </p:nvSpPr>
        <p:spPr>
          <a:xfrm>
            <a:off x="650203" y="4956224"/>
            <a:ext cx="11361044" cy="490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Most famous song, huge hit, and considered one of the most important songs every produced</a:t>
            </a:r>
          </a:p>
          <a:p>
            <a:pPr defTabSz="584200">
              <a:spcBef>
                <a:spcPts val="1800"/>
              </a:spcBef>
              <a:buFont typeface="Zapf Dingbats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Succeeded by </a:t>
            </a:r>
            <a:r>
              <a:rPr b="1"/>
              <a:t>Smile</a:t>
            </a:r>
            <a:r>
              <a:t>, a stunning and unprecedented project</a:t>
            </a:r>
          </a:p>
          <a:p>
            <a:pPr lvl="1" marL="9398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Abandoned in 1967, at which time </a:t>
            </a:r>
            <a:r>
              <a:rPr b="1"/>
              <a:t>Smiley Smile</a:t>
            </a:r>
            <a:r>
              <a:t> was released instead</a:t>
            </a:r>
          </a:p>
          <a:p>
            <a:pPr lvl="1" marL="9398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Finished in 2004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  <p:bldP build="whole" bldLvl="1" animBg="1" rev="0" advAuto="0" spid="28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     I, I love the colorful clothes she wears…"/>
          <p:cNvSpPr txBox="1"/>
          <p:nvPr/>
        </p:nvSpPr>
        <p:spPr>
          <a:xfrm>
            <a:off x="300588" y="2844819"/>
            <a:ext cx="10321348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     I, I love the colorful clothes she wears	             	</a:t>
            </a:r>
          </a:p>
          <a:p>
            <a:pPr>
              <a:defRPr sz="29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       And the way the sunlight plays upon her hair	                  </a:t>
            </a:r>
          </a:p>
          <a:p>
            <a:pPr>
              <a:defRPr sz="29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      I hear the sound of a gentle word	                             </a:t>
            </a:r>
          </a:p>
          <a:p>
            <a:pPr>
              <a:defRPr sz="29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      On the wind that lifts her perfume through the air         </a:t>
            </a:r>
          </a:p>
        </p:txBody>
      </p:sp>
      <p:sp>
        <p:nvSpPr>
          <p:cNvPr id="292" name="Good Vibrations…"/>
          <p:cNvSpPr txBox="1"/>
          <p:nvPr/>
        </p:nvSpPr>
        <p:spPr>
          <a:xfrm>
            <a:off x="573392" y="313011"/>
            <a:ext cx="9775740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Good Vibrations</a:t>
            </a:r>
            <a:endParaRPr sz="2800"/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Basic tempo:  152 beats/minute (fast) with 4 beats to the bar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	        Slows considerably in D section, but returns to original tempo at end</a:t>
            </a:r>
          </a:p>
        </p:txBody>
      </p:sp>
      <p:sp>
        <p:nvSpPr>
          <p:cNvPr id="293" name="Vocal (heavy echo) accomp. by short organ chords, bass Drum, tambourine added Four even drum shots lead into…"/>
          <p:cNvSpPr txBox="1"/>
          <p:nvPr/>
        </p:nvSpPr>
        <p:spPr>
          <a:xfrm>
            <a:off x="3373367" y="6157678"/>
            <a:ext cx="891506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600">
                <a:solidFill>
                  <a:schemeClr val="accent6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Vocal (heavy echo) accomp. by short organ chords, bass</a:t>
            </a:r>
            <a:br/>
            <a:r>
              <a:t>Drum, tambourine added</a:t>
            </a:r>
            <a:br/>
            <a:r>
              <a:t>Four even drum shots lead into…</a:t>
            </a:r>
          </a:p>
        </p:txBody>
      </p:sp>
      <p:sp>
        <p:nvSpPr>
          <p:cNvPr id="294" name="I'm pickin' up good vibrations            Low voice + theremin She's giving me excitations  I'm pickin' up good vibrations            Backing vocals enter + tambourine…"/>
          <p:cNvSpPr txBox="1"/>
          <p:nvPr/>
        </p:nvSpPr>
        <p:spPr>
          <a:xfrm>
            <a:off x="803940" y="2792823"/>
            <a:ext cx="11879356" cy="614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I'm pickin' up good vibrations		          </a:t>
            </a:r>
            <a:r>
              <a:rPr b="1">
                <a:solidFill>
                  <a:schemeClr val="accent6"/>
                </a:solidFill>
              </a:rPr>
              <a:t>Low voice + theremin</a:t>
            </a:r>
            <a:br>
              <a:rPr b="1">
                <a:solidFill>
                  <a:schemeClr val="accent6"/>
                </a:solidFill>
              </a:rPr>
            </a:br>
            <a:r>
              <a:t>She's giving me excitations</a:t>
            </a:r>
            <a:br/>
            <a:r>
              <a:t> I'm pickin' up good vibrations		          </a:t>
            </a:r>
            <a:r>
              <a:rPr b="1">
                <a:solidFill>
                  <a:schemeClr val="accent6"/>
                </a:solidFill>
              </a:rPr>
              <a:t>Backing vocals enter + tambourine</a:t>
            </a:r>
            <a:endParaRPr b="1">
              <a:solidFill>
                <a:schemeClr val="accent6"/>
              </a:solidFill>
            </a:endParaRPr>
          </a:p>
          <a:p>
            <a:pPr>
              <a:defRPr sz="25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       </a:t>
            </a:r>
            <a:r>
              <a:rPr i="1"/>
              <a:t>(Oom bop bop good vibrations)	</a:t>
            </a:r>
            <a:r>
              <a:t>	</a:t>
            </a:r>
          </a:p>
          <a:p>
            <a:pPr>
              <a:defRPr sz="25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 She's giving me excitations		             </a:t>
            </a:r>
            <a:r>
              <a:rPr b="1">
                <a:solidFill>
                  <a:schemeClr val="accent6"/>
                </a:solidFill>
              </a:rPr>
              <a:t> Fast triplets in cellos</a:t>
            </a:r>
            <a:br>
              <a:rPr b="1">
                <a:solidFill>
                  <a:schemeClr val="accent6"/>
                </a:solidFill>
              </a:rPr>
            </a:br>
            <a:r>
              <a:t>       </a:t>
            </a:r>
            <a:r>
              <a:rPr i="1"/>
              <a:t>(Oom bop bop excitations)</a:t>
            </a:r>
            <a:br>
              <a:rPr i="1"/>
            </a:br>
            <a:r>
              <a:t>Good good good good vibrations		      </a:t>
            </a:r>
            <a:r>
              <a:rPr b="1">
                <a:solidFill>
                  <a:schemeClr val="accent6"/>
                </a:solidFill>
              </a:rPr>
              <a:t>Second, higher layer of </a:t>
            </a:r>
            <a:r>
              <a:t>       </a:t>
            </a:r>
          </a:p>
          <a:p>
            <a:pPr>
              <a:defRPr sz="25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       </a:t>
            </a:r>
            <a:r>
              <a:rPr i="1"/>
              <a:t>(Oom bop bop)	</a:t>
            </a:r>
            <a:r>
              <a:t>				               </a:t>
            </a:r>
            <a:r>
              <a:rPr b="1">
                <a:solidFill>
                  <a:schemeClr val="accent6"/>
                </a:solidFill>
              </a:rPr>
              <a:t> background vocals added</a:t>
            </a:r>
            <a:endParaRPr b="1">
              <a:solidFill>
                <a:schemeClr val="accent6"/>
              </a:solidFill>
            </a:endParaRPr>
          </a:p>
          <a:p>
            <a:pPr>
              <a:defRPr sz="25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 She's giving me excitations</a:t>
            </a:r>
            <a:br/>
            <a:r>
              <a:t>        </a:t>
            </a:r>
            <a:r>
              <a:rPr i="1"/>
              <a:t>(Oom bop bop excitations)</a:t>
            </a:r>
            <a:br>
              <a:rPr i="1"/>
            </a:br>
            <a:r>
              <a:t>Good good good good vibrations</a:t>
            </a:r>
            <a:br/>
            <a:r>
              <a:t>        </a:t>
            </a:r>
            <a:r>
              <a:rPr i="1"/>
              <a:t> (Oom bop bop)</a:t>
            </a:r>
            <a:br>
              <a:rPr i="1"/>
            </a:br>
            <a:r>
              <a:t>She's giving me excitations</a:t>
            </a:r>
            <a:br/>
            <a:r>
              <a:t>       </a:t>
            </a:r>
            <a:r>
              <a:rPr i="1"/>
              <a:t>  (Oom bop bop excitations)</a:t>
            </a:r>
          </a:p>
        </p:txBody>
      </p:sp>
      <p:sp>
        <p:nvSpPr>
          <p:cNvPr id="295" name="B"/>
          <p:cNvSpPr txBox="1"/>
          <p:nvPr/>
        </p:nvSpPr>
        <p:spPr>
          <a:xfrm>
            <a:off x="511190" y="1752600"/>
            <a:ext cx="44573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B </a:t>
            </a:r>
          </a:p>
        </p:txBody>
      </p:sp>
      <p:sp>
        <p:nvSpPr>
          <p:cNvPr id="296" name="A Close my eyes`                       As in first A  She's somehow closer now  Softly smile, I know she must be kind  When I look in her eyes  She goes with me to a blossom world…"/>
          <p:cNvSpPr txBox="1"/>
          <p:nvPr/>
        </p:nvSpPr>
        <p:spPr>
          <a:xfrm>
            <a:off x="452885" y="2032000"/>
            <a:ext cx="12099030" cy="701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	Close my eyes`				                   </a:t>
            </a:r>
            <a:r>
              <a:rPr b="1">
                <a:solidFill>
                  <a:schemeClr val="accent6"/>
                </a:solidFill>
              </a:rPr>
              <a:t>As in first A</a:t>
            </a:r>
            <a:br>
              <a:rPr b="1">
                <a:solidFill>
                  <a:schemeClr val="accent6"/>
                </a:solidFill>
              </a:rPr>
            </a:br>
            <a:r>
              <a:t>	She's somehow closer now</a:t>
            </a:r>
            <a:br/>
            <a:r>
              <a:t>	Softly smile, I know she must be kind</a:t>
            </a:r>
            <a:br/>
            <a:r>
              <a:t>	When I look in her eyes</a:t>
            </a:r>
            <a:br/>
            <a:r>
              <a:t>	She goes with me to a blossom world</a:t>
            </a:r>
          </a:p>
          <a:p>
            <a:pPr>
              <a:defRPr sz="23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B	I'm pickin' up good vibrations		            </a:t>
            </a:r>
            <a:r>
              <a:rPr b="1">
                <a:solidFill>
                  <a:schemeClr val="accent6"/>
                </a:solidFill>
              </a:rPr>
              <a:t>As in first B</a:t>
            </a:r>
            <a:br>
              <a:rPr b="1">
                <a:solidFill>
                  <a:schemeClr val="accent6"/>
                </a:solidFill>
              </a:rPr>
            </a:br>
            <a:r>
              <a:t>	She's giving me excitations</a:t>
            </a:r>
            <a:br/>
            <a:r>
              <a:t>	I'm pickin' up good vibrations</a:t>
            </a:r>
            <a:br/>
            <a:r>
              <a:t>	(Oom bop bop good vibrations)……</a:t>
            </a:r>
            <a:br/>
          </a:p>
          <a:p>
            <a:pPr>
              <a:defRPr sz="23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C	Instrumental – 8 bars			                 </a:t>
            </a:r>
            <a:r>
              <a:rPr b="1">
                <a:solidFill>
                  <a:schemeClr val="accent6"/>
                </a:solidFill>
              </a:rPr>
              <a:t>Barroom sounding piano</a:t>
            </a:r>
            <a:endParaRPr b="1">
              <a:solidFill>
                <a:schemeClr val="accent6"/>
              </a:solidFill>
            </a:endParaRPr>
          </a:p>
          <a:p>
            <a:pPr>
              <a:defRPr sz="23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	</a:t>
            </a:r>
            <a:r>
              <a:rPr i="1"/>
              <a:t>(Ahhhhhhh)</a:t>
            </a:r>
            <a:r>
              <a:t>				                            </a:t>
            </a:r>
            <a:r>
              <a:rPr b="1">
                <a:solidFill>
                  <a:schemeClr val="accent6"/>
                </a:solidFill>
              </a:rPr>
              <a:t>Alternates beats with bass</a:t>
            </a:r>
            <a:br>
              <a:rPr b="1">
                <a:solidFill>
                  <a:schemeClr val="accent6"/>
                </a:solidFill>
              </a:rPr>
            </a:br>
            <a:r>
              <a:t>	</a:t>
            </a:r>
            <a:r>
              <a:rPr i="1"/>
              <a:t>(Ah my my what elation)</a:t>
            </a:r>
            <a:r>
              <a:t>			   </a:t>
            </a:r>
            <a:r>
              <a:rPr b="1">
                <a:solidFill>
                  <a:schemeClr val="accent6"/>
                </a:solidFill>
              </a:rPr>
              <a:t>Vocals on vowel sounds with heavy echo				</a:t>
            </a:r>
            <a:br>
              <a:rPr b="1">
                <a:solidFill>
                  <a:schemeClr val="accent6"/>
                </a:solidFill>
              </a:rPr>
            </a:br>
            <a:r>
              <a:t>	 don't know where but she sends me there		 </a:t>
            </a:r>
          </a:p>
          <a:p>
            <a:pPr>
              <a:defRPr sz="23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	</a:t>
            </a:r>
            <a:r>
              <a:rPr i="1"/>
              <a:t>(Ah my my what a sensation)</a:t>
            </a:r>
            <a:br>
              <a:rPr i="1"/>
            </a:br>
            <a:r>
              <a:rPr i="1"/>
              <a:t>	(Ah my my what elations)</a:t>
            </a:r>
            <a:br>
              <a:rPr i="1"/>
            </a:br>
            <a:r>
              <a:rPr i="1"/>
              <a:t>	(Ah my my what)</a:t>
            </a:r>
          </a:p>
        </p:txBody>
      </p:sp>
      <p:sp>
        <p:nvSpPr>
          <p:cNvPr id="297" name="D                                          Sustained organ, maracas; slower tempo…"/>
          <p:cNvSpPr txBox="1"/>
          <p:nvPr/>
        </p:nvSpPr>
        <p:spPr>
          <a:xfrm>
            <a:off x="751839" y="253999"/>
            <a:ext cx="12029442" cy="924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D   					                                 </a:t>
            </a:r>
            <a:r>
              <a:rPr b="1">
                <a:solidFill>
                  <a:schemeClr val="accent6"/>
                </a:solidFill>
              </a:rPr>
              <a:t> Sustained organ, maracas; slower tempo</a:t>
            </a:r>
            <a:endParaRPr b="1">
              <a:solidFill>
                <a:schemeClr val="accent6"/>
              </a:solidFill>
            </a:endParaRP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Gotta keep those lovin' good vibrations</a:t>
            </a:r>
            <a:br/>
            <a:r>
              <a:t>A happenin' with her</a:t>
            </a:r>
            <a:br/>
            <a:r>
              <a:t>Gotta keep those lovin' good vibrations</a:t>
            </a:r>
            <a:br/>
            <a:r>
              <a:t>A happenin' with her</a:t>
            </a:r>
            <a:br/>
            <a:r>
              <a:t>Gotta keep those lovin' good vibrations</a:t>
            </a:r>
            <a:br/>
            <a:r>
              <a:t>A happenin‘	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						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E					                                   </a:t>
            </a:r>
            <a:r>
              <a:rPr b="1">
                <a:solidFill>
                  <a:schemeClr val="accent6"/>
                </a:solidFill>
              </a:rPr>
              <a:t>Return to original tempo</a:t>
            </a:r>
            <a:endParaRPr b="1">
              <a:solidFill>
                <a:schemeClr val="accent6"/>
              </a:solidFill>
            </a:endParaRP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Ahhhhhhhh				                       </a:t>
            </a:r>
            <a:r>
              <a:rPr b="1">
                <a:solidFill>
                  <a:schemeClr val="accent6"/>
                </a:solidFill>
              </a:rPr>
              <a:t>Begins with “Ahhhh” of C section, but Good good good </a:t>
            </a:r>
            <a:r>
              <a:t>good vibrations		                            </a:t>
            </a:r>
            <a:r>
              <a:rPr b="1">
                <a:solidFill>
                  <a:schemeClr val="accent6"/>
                </a:solidFill>
              </a:rPr>
              <a:t> then same as 2nd part of B section</a:t>
            </a:r>
            <a:br>
              <a:rPr b="1">
                <a:solidFill>
                  <a:schemeClr val="accent6"/>
                </a:solidFill>
              </a:rPr>
            </a:br>
            <a:r>
              <a:t>(Oom bop bop)…..</a:t>
            </a:r>
          </a:p>
          <a:p>
            <a:pPr>
              <a:defRPr sz="2200"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(Good good good good vibrations</a:t>
            </a:r>
            <a:br/>
            <a:r>
              <a:t>(Oom bop bop)</a:t>
            </a:r>
            <a:br/>
            <a:r>
              <a:t>She's na na . . .</a:t>
            </a:r>
            <a:br/>
            <a:br/>
            <a:r>
              <a:t>Na na na na na				                  </a:t>
            </a:r>
            <a:r>
              <a:rPr b="1">
                <a:solidFill>
                  <a:schemeClr val="accent6"/>
                </a:solidFill>
              </a:rPr>
              <a:t>Bass, high vocals with heavy echo	</a:t>
            </a:r>
            <a:br>
              <a:rPr b="1">
                <a:solidFill>
                  <a:schemeClr val="accent6"/>
                </a:solidFill>
              </a:rPr>
            </a:br>
            <a:r>
              <a:t>Na na na					                       </a:t>
            </a:r>
            <a:r>
              <a:rPr b="1">
                <a:solidFill>
                  <a:schemeClr val="accent6"/>
                </a:solidFill>
              </a:rPr>
              <a:t> Joined by second melody, then third - </a:t>
            </a:r>
            <a:br/>
            <a:r>
              <a:t>Na na na na na			                       </a:t>
            </a:r>
            <a:r>
              <a:rPr b="1">
                <a:solidFill>
                  <a:schemeClr val="accent6"/>
                </a:solidFill>
              </a:rPr>
              <a:t> polyphonic texture (several lines)</a:t>
            </a:r>
            <a:br>
              <a:rPr b="1">
                <a:solidFill>
                  <a:schemeClr val="accent6"/>
                </a:solidFill>
              </a:rPr>
            </a:br>
            <a:r>
              <a:t>Na na na</a:t>
            </a:r>
            <a:br/>
            <a:r>
              <a:t>Do do do do do</a:t>
            </a:r>
            <a:br/>
            <a:r>
              <a:t>Do do do</a:t>
            </a:r>
            <a:br/>
            <a:r>
              <a:t>Do do do do do</a:t>
            </a:r>
            <a:br/>
            <a:r>
              <a:t>Do do do					</a:t>
            </a:r>
            <a:r>
              <a:rPr b="1">
                <a:solidFill>
                  <a:schemeClr val="accent6"/>
                </a:solidFill>
              </a:rPr>
              <a:t>Heavy bass triplets and theremin to end</a:t>
            </a:r>
          </a:p>
        </p:txBody>
      </p:sp>
      <p:pic>
        <p:nvPicPr>
          <p:cNvPr id="298" name="21_Beach_Boy_Good_Vibrations.mp3" descr="21_Beach_Boy_Good_Vibrations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01635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40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audio>
          </p:childTnLst>
        </p:cTn>
      </p:par>
    </p:tnLst>
    <p:bldLst>
      <p:bldP build="whole" bldLvl="1" animBg="1" rev="0" advAuto="0" spid="296" grpId="9"/>
      <p:bldP build="whole" bldLvl="1" animBg="1" rev="0" advAuto="0" spid="294" grpId="7"/>
      <p:bldP build="whole" bldLvl="1" animBg="1" rev="0" advAuto="0" spid="292" grpId="10"/>
      <p:bldP build="whole" bldLvl="1" animBg="1" rev="0" advAuto="0" spid="297" grpId="11"/>
      <p:bldP build="whole" bldLvl="1" animBg="1" rev="0" advAuto="0" spid="291" grpId="2"/>
      <p:bldP build="whole" bldLvl="1" animBg="1" rev="0" advAuto="0" spid="295" grpId="5"/>
      <p:bldP build="whole" bldLvl="1" animBg="1" rev="0" advAuto="0" spid="295" grpId="6"/>
      <p:bldP build="whole" bldLvl="1" animBg="1" rev="0" advAuto="0" spid="293" grpId="3"/>
      <p:bldP build="whole" bldLvl="1" animBg="1" rev="0" advAuto="0" spid="294" grpId="4"/>
      <p:bldP build="whole" bldLvl="1" animBg="1" rev="0" advAuto="0" spid="296" grpId="8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ne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Dick Dale and the birth of surf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 lIns="66559" tIns="66559" rIns="66559" bIns="66559"/>
          <a:lstStyle>
            <a:lvl1pPr defTabSz="403097">
              <a:spcBef>
                <a:spcPts val="1500"/>
              </a:spcBef>
              <a:tabLst>
                <a:tab pos="444500" algn="l"/>
                <a:tab pos="889000" algn="l"/>
                <a:tab pos="1333500" algn="l"/>
                <a:tab pos="1790700" algn="l"/>
                <a:tab pos="2235200" algn="l"/>
                <a:tab pos="2679700" algn="l"/>
                <a:tab pos="3136900" algn="l"/>
                <a:tab pos="3581400" algn="l"/>
                <a:tab pos="4025900" algn="l"/>
                <a:tab pos="4483100" algn="l"/>
                <a:tab pos="4927600" algn="l"/>
                <a:tab pos="5372100" algn="l"/>
                <a:tab pos="5829300" algn="l"/>
                <a:tab pos="6273800" algn="l"/>
                <a:tab pos="6718300" algn="l"/>
                <a:tab pos="7175500" algn="l"/>
                <a:tab pos="7620000" algn="l"/>
                <a:tab pos="8064500" algn="l"/>
                <a:tab pos="8521700" algn="l"/>
                <a:tab pos="8966200" algn="l"/>
              </a:tabLst>
              <a:defRPr sz="4692"/>
            </a:lvl1pPr>
          </a:lstStyle>
          <a:p>
            <a:pPr/>
            <a:r>
              <a:t>Dick Dale and the birth of surf</a:t>
            </a:r>
          </a:p>
        </p:txBody>
      </p:sp>
      <p:grpSp>
        <p:nvGrpSpPr>
          <p:cNvPr id="206" name="Image"/>
          <p:cNvGrpSpPr/>
          <p:nvPr/>
        </p:nvGrpSpPr>
        <p:grpSpPr>
          <a:xfrm>
            <a:off x="8952903" y="731391"/>
            <a:ext cx="3309512" cy="4225561"/>
            <a:chOff x="0" y="0"/>
            <a:chExt cx="3309511" cy="4225559"/>
          </a:xfrm>
        </p:grpSpPr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25400"/>
              <a:ext cx="3207911" cy="40985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309513" cy="4225560"/>
            </a:xfrm>
            <a:prstGeom prst="rect">
              <a:avLst/>
            </a:prstGeom>
            <a:effectLst/>
          </p:spPr>
        </p:pic>
      </p:grpSp>
      <p:sp>
        <p:nvSpPr>
          <p:cNvPr id="207" name="Little influence from rockabilly…"/>
          <p:cNvSpPr txBox="1"/>
          <p:nvPr/>
        </p:nvSpPr>
        <p:spPr>
          <a:xfrm>
            <a:off x="397509" y="2022198"/>
            <a:ext cx="8612272" cy="306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normAutofit fontScale="100000" lnSpcReduction="0"/>
          </a:bodyPr>
          <a:lstStyle/>
          <a:p>
            <a:pPr marL="295870" indent="-295870" defTabSz="368045">
              <a:lnSpc>
                <a:spcPct val="87000"/>
              </a:lnSpc>
              <a:spcBef>
                <a:spcPts val="1100"/>
              </a:spcBef>
              <a:buSzPct val="75000"/>
              <a:buFont typeface="Zapf Dingbats"/>
              <a:buChar char="•"/>
              <a:tabLst>
                <a:tab pos="393700" algn="l"/>
                <a:tab pos="800100" algn="l"/>
                <a:tab pos="1206500" algn="l"/>
                <a:tab pos="1625600" algn="l"/>
                <a:tab pos="2032000" algn="l"/>
                <a:tab pos="2438400" algn="l"/>
                <a:tab pos="2844800" algn="l"/>
                <a:tab pos="3263900" algn="l"/>
                <a:tab pos="3670300" algn="l"/>
                <a:tab pos="4076700" algn="l"/>
                <a:tab pos="4483100" algn="l"/>
                <a:tab pos="4902200" algn="l"/>
                <a:tab pos="5308600" algn="l"/>
                <a:tab pos="5715000" algn="l"/>
                <a:tab pos="6121400" algn="l"/>
                <a:tab pos="6540500" algn="l"/>
                <a:tab pos="6946900" algn="l"/>
                <a:tab pos="7353300" algn="l"/>
                <a:tab pos="7759700" algn="l"/>
                <a:tab pos="8178800" algn="l"/>
              </a:tabLst>
              <a:defRPr sz="3150">
                <a:solidFill>
                  <a:srgbClr val="5C5C5C"/>
                </a:solidFill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Little influence from rockabilly</a:t>
            </a:r>
          </a:p>
          <a:p>
            <a:pPr lvl="1" marL="591907" indent="-295870" defTabSz="368045">
              <a:lnSpc>
                <a:spcPct val="87000"/>
              </a:lnSpc>
              <a:spcBef>
                <a:spcPts val="1100"/>
              </a:spcBef>
              <a:buSzPct val="75000"/>
              <a:buFont typeface="Zapf Dingbats"/>
              <a:buChar char="•"/>
              <a:tabLst>
                <a:tab pos="393700" algn="l"/>
                <a:tab pos="800100" algn="l"/>
                <a:tab pos="1206500" algn="l"/>
                <a:tab pos="1625600" algn="l"/>
                <a:tab pos="2032000" algn="l"/>
                <a:tab pos="2438400" algn="l"/>
                <a:tab pos="2844800" algn="l"/>
                <a:tab pos="3263900" algn="l"/>
                <a:tab pos="3670300" algn="l"/>
                <a:tab pos="4076700" algn="l"/>
                <a:tab pos="4483100" algn="l"/>
                <a:tab pos="4902200" algn="l"/>
                <a:tab pos="5308600" algn="l"/>
                <a:tab pos="5715000" algn="l"/>
                <a:tab pos="6121400" algn="l"/>
                <a:tab pos="6540500" algn="l"/>
                <a:tab pos="6946900" algn="l"/>
                <a:tab pos="7353300" algn="l"/>
                <a:tab pos="7759700" algn="l"/>
                <a:tab pos="8178800" algn="l"/>
              </a:tabLst>
              <a:defRPr sz="3150">
                <a:solidFill>
                  <a:srgbClr val="5C5C5C"/>
                </a:solidFill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exists in instrumental and vocal forms</a:t>
            </a:r>
          </a:p>
          <a:p>
            <a:pPr marL="295870" indent="-295870" defTabSz="368045">
              <a:lnSpc>
                <a:spcPct val="87000"/>
              </a:lnSpc>
              <a:spcBef>
                <a:spcPts val="1100"/>
              </a:spcBef>
              <a:buSzPct val="75000"/>
              <a:buFont typeface="Zapf Dingbats"/>
              <a:buChar char="•"/>
              <a:tabLst>
                <a:tab pos="393700" algn="l"/>
                <a:tab pos="800100" algn="l"/>
                <a:tab pos="1206500" algn="l"/>
                <a:tab pos="1625600" algn="l"/>
                <a:tab pos="2032000" algn="l"/>
                <a:tab pos="2438400" algn="l"/>
                <a:tab pos="2844800" algn="l"/>
                <a:tab pos="3263900" algn="l"/>
                <a:tab pos="3670300" algn="l"/>
                <a:tab pos="4076700" algn="l"/>
                <a:tab pos="4483100" algn="l"/>
                <a:tab pos="4902200" algn="l"/>
                <a:tab pos="5308600" algn="l"/>
                <a:tab pos="5715000" algn="l"/>
                <a:tab pos="6121400" algn="l"/>
                <a:tab pos="6540500" algn="l"/>
                <a:tab pos="6946900" algn="l"/>
                <a:tab pos="7353300" algn="l"/>
                <a:tab pos="7759700" algn="l"/>
                <a:tab pos="8178800" algn="l"/>
              </a:tabLst>
              <a:defRPr sz="3150">
                <a:solidFill>
                  <a:srgbClr val="5C5C5C"/>
                </a:solidFill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Instrumental surf originated with Dick Dale “King of the Surf Guitar “and his Deltones</a:t>
            </a:r>
          </a:p>
          <a:p>
            <a:pPr marL="295870" indent="-295870" defTabSz="368045">
              <a:lnSpc>
                <a:spcPct val="87000"/>
              </a:lnSpc>
              <a:spcBef>
                <a:spcPts val="1100"/>
              </a:spcBef>
              <a:buSzPct val="75000"/>
              <a:buFont typeface="Zapf Dingbats"/>
              <a:buChar char="•"/>
              <a:tabLst>
                <a:tab pos="393700" algn="l"/>
                <a:tab pos="800100" algn="l"/>
                <a:tab pos="1206500" algn="l"/>
                <a:tab pos="1625600" algn="l"/>
                <a:tab pos="2032000" algn="l"/>
                <a:tab pos="2438400" algn="l"/>
                <a:tab pos="2844800" algn="l"/>
                <a:tab pos="3263900" algn="l"/>
                <a:tab pos="3670300" algn="l"/>
                <a:tab pos="4076700" algn="l"/>
                <a:tab pos="4483100" algn="l"/>
                <a:tab pos="4902200" algn="l"/>
                <a:tab pos="5308600" algn="l"/>
                <a:tab pos="5715000" algn="l"/>
                <a:tab pos="6121400" algn="l"/>
                <a:tab pos="6540500" algn="l"/>
                <a:tab pos="6946900" algn="l"/>
                <a:tab pos="7353300" algn="l"/>
                <a:tab pos="7759700" algn="l"/>
                <a:tab pos="8178800" algn="l"/>
              </a:tabLst>
              <a:defRPr sz="3150">
                <a:solidFill>
                  <a:srgbClr val="53585F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Exploits possibilities of </a:t>
            </a:r>
            <a:r>
              <a:t>Fender Stratocaster</a:t>
            </a:r>
          </a:p>
        </p:txBody>
      </p:sp>
      <p:sp>
        <p:nvSpPr>
          <p:cNvPr id="208" name="1961: Rendezvous Ballroom in Balboa, CA and “Let’s Go Trippin’”…"/>
          <p:cNvSpPr txBox="1"/>
          <p:nvPr>
            <p:ph type="body" sz="half" idx="1"/>
          </p:nvPr>
        </p:nvSpPr>
        <p:spPr>
          <a:xfrm>
            <a:off x="334962" y="5508859"/>
            <a:ext cx="12334876" cy="2949353"/>
          </a:xfrm>
          <a:prstGeom prst="rect">
            <a:avLst/>
          </a:prstGeom>
        </p:spPr>
        <p:txBody>
          <a:bodyPr lIns="66559" tIns="66559" rIns="66559" bIns="66559"/>
          <a:lstStyle/>
          <a:p>
            <a:pPr lvl="1" marL="742232" indent="-371011" defTabSz="461518">
              <a:lnSpc>
                <a:spcPct val="87000"/>
              </a:lnSpc>
              <a:spcBef>
                <a:spcPts val="1400"/>
              </a:spcBef>
              <a:buChar char="•"/>
              <a:tabLst>
                <a:tab pos="495300" algn="l"/>
                <a:tab pos="1003300" algn="l"/>
                <a:tab pos="1524000" algn="l"/>
                <a:tab pos="2032000" algn="l"/>
                <a:tab pos="2552700" algn="l"/>
                <a:tab pos="3060700" algn="l"/>
                <a:tab pos="3581400" algn="l"/>
                <a:tab pos="4089400" algn="l"/>
                <a:tab pos="4597400" algn="l"/>
                <a:tab pos="5118100" algn="l"/>
                <a:tab pos="5626100" algn="l"/>
                <a:tab pos="6146800" algn="l"/>
                <a:tab pos="6654800" algn="l"/>
                <a:tab pos="7175500" algn="l"/>
                <a:tab pos="7683500" algn="l"/>
                <a:tab pos="8204200" algn="l"/>
                <a:tab pos="8712200" algn="l"/>
                <a:tab pos="9220200" algn="l"/>
                <a:tab pos="9740900" algn="l"/>
                <a:tab pos="10248900" algn="l"/>
              </a:tabLst>
              <a:defRPr sz="4187">
                <a:effectLst>
                  <a:outerShdw sx="100000" sy="100000" kx="0" ky="0" algn="b" rotWithShape="0" blurRad="10033" dist="20066" dir="2700000">
                    <a:srgbClr val="FFFFFF"/>
                  </a:outerShdw>
                </a:effectLst>
              </a:defRPr>
            </a:pPr>
            <a:r>
              <a:t>1961: Rendezvous Ballroom in Balboa, CA and “Let’s Go Trippin’”</a:t>
            </a:r>
          </a:p>
          <a:p>
            <a:pPr lvl="1" marL="742232" indent="-371011" defTabSz="461518">
              <a:lnSpc>
                <a:spcPct val="87000"/>
              </a:lnSpc>
              <a:spcBef>
                <a:spcPts val="1400"/>
              </a:spcBef>
              <a:buChar char="•"/>
              <a:tabLst>
                <a:tab pos="495300" algn="l"/>
                <a:tab pos="1003300" algn="l"/>
                <a:tab pos="1524000" algn="l"/>
                <a:tab pos="2032000" algn="l"/>
                <a:tab pos="2552700" algn="l"/>
                <a:tab pos="3060700" algn="l"/>
                <a:tab pos="3581400" algn="l"/>
                <a:tab pos="4089400" algn="l"/>
                <a:tab pos="4597400" algn="l"/>
                <a:tab pos="5118100" algn="l"/>
                <a:tab pos="5626100" algn="l"/>
                <a:tab pos="6146800" algn="l"/>
                <a:tab pos="6654800" algn="l"/>
                <a:tab pos="7175500" algn="l"/>
                <a:tab pos="7683500" algn="l"/>
                <a:tab pos="8204200" algn="l"/>
                <a:tab pos="8712200" algn="l"/>
                <a:tab pos="9220200" algn="l"/>
                <a:tab pos="9740900" algn="l"/>
                <a:tab pos="10248900" algn="l"/>
              </a:tabLst>
              <a:defRPr sz="4187">
                <a:effectLst>
                  <a:outerShdw sx="100000" sy="100000" kx="0" ky="0" algn="b" rotWithShape="0" blurRad="10033" dist="20066" dir="2700000">
                    <a:srgbClr val="FFFFFF"/>
                  </a:outerShdw>
                </a:effectLst>
              </a:defRPr>
            </a:pPr>
            <a:r>
              <a:t>1963: appeared in the movie </a:t>
            </a:r>
            <a:r>
              <a:rPr i="1"/>
              <a:t>Beach Party</a:t>
            </a:r>
            <a:r>
              <a:t>, became a California celebrity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2"/>
      <p:bldP build="whole" bldLvl="1" animBg="1" rev="0" advAuto="0" spid="20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Line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1" name="Dick Dale - Misirlou (1963)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 lIns="66559" tIns="66559" rIns="66559" bIns="66559"/>
          <a:lstStyle>
            <a:lvl1pPr defTabSz="525779">
              <a:spcBef>
                <a:spcPts val="2000"/>
              </a:spcBef>
              <a:tabLst>
                <a:tab pos="584200" algn="l"/>
                <a:tab pos="1168400" algn="l"/>
                <a:tab pos="1752600" algn="l"/>
                <a:tab pos="2336800" algn="l"/>
                <a:tab pos="2921000" algn="l"/>
                <a:tab pos="3505200" algn="l"/>
                <a:tab pos="4089400" algn="l"/>
                <a:tab pos="4673600" algn="l"/>
                <a:tab pos="5257800" algn="l"/>
                <a:tab pos="5842000" algn="l"/>
                <a:tab pos="6426200" algn="l"/>
                <a:tab pos="7010400" algn="l"/>
                <a:tab pos="7607300" algn="l"/>
                <a:tab pos="8191500" algn="l"/>
                <a:tab pos="8775700" algn="l"/>
                <a:tab pos="9359900" algn="l"/>
                <a:tab pos="9944100" algn="l"/>
                <a:tab pos="10528300" algn="l"/>
                <a:tab pos="11112500" algn="l"/>
                <a:tab pos="11696700" algn="l"/>
              </a:tabLst>
              <a:defRPr sz="4680">
                <a:effectLst>
                  <a:outerShdw sx="100000" sy="100000" kx="0" ky="0" algn="b" rotWithShape="0" blurRad="11430" dist="22860" dir="2700000">
                    <a:srgbClr val="FFFFFF"/>
                  </a:outerShdw>
                </a:effectLst>
              </a:defRPr>
            </a:lvl1pPr>
          </a:lstStyle>
          <a:p>
            <a:pPr/>
            <a:r>
              <a:t>Dick Dale - Misirlou (1963)</a:t>
            </a:r>
          </a:p>
        </p:txBody>
      </p:sp>
      <p:sp>
        <p:nvSpPr>
          <p:cNvPr id="212" name="Distinctive sound clear with fuzz distortion…"/>
          <p:cNvSpPr txBox="1"/>
          <p:nvPr>
            <p:ph type="body" idx="1"/>
          </p:nvPr>
        </p:nvSpPr>
        <p:spPr>
          <a:xfrm>
            <a:off x="734059" y="1809750"/>
            <a:ext cx="11179388" cy="6681117"/>
          </a:xfrm>
          <a:prstGeom prst="rect">
            <a:avLst/>
          </a:prstGeom>
        </p:spPr>
        <p:txBody>
          <a:bodyPr lIns="66559" tIns="66559" rIns="66559" bIns="66559"/>
          <a:lstStyle/>
          <a:p>
            <a:pPr marL="394493" indent="-394493" defTabSz="490727">
              <a:lnSpc>
                <a:spcPct val="87000"/>
              </a:lnSpc>
              <a:spcBef>
                <a:spcPts val="1500"/>
              </a:spcBef>
              <a:buChar char="•"/>
              <a:tabLst>
                <a:tab pos="520700" algn="l"/>
                <a:tab pos="1066800" algn="l"/>
                <a:tab pos="1612900" algn="l"/>
                <a:tab pos="2159000" algn="l"/>
                <a:tab pos="2705100" algn="l"/>
                <a:tab pos="3251200" algn="l"/>
                <a:tab pos="3797300" algn="l"/>
                <a:tab pos="4343400" algn="l"/>
                <a:tab pos="4889500" algn="l"/>
                <a:tab pos="5435600" algn="l"/>
                <a:tab pos="5981700" algn="l"/>
                <a:tab pos="6527800" algn="l"/>
                <a:tab pos="7073900" algn="l"/>
                <a:tab pos="7620000" algn="l"/>
                <a:tab pos="8166100" algn="l"/>
                <a:tab pos="8712200" algn="l"/>
                <a:tab pos="9258300" algn="l"/>
                <a:tab pos="9804400" algn="l"/>
                <a:tab pos="10350500" algn="l"/>
                <a:tab pos="10896600" algn="l"/>
              </a:tabLst>
              <a:defRPr sz="3864">
                <a:effectLst>
                  <a:outerShdw sx="100000" sy="100000" kx="0" ky="0" algn="b" rotWithShape="0" blurRad="10668" dist="21336" dir="2700000">
                    <a:srgbClr val="FFFFFF"/>
                  </a:outerShdw>
                </a:effectLst>
              </a:defRPr>
            </a:pPr>
            <a:r>
              <a:t>Distinctive sound clear with fuzz distortion</a:t>
            </a:r>
          </a:p>
          <a:p>
            <a:pPr marL="394493" indent="-394493" defTabSz="490727">
              <a:lnSpc>
                <a:spcPct val="87000"/>
              </a:lnSpc>
              <a:spcBef>
                <a:spcPts val="1500"/>
              </a:spcBef>
              <a:buChar char="•"/>
              <a:tabLst>
                <a:tab pos="520700" algn="l"/>
                <a:tab pos="1066800" algn="l"/>
                <a:tab pos="1612900" algn="l"/>
                <a:tab pos="2159000" algn="l"/>
                <a:tab pos="2705100" algn="l"/>
                <a:tab pos="3251200" algn="l"/>
                <a:tab pos="3797300" algn="l"/>
                <a:tab pos="4343400" algn="l"/>
                <a:tab pos="4889500" algn="l"/>
                <a:tab pos="5435600" algn="l"/>
                <a:tab pos="5981700" algn="l"/>
                <a:tab pos="6527800" algn="l"/>
                <a:tab pos="7073900" algn="l"/>
                <a:tab pos="7620000" algn="l"/>
                <a:tab pos="8166100" algn="l"/>
                <a:tab pos="8712200" algn="l"/>
                <a:tab pos="9258300" algn="l"/>
                <a:tab pos="9804400" algn="l"/>
                <a:tab pos="10350500" algn="l"/>
                <a:tab pos="10896600" algn="l"/>
              </a:tabLst>
              <a:defRPr sz="3864">
                <a:effectLst>
                  <a:outerShdw sx="100000" sy="100000" kx="0" ky="0" algn="b" rotWithShape="0" blurRad="10668" dist="21336" dir="2700000">
                    <a:srgbClr val="FFFFFF"/>
                  </a:outerShdw>
                </a:effectLst>
              </a:defRPr>
            </a:pPr>
            <a:r>
              <a:t>Introduces Tremolo and Glissando</a:t>
            </a:r>
            <a:r>
              <a:rPr>
                <a:solidFill>
                  <a:srgbClr val="53585F"/>
                </a:solidFill>
              </a:rPr>
              <a:t> (slide between notes)</a:t>
            </a:r>
            <a:endParaRPr>
              <a:solidFill>
                <a:srgbClr val="53585F"/>
              </a:solidFill>
            </a:endParaRPr>
          </a:p>
          <a:p>
            <a:pPr marL="394493" indent="-394493" defTabSz="490727">
              <a:lnSpc>
                <a:spcPct val="87000"/>
              </a:lnSpc>
              <a:spcBef>
                <a:spcPts val="1500"/>
              </a:spcBef>
              <a:buChar char="•"/>
              <a:tabLst>
                <a:tab pos="520700" algn="l"/>
                <a:tab pos="1066800" algn="l"/>
                <a:tab pos="1612900" algn="l"/>
                <a:tab pos="2159000" algn="l"/>
                <a:tab pos="2705100" algn="l"/>
                <a:tab pos="3251200" algn="l"/>
                <a:tab pos="3797300" algn="l"/>
                <a:tab pos="4343400" algn="l"/>
                <a:tab pos="4889500" algn="l"/>
                <a:tab pos="5435600" algn="l"/>
                <a:tab pos="5981700" algn="l"/>
                <a:tab pos="6527800" algn="l"/>
                <a:tab pos="7073900" algn="l"/>
                <a:tab pos="7620000" algn="l"/>
                <a:tab pos="8166100" algn="l"/>
                <a:tab pos="8712200" algn="l"/>
                <a:tab pos="9258300" algn="l"/>
                <a:tab pos="9804400" algn="l"/>
                <a:tab pos="10350500" algn="l"/>
                <a:tab pos="10896600" algn="l"/>
              </a:tabLst>
              <a:defRPr sz="3864">
                <a:effectLst>
                  <a:outerShdw sx="100000" sy="100000" kx="0" ky="0" algn="b" rotWithShape="0" blurRad="10668" dist="21336" dir="2700000">
                    <a:srgbClr val="FFFFFF"/>
                  </a:outerShdw>
                </a:effectLst>
              </a:defRPr>
            </a:pPr>
            <a:r>
              <a:t>Based on Middle Eastern stringed instrument style</a:t>
            </a:r>
          </a:p>
          <a:p>
            <a:pPr marL="390548" indent="-390548" defTabSz="490727">
              <a:lnSpc>
                <a:spcPct val="87000"/>
              </a:lnSpc>
              <a:spcBef>
                <a:spcPts val="1500"/>
              </a:spcBef>
              <a:buChar char="•"/>
              <a:tabLst>
                <a:tab pos="520700" algn="l"/>
                <a:tab pos="1066800" algn="l"/>
                <a:tab pos="1612900" algn="l"/>
                <a:tab pos="2159000" algn="l"/>
                <a:tab pos="2705100" algn="l"/>
                <a:tab pos="3251200" algn="l"/>
                <a:tab pos="3797300" algn="l"/>
                <a:tab pos="4343400" algn="l"/>
                <a:tab pos="4889500" algn="l"/>
                <a:tab pos="5435600" algn="l"/>
                <a:tab pos="5981700" algn="l"/>
                <a:tab pos="6527800" algn="l"/>
                <a:tab pos="7073900" algn="l"/>
                <a:tab pos="7620000" algn="l"/>
                <a:tab pos="8166100" algn="l"/>
                <a:tab pos="8712200" algn="l"/>
                <a:tab pos="9258300" algn="l"/>
                <a:tab pos="9804400" algn="l"/>
                <a:tab pos="10350500" algn="l"/>
                <a:tab pos="10896600" algn="l"/>
              </a:tabLst>
              <a:defRPr sz="3864">
                <a:effectLst>
                  <a:outerShdw sx="100000" sy="100000" kx="0" ky="0" algn="b" rotWithShape="0" blurRad="10668" dist="21336" dir="2700000">
                    <a:srgbClr val="FFFFFF"/>
                  </a:outerShdw>
                </a:effectLst>
              </a:defRPr>
            </a:pPr>
            <a:r>
              <a:t>Adds Latin influences</a:t>
            </a:r>
          </a:p>
          <a:p>
            <a:pPr lvl="1" marL="719256" indent="-324540" defTabSz="490727">
              <a:lnSpc>
                <a:spcPct val="87000"/>
              </a:lnSpc>
              <a:spcBef>
                <a:spcPts val="1500"/>
              </a:spcBef>
              <a:buChar char="–"/>
              <a:tabLst>
                <a:tab pos="520700" algn="l"/>
                <a:tab pos="1066800" algn="l"/>
                <a:tab pos="1612900" algn="l"/>
                <a:tab pos="2159000" algn="l"/>
                <a:tab pos="2705100" algn="l"/>
                <a:tab pos="3251200" algn="l"/>
                <a:tab pos="3797300" algn="l"/>
                <a:tab pos="4343400" algn="l"/>
                <a:tab pos="4889500" algn="l"/>
                <a:tab pos="5435600" algn="l"/>
                <a:tab pos="5981700" algn="l"/>
                <a:tab pos="6527800" algn="l"/>
                <a:tab pos="7073900" algn="l"/>
                <a:tab pos="7620000" algn="l"/>
                <a:tab pos="8166100" algn="l"/>
                <a:tab pos="8712200" algn="l"/>
                <a:tab pos="9258300" algn="l"/>
                <a:tab pos="9804400" algn="l"/>
                <a:tab pos="10350500" algn="l"/>
                <a:tab pos="10896600" algn="l"/>
              </a:tabLst>
              <a:defRPr sz="3864">
                <a:effectLst>
                  <a:outerShdw sx="100000" sy="100000" kx="0" ky="0" algn="b" rotWithShape="0" blurRad="10668" dist="21336" dir="2700000">
                    <a:srgbClr val="FFFFFF"/>
                  </a:outerShdw>
                </a:effectLst>
              </a:defRPr>
            </a:pPr>
            <a:r>
              <a:t>Trumpet</a:t>
            </a:r>
          </a:p>
          <a:p>
            <a:pPr lvl="1" marL="719256" indent="-324540" defTabSz="490727">
              <a:lnSpc>
                <a:spcPct val="87000"/>
              </a:lnSpc>
              <a:spcBef>
                <a:spcPts val="1500"/>
              </a:spcBef>
              <a:buChar char="–"/>
              <a:tabLst>
                <a:tab pos="520700" algn="l"/>
                <a:tab pos="1066800" algn="l"/>
                <a:tab pos="1612900" algn="l"/>
                <a:tab pos="2159000" algn="l"/>
                <a:tab pos="2705100" algn="l"/>
                <a:tab pos="3251200" algn="l"/>
                <a:tab pos="3797300" algn="l"/>
                <a:tab pos="4343400" algn="l"/>
                <a:tab pos="4889500" algn="l"/>
                <a:tab pos="5435600" algn="l"/>
                <a:tab pos="5981700" algn="l"/>
                <a:tab pos="6527800" algn="l"/>
                <a:tab pos="7073900" algn="l"/>
                <a:tab pos="7620000" algn="l"/>
                <a:tab pos="8166100" algn="l"/>
                <a:tab pos="8712200" algn="l"/>
                <a:tab pos="9258300" algn="l"/>
                <a:tab pos="9804400" algn="l"/>
                <a:tab pos="10350500" algn="l"/>
                <a:tab pos="10896600" algn="l"/>
              </a:tabLst>
              <a:defRPr sz="3864">
                <a:effectLst>
                  <a:outerShdw sx="100000" sy="100000" kx="0" ky="0" algn="b" rotWithShape="0" blurRad="10668" dist="21336" dir="2700000">
                    <a:srgbClr val="FFFFFF"/>
                  </a:outerShdw>
                </a:effectLst>
              </a:defRPr>
            </a:pPr>
            <a:r>
              <a:t>Variant of clave rhythm</a:t>
            </a:r>
          </a:p>
          <a:p>
            <a:pPr marL="390548" indent="-390548" defTabSz="490727">
              <a:lnSpc>
                <a:spcPct val="87000"/>
              </a:lnSpc>
              <a:spcBef>
                <a:spcPts val="1500"/>
              </a:spcBef>
              <a:buChar char="•"/>
              <a:tabLst>
                <a:tab pos="520700" algn="l"/>
                <a:tab pos="1066800" algn="l"/>
                <a:tab pos="1612900" algn="l"/>
                <a:tab pos="2159000" algn="l"/>
                <a:tab pos="2705100" algn="l"/>
                <a:tab pos="3251200" algn="l"/>
                <a:tab pos="3797300" algn="l"/>
                <a:tab pos="4343400" algn="l"/>
                <a:tab pos="4889500" algn="l"/>
                <a:tab pos="5435600" algn="l"/>
                <a:tab pos="5981700" algn="l"/>
                <a:tab pos="6527800" algn="l"/>
                <a:tab pos="7073900" algn="l"/>
                <a:tab pos="7620000" algn="l"/>
                <a:tab pos="8166100" algn="l"/>
                <a:tab pos="8712200" algn="l"/>
                <a:tab pos="9258300" algn="l"/>
                <a:tab pos="9804400" algn="l"/>
                <a:tab pos="10350500" algn="l"/>
                <a:tab pos="10896600" algn="l"/>
              </a:tabLst>
              <a:defRPr sz="3864">
                <a:effectLst>
                  <a:outerShdw sx="100000" sy="100000" kx="0" ky="0" algn="b" rotWithShape="0" blurRad="10668" dist="21336" dir="2700000">
                    <a:srgbClr val="FFFFFF"/>
                  </a:outerShdw>
                </a:effectLst>
              </a:defRPr>
            </a:pPr>
            <a:r>
              <a:t>Heavy backbeat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8386" y="5043311"/>
            <a:ext cx="3620948" cy="3620947"/>
          </a:xfrm>
          <a:prstGeom prst="rect">
            <a:avLst/>
          </a:prstGeom>
          <a:ln w="38100">
            <a:solidFill>
              <a:srgbClr val="747676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Line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6" name="Leo Fender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>
                <a:effectLst>
                  <a:outerShdw sx="100000" sy="100000" kx="0" ky="0" algn="b" rotWithShape="0" blurRad="11811" dist="23622" dir="2700000">
                    <a:srgbClr val="FFFFFF"/>
                  </a:outerShdw>
                </a:effectLst>
              </a:defRPr>
            </a:lvl1pPr>
          </a:lstStyle>
          <a:p>
            <a:pPr/>
            <a:r>
              <a:t>Leo Fender</a:t>
            </a:r>
          </a:p>
        </p:txBody>
      </p:sp>
      <p:sp>
        <p:nvSpPr>
          <p:cNvPr id="217" name="California-based luthier…"/>
          <p:cNvSpPr txBox="1"/>
          <p:nvPr>
            <p:ph type="body" sz="half" idx="1"/>
          </p:nvPr>
        </p:nvSpPr>
        <p:spPr>
          <a:xfrm>
            <a:off x="499251" y="1701799"/>
            <a:ext cx="8104153" cy="4597260"/>
          </a:xfrm>
          <a:prstGeom prst="rect">
            <a:avLst/>
          </a:prstGeom>
        </p:spPr>
        <p:txBody>
          <a:bodyPr/>
          <a:lstStyle/>
          <a:p>
            <a:pPr marL="295870" indent="-295870" defTabSz="368045">
              <a:spcBef>
                <a:spcPts val="1100"/>
              </a:spcBef>
              <a:buChar char="•"/>
              <a:defRPr sz="3150"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</a:defRPr>
            </a:pPr>
            <a:r>
              <a:t>California-based </a:t>
            </a:r>
            <a:r>
              <a:rPr>
                <a:solidFill>
                  <a:srgbClr val="4AA5FF"/>
                </a:solidFill>
                <a:effectLst>
                  <a:outerShdw sx="100000" sy="100000" kx="0" ky="0" algn="b" rotWithShape="0" blurRad="8001" dist="16002" dir="2700000">
                    <a:srgbClr val="000000"/>
                  </a:outerShdw>
                </a:effectLst>
              </a:rPr>
              <a:t>luthier</a:t>
            </a:r>
            <a:endParaRPr>
              <a:solidFill>
                <a:srgbClr val="4AA5FF"/>
              </a:solidFill>
              <a:effectLst>
                <a:outerShdw sx="100000" sy="100000" kx="0" ky="0" algn="b" rotWithShape="0" blurRad="8001" dist="16002" dir="2700000">
                  <a:srgbClr val="000000"/>
                </a:outerShdw>
              </a:effectLst>
            </a:endParaRPr>
          </a:p>
          <a:p>
            <a:pPr marL="295870" indent="-295870" defTabSz="368045">
              <a:spcBef>
                <a:spcPts val="1100"/>
              </a:spcBef>
              <a:buChar char="•"/>
              <a:defRPr sz="3150"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</a:defRPr>
            </a:pPr>
            <a:r>
              <a:t>1950: first mass-produced solid-body electric guitar, with single </a:t>
            </a:r>
            <a:r>
              <a:rPr>
                <a:solidFill>
                  <a:srgbClr val="4AA5FF"/>
                </a:solidFill>
                <a:effectLst>
                  <a:outerShdw sx="100000" sy="100000" kx="0" ky="0" algn="b" rotWithShape="0" blurRad="8001" dist="16002" dir="2700000">
                    <a:srgbClr val="000000"/>
                  </a:outerShdw>
                </a:effectLst>
              </a:rPr>
              <a:t>pickup</a:t>
            </a:r>
            <a:endParaRPr>
              <a:solidFill>
                <a:srgbClr val="4AA5FF"/>
              </a:solidFill>
              <a:effectLst>
                <a:outerShdw sx="100000" sy="100000" kx="0" ky="0" algn="b" rotWithShape="0" blurRad="8001" dist="16002" dir="2700000">
                  <a:srgbClr val="000000"/>
                </a:outerShdw>
              </a:effectLst>
            </a:endParaRPr>
          </a:p>
          <a:p>
            <a:pPr marL="295870" indent="-295870" defTabSz="368045">
              <a:spcBef>
                <a:spcPts val="1100"/>
              </a:spcBef>
              <a:buChar char="•"/>
              <a:defRPr sz="3150"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</a:defRPr>
            </a:pPr>
            <a:r>
              <a:t>1951: Telecaster</a:t>
            </a:r>
          </a:p>
          <a:p>
            <a:pPr marL="295870" indent="-295870" defTabSz="368045">
              <a:spcBef>
                <a:spcPts val="1100"/>
              </a:spcBef>
              <a:buChar char="•"/>
              <a:defRPr sz="3150"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</a:defRPr>
            </a:pPr>
            <a:r>
              <a:t>1954: Stratocaster</a:t>
            </a:r>
          </a:p>
          <a:p>
            <a:pPr lvl="1" marL="591907" indent="-295870" defTabSz="368045">
              <a:spcBef>
                <a:spcPts val="1100"/>
              </a:spcBef>
              <a:buChar char="•"/>
              <a:defRPr sz="3150">
                <a:effectLst>
                  <a:outerShdw sx="100000" sy="100000" kx="0" ky="0" algn="b" rotWithShape="0" blurRad="8001" dist="16002" dir="2700000">
                    <a:srgbClr val="FFFFFF"/>
                  </a:outerShdw>
                </a:effectLst>
              </a:defRPr>
            </a:pPr>
            <a:r>
              <a:t>Tremolo lever (or </a:t>
            </a:r>
            <a:r>
              <a:rPr>
                <a:solidFill>
                  <a:srgbClr val="4AA5FF"/>
                </a:solidFill>
                <a:effectLst>
                  <a:outerShdw sx="100000" sy="100000" kx="0" ky="0" algn="b" rotWithShape="0" blurRad="8001" dist="16002" dir="2700000">
                    <a:srgbClr val="000000"/>
                  </a:outerShdw>
                </a:effectLst>
              </a:rPr>
              <a:t>whammy bar</a:t>
            </a:r>
            <a:r>
              <a:t>) moves all strings at once</a:t>
            </a:r>
          </a:p>
        </p:txBody>
      </p:sp>
      <p:grpSp>
        <p:nvGrpSpPr>
          <p:cNvPr id="220" name="stra54body"/>
          <p:cNvGrpSpPr/>
          <p:nvPr/>
        </p:nvGrpSpPr>
        <p:grpSpPr>
          <a:xfrm>
            <a:off x="8693197" y="269592"/>
            <a:ext cx="3497674" cy="4811185"/>
            <a:chOff x="0" y="0"/>
            <a:chExt cx="3497673" cy="4811183"/>
          </a:xfrm>
        </p:grpSpPr>
        <p:pic>
          <p:nvPicPr>
            <p:cNvPr id="219" name="stra54body" descr="stra54body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25400"/>
              <a:ext cx="3396074" cy="46841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8" name="stra54body" descr="stra54body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97674" cy="4811184"/>
            </a:xfrm>
            <a:prstGeom prst="rect">
              <a:avLst/>
            </a:prstGeom>
            <a:effectLst/>
          </p:spPr>
        </p:pic>
      </p:grpSp>
      <p:grpSp>
        <p:nvGrpSpPr>
          <p:cNvPr id="223" name="stra54tremolo"/>
          <p:cNvGrpSpPr/>
          <p:nvPr/>
        </p:nvGrpSpPr>
        <p:grpSpPr>
          <a:xfrm>
            <a:off x="5476240" y="5863454"/>
            <a:ext cx="5488754" cy="3063080"/>
            <a:chOff x="0" y="0"/>
            <a:chExt cx="5488753" cy="3063079"/>
          </a:xfrm>
        </p:grpSpPr>
        <p:pic>
          <p:nvPicPr>
            <p:cNvPr id="222" name="stra54tremolo" descr="stra54tremolo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25400"/>
              <a:ext cx="5387154" cy="29360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stra54tremolo" descr="stra54tremolo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88754" cy="306308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ine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6" name="Fender Stratocaster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>
                <a:effectLst>
                  <a:outerShdw sx="100000" sy="100000" kx="0" ky="0" algn="b" rotWithShape="0" blurRad="11811" dist="23622" dir="2700000">
                    <a:srgbClr val="FFFFFF"/>
                  </a:outerShdw>
                </a:effectLst>
              </a:defRPr>
            </a:lvl1pPr>
          </a:lstStyle>
          <a:p>
            <a:pPr/>
            <a:r>
              <a:t>Fender Stratocaster</a:t>
            </a:r>
          </a:p>
        </p:txBody>
      </p:sp>
      <p:sp>
        <p:nvSpPr>
          <p:cNvPr id="227" name="Three pickups…"/>
          <p:cNvSpPr txBox="1"/>
          <p:nvPr>
            <p:ph type="body" idx="1"/>
          </p:nvPr>
        </p:nvSpPr>
        <p:spPr>
          <a:xfrm>
            <a:off x="427002" y="2062621"/>
            <a:ext cx="11861801" cy="7226301"/>
          </a:xfrm>
          <a:prstGeom prst="rect">
            <a:avLst/>
          </a:prstGeom>
        </p:spPr>
        <p:txBody>
          <a:bodyPr/>
          <a:lstStyle/>
          <a:p>
            <a:pPr marL="386442" indent="-386442">
              <a:buChar char="•"/>
              <a:defRPr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pPr>
            <a:r>
              <a:t>Three pickups</a:t>
            </a:r>
          </a:p>
          <a:p>
            <a:pPr lvl="1" marL="791028" indent="-321128">
              <a:buChar char="–"/>
              <a:defRPr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pPr>
            <a:r>
              <a:t>Volume knob</a:t>
            </a:r>
          </a:p>
          <a:p>
            <a:pPr lvl="1" marL="791028" indent="-321128">
              <a:buChar char="–"/>
              <a:defRPr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pPr>
            <a:r>
              <a:t>Two tone knobs</a:t>
            </a:r>
          </a:p>
          <a:p>
            <a:pPr lvl="1" marL="791028" indent="-321128">
              <a:buChar char="–"/>
              <a:defRPr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pPr>
            <a:r>
              <a:t>Lever selects which pickup projected through amp</a:t>
            </a:r>
          </a:p>
          <a:p>
            <a:pPr lvl="2" marL="1201057" indent="-261257">
              <a:buChar char="•"/>
              <a:defRPr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pPr>
            <a:r>
              <a:t>Neck</a:t>
            </a:r>
          </a:p>
          <a:p>
            <a:pPr lvl="2" marL="1201057" indent="-261257">
              <a:buChar char="•"/>
              <a:defRPr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pPr>
            <a:r>
              <a:t>Middle </a:t>
            </a:r>
          </a:p>
          <a:p>
            <a:pPr lvl="2" marL="1201057" indent="-261257">
              <a:buChar char="•"/>
              <a:defRPr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pPr>
            <a:r>
              <a:t>Lead</a:t>
            </a:r>
          </a:p>
        </p:txBody>
      </p:sp>
      <p:grpSp>
        <p:nvGrpSpPr>
          <p:cNvPr id="230" name="strat54pickups"/>
          <p:cNvGrpSpPr/>
          <p:nvPr/>
        </p:nvGrpSpPr>
        <p:grpSpPr>
          <a:xfrm>
            <a:off x="8097519" y="913835"/>
            <a:ext cx="4395894" cy="3235961"/>
            <a:chOff x="0" y="0"/>
            <a:chExt cx="4395893" cy="3235960"/>
          </a:xfrm>
        </p:grpSpPr>
        <p:pic>
          <p:nvPicPr>
            <p:cNvPr id="229" name="strat54pickups" descr="strat54pickups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25400"/>
              <a:ext cx="4294294" cy="31089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8" name="strat54pickups" descr="strat54pickups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95894" cy="3235961"/>
            </a:xfrm>
            <a:prstGeom prst="rect">
              <a:avLst/>
            </a:prstGeom>
            <a:effectLst/>
          </p:spPr>
        </p:pic>
      </p:grpSp>
      <p:grpSp>
        <p:nvGrpSpPr>
          <p:cNvPr id="233" name="stra54pickup2"/>
          <p:cNvGrpSpPr/>
          <p:nvPr/>
        </p:nvGrpSpPr>
        <p:grpSpPr>
          <a:xfrm>
            <a:off x="7013786" y="5431649"/>
            <a:ext cx="5082259" cy="3238218"/>
            <a:chOff x="0" y="0"/>
            <a:chExt cx="5082258" cy="3238217"/>
          </a:xfrm>
        </p:grpSpPr>
        <p:pic>
          <p:nvPicPr>
            <p:cNvPr id="232" name="stra54pickup2" descr="stra54pickup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25400"/>
              <a:ext cx="4980659" cy="31112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stra54pickup2" descr="stra54pickup2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82259" cy="32382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Line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6" name="Surf guitar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 lIns="66559" tIns="66559" rIns="66559" bIns="66559"/>
          <a:lstStyle>
            <a:lvl1pPr defTabSz="525779">
              <a:spcBef>
                <a:spcPts val="2000"/>
              </a:spcBef>
              <a:tabLst>
                <a:tab pos="584200" algn="l"/>
                <a:tab pos="1168400" algn="l"/>
                <a:tab pos="1752600" algn="l"/>
                <a:tab pos="2336800" algn="l"/>
                <a:tab pos="2921000" algn="l"/>
                <a:tab pos="3505200" algn="l"/>
                <a:tab pos="4089400" algn="l"/>
                <a:tab pos="4673600" algn="l"/>
                <a:tab pos="5257800" algn="l"/>
                <a:tab pos="5842000" algn="l"/>
                <a:tab pos="6426200" algn="l"/>
                <a:tab pos="7010400" algn="l"/>
                <a:tab pos="7607300" algn="l"/>
                <a:tab pos="8191500" algn="l"/>
                <a:tab pos="8775700" algn="l"/>
                <a:tab pos="9359900" algn="l"/>
                <a:tab pos="9944100" algn="l"/>
                <a:tab pos="10528300" algn="l"/>
                <a:tab pos="11112500" algn="l"/>
                <a:tab pos="11696700" algn="l"/>
              </a:tabLst>
              <a:defRPr sz="4680">
                <a:effectLst>
                  <a:outerShdw sx="100000" sy="100000" kx="0" ky="0" algn="b" rotWithShape="0" blurRad="11430" dist="22860" dir="2700000">
                    <a:srgbClr val="FFFFFF"/>
                  </a:outerShdw>
                </a:effectLst>
              </a:defRPr>
            </a:lvl1pPr>
          </a:lstStyle>
          <a:p>
            <a:pPr/>
            <a:r>
              <a:t>Surf guitar</a:t>
            </a:r>
          </a:p>
        </p:txBody>
      </p:sp>
      <p:sp>
        <p:nvSpPr>
          <p:cNvPr id="237" name="Dale: distinctive sound clear with fuzz distortion…"/>
          <p:cNvSpPr txBox="1"/>
          <p:nvPr>
            <p:ph type="body" sz="quarter" idx="1"/>
          </p:nvPr>
        </p:nvSpPr>
        <p:spPr>
          <a:xfrm>
            <a:off x="475120" y="1562064"/>
            <a:ext cx="9145555" cy="2628619"/>
          </a:xfrm>
          <a:prstGeom prst="rect">
            <a:avLst/>
          </a:prstGeom>
        </p:spPr>
        <p:txBody>
          <a:bodyPr lIns="66559" tIns="66559" rIns="66559" bIns="66559"/>
          <a:lstStyle/>
          <a:p>
            <a:pPr marL="347530" indent="-347530" defTabSz="432308">
              <a:lnSpc>
                <a:spcPct val="87000"/>
              </a:lnSpc>
              <a:spcBef>
                <a:spcPts val="1300"/>
              </a:spcBef>
              <a:buChar char="•"/>
              <a:tabLst>
                <a:tab pos="457200" algn="l"/>
                <a:tab pos="939800" algn="l"/>
                <a:tab pos="1422400" algn="l"/>
                <a:tab pos="1905000" algn="l"/>
                <a:tab pos="2387600" algn="l"/>
                <a:tab pos="2870200" algn="l"/>
                <a:tab pos="3352800" algn="l"/>
                <a:tab pos="3835400" algn="l"/>
                <a:tab pos="4305300" algn="l"/>
                <a:tab pos="4787900" algn="l"/>
                <a:tab pos="5270500" algn="l"/>
                <a:tab pos="5753100" algn="l"/>
                <a:tab pos="6235700" algn="l"/>
                <a:tab pos="6718300" algn="l"/>
                <a:tab pos="7200900" algn="l"/>
                <a:tab pos="7683500" algn="l"/>
                <a:tab pos="8166100" algn="l"/>
                <a:tab pos="8636000" algn="l"/>
                <a:tab pos="9118600" algn="l"/>
                <a:tab pos="9601200" algn="l"/>
              </a:tabLst>
              <a:defRPr sz="3700">
                <a:effectLst>
                  <a:outerShdw sx="100000" sy="100000" kx="0" ky="0" algn="b" rotWithShape="0" blurRad="9398" dist="18796" dir="2700000">
                    <a:srgbClr val="FFFFFF"/>
                  </a:outerShdw>
                </a:effectLst>
              </a:defRPr>
            </a:pPr>
            <a:r>
              <a:t>Dale: distinctive sound clear with fuzz distortion</a:t>
            </a:r>
          </a:p>
          <a:p>
            <a:pPr marL="347530" indent="-347530" defTabSz="432308">
              <a:lnSpc>
                <a:spcPct val="87000"/>
              </a:lnSpc>
              <a:spcBef>
                <a:spcPts val="1300"/>
              </a:spcBef>
              <a:buChar char="•"/>
              <a:tabLst>
                <a:tab pos="457200" algn="l"/>
                <a:tab pos="939800" algn="l"/>
                <a:tab pos="1422400" algn="l"/>
                <a:tab pos="1905000" algn="l"/>
                <a:tab pos="2387600" algn="l"/>
                <a:tab pos="2870200" algn="l"/>
                <a:tab pos="3352800" algn="l"/>
                <a:tab pos="3835400" algn="l"/>
                <a:tab pos="4305300" algn="l"/>
                <a:tab pos="4787900" algn="l"/>
                <a:tab pos="5270500" algn="l"/>
                <a:tab pos="5753100" algn="l"/>
                <a:tab pos="6235700" algn="l"/>
                <a:tab pos="6718300" algn="l"/>
                <a:tab pos="7200900" algn="l"/>
                <a:tab pos="7683500" algn="l"/>
                <a:tab pos="8166100" algn="l"/>
                <a:tab pos="8636000" algn="l"/>
                <a:tab pos="9118600" algn="l"/>
                <a:tab pos="9601200" algn="l"/>
              </a:tabLst>
              <a:defRPr sz="3700">
                <a:effectLst>
                  <a:outerShdw sx="100000" sy="100000" kx="0" ky="0" algn="b" rotWithShape="0" blurRad="9398" dist="18796" dir="2700000">
                    <a:srgbClr val="FFFFFF"/>
                  </a:outerShdw>
                </a:effectLst>
              </a:defRPr>
            </a:pPr>
            <a:r>
              <a:t>Introduces Tremolo and Glissando</a:t>
            </a:r>
            <a:r>
              <a:rPr>
                <a:solidFill>
                  <a:srgbClr val="53585F"/>
                </a:solidFill>
              </a:rPr>
              <a:t> (slide between notes)</a:t>
            </a:r>
          </a:p>
        </p:txBody>
      </p:sp>
      <p:grpSp>
        <p:nvGrpSpPr>
          <p:cNvPr id="240" name="Image"/>
          <p:cNvGrpSpPr/>
          <p:nvPr/>
        </p:nvGrpSpPr>
        <p:grpSpPr>
          <a:xfrm>
            <a:off x="9597142" y="410809"/>
            <a:ext cx="3225343" cy="3250743"/>
            <a:chOff x="0" y="0"/>
            <a:chExt cx="3225341" cy="3250741"/>
          </a:xfrm>
        </p:grpSpPr>
        <p:pic>
          <p:nvPicPr>
            <p:cNvPr id="23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25400"/>
              <a:ext cx="3123742" cy="31237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225342" cy="3250742"/>
            </a:xfrm>
            <a:prstGeom prst="rect">
              <a:avLst/>
            </a:prstGeom>
            <a:effectLst/>
          </p:spPr>
        </p:pic>
      </p:grpSp>
      <p:grpSp>
        <p:nvGrpSpPr>
          <p:cNvPr id="243" name="Image"/>
          <p:cNvGrpSpPr/>
          <p:nvPr/>
        </p:nvGrpSpPr>
        <p:grpSpPr>
          <a:xfrm>
            <a:off x="654261" y="4819650"/>
            <a:ext cx="3657601" cy="3695700"/>
            <a:chOff x="0" y="0"/>
            <a:chExt cx="3657600" cy="3695700"/>
          </a:xfrm>
        </p:grpSpPr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25400"/>
              <a:ext cx="3556000" cy="3568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57600" cy="3695700"/>
            </a:xfrm>
            <a:prstGeom prst="rect">
              <a:avLst/>
            </a:prstGeom>
            <a:effectLst/>
          </p:spPr>
        </p:pic>
      </p:grpSp>
      <p:sp>
        <p:nvSpPr>
          <p:cNvPr id="244" name="Other instrumental surf groups:…"/>
          <p:cNvSpPr txBox="1"/>
          <p:nvPr/>
        </p:nvSpPr>
        <p:spPr>
          <a:xfrm>
            <a:off x="4036355" y="4304947"/>
            <a:ext cx="8889551" cy="432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7000"/>
              </a:lnSpc>
              <a:spcBef>
                <a:spcPts val="1800"/>
              </a:spcBef>
              <a:buFont typeface="Zapf Dingbats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  <a:defRPr sz="3800">
                <a:solidFill>
                  <a:srgbClr val="53585F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Other instrumental surf groups:</a:t>
            </a:r>
          </a:p>
          <a:p>
            <a:pPr lvl="1" marL="939535" indent="-469635" defTabSz="584200">
              <a:lnSpc>
                <a:spcPct val="87000"/>
              </a:lnSpc>
              <a:spcBef>
                <a:spcPts val="1800"/>
              </a:spcBef>
              <a:buSzPct val="75000"/>
              <a:buFont typeface="Zapf Dingbats"/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  <a:defRPr sz="3800">
                <a:solidFill>
                  <a:srgbClr val="53585F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Chantay’s with “Pipeline” (1963)</a:t>
            </a:r>
          </a:p>
          <a:p>
            <a:pPr lvl="1" marL="939535" indent="-469635" defTabSz="584200">
              <a:lnSpc>
                <a:spcPct val="87000"/>
              </a:lnSpc>
              <a:spcBef>
                <a:spcPts val="1800"/>
              </a:spcBef>
              <a:buSzPct val="75000"/>
              <a:buFont typeface="Zapf Dingbats"/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  <a:defRPr sz="3800">
                <a:solidFill>
                  <a:srgbClr val="53585F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Ventures (most successful) with “Walk, Don’t Run </a:t>
            </a:r>
            <a:r>
              <a:t>(1960), “Hawaii Five-O theme” (1969) </a:t>
            </a:r>
          </a:p>
          <a:p>
            <a:pPr lvl="1" marL="939535" indent="-469635" defTabSz="584200">
              <a:lnSpc>
                <a:spcPct val="87000"/>
              </a:lnSpc>
              <a:spcBef>
                <a:spcPts val="1800"/>
              </a:spcBef>
              <a:buSzPct val="75000"/>
              <a:buFont typeface="Zapf Dingbats"/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  <a:defRPr sz="3800">
                <a:solidFill>
                  <a:srgbClr val="53585F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Surfaris with “Wipe Out” (1963)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ine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7" name="Jan and dean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Jan and dean</a:t>
            </a:r>
          </a:p>
        </p:txBody>
      </p:sp>
      <p:sp>
        <p:nvSpPr>
          <p:cNvPr id="248" name="brief career ca. 1959 to 1966…"/>
          <p:cNvSpPr txBox="1"/>
          <p:nvPr>
            <p:ph type="body" sz="half" idx="1"/>
          </p:nvPr>
        </p:nvSpPr>
        <p:spPr>
          <a:xfrm>
            <a:off x="480483" y="1479726"/>
            <a:ext cx="7918098" cy="3585987"/>
          </a:xfrm>
          <a:prstGeom prst="rect">
            <a:avLst/>
          </a:prstGeom>
        </p:spPr>
        <p:txBody>
          <a:bodyPr/>
          <a:lstStyle/>
          <a:p>
            <a:pPr lvl="1" marL="634285" indent="-258365" defTabSz="467359">
              <a:spcBef>
                <a:spcPts val="1400"/>
              </a:spcBef>
              <a:buClr>
                <a:srgbClr val="0F6FC6"/>
              </a:buClr>
              <a:buChar char="-"/>
              <a:defRPr sz="3360"/>
            </a:pPr>
            <a:r>
              <a:t>brief career ca. 1959 to 1966</a:t>
            </a:r>
          </a:p>
          <a:p>
            <a:pPr lvl="1" marL="634285" indent="-258365" defTabSz="467359">
              <a:spcBef>
                <a:spcPts val="1400"/>
              </a:spcBef>
              <a:buClr>
                <a:srgbClr val="0F6FC6"/>
              </a:buClr>
              <a:buChar char="-"/>
              <a:defRPr sz="3360"/>
            </a:pPr>
            <a:r>
              <a:t>worked with Brian Wilson</a:t>
            </a:r>
          </a:p>
          <a:p>
            <a:pPr lvl="1" marL="634285" indent="-258365" defTabSz="467359">
              <a:spcBef>
                <a:spcPts val="1400"/>
              </a:spcBef>
              <a:buClr>
                <a:srgbClr val="0F6FC6"/>
              </a:buClr>
              <a:buChar char="-"/>
              <a:defRPr sz="3360"/>
            </a:pPr>
            <a:r>
              <a:t>“Surf City” (1963), “Little Old Lady From Pasadena,”“Dead Man's Curve,” “Sidewalk Surfin’” (all 1964)</a:t>
            </a:r>
          </a:p>
        </p:txBody>
      </p:sp>
      <p:pic>
        <p:nvPicPr>
          <p:cNvPr id="249" name="An album cover with an illustration of a car crashing into a highway guardrail. Text printed on the cover reads, &quot;Dead Man's Curve b/w The New Girl in School. Jan and Dean.&quot;&#13;&#10;" descr="An album cover with an illustration of a car crashing into a highway guardrail. Text printed on the cover reads, &quot;Dead Man's Curve b/w The New Girl in School. Jan and Dean.&quot;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1930" y="327180"/>
            <a:ext cx="3367422" cy="3419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jandanddeansurfcity.jpg" descr="jandanddeansurfcit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542" y="5279566"/>
            <a:ext cx="3585988" cy="358598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produced by Lou Adler and Herb Alpert…"/>
          <p:cNvSpPr txBox="1"/>
          <p:nvPr/>
        </p:nvSpPr>
        <p:spPr>
          <a:xfrm>
            <a:off x="4737170" y="5097638"/>
            <a:ext cx="8036632" cy="394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626357" indent="-255136" defTabSz="461518">
              <a:spcBef>
                <a:spcPts val="1400"/>
              </a:spcBef>
              <a:buClr>
                <a:srgbClr val="0F6FC6"/>
              </a:buClr>
              <a:buSzPct val="75000"/>
              <a:buFont typeface="Zapf Dingbats"/>
              <a:buChar char="-"/>
              <a:defRPr sz="3318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produced by Lou Adler and Herb Alpert</a:t>
            </a:r>
          </a:p>
          <a:p>
            <a:pPr lvl="1" marL="626357" indent="-255136" defTabSz="461518">
              <a:spcBef>
                <a:spcPts val="1400"/>
              </a:spcBef>
              <a:buClr>
                <a:srgbClr val="0F6FC6"/>
              </a:buClr>
              <a:buSzPct val="75000"/>
              <a:buFont typeface="Zapf Dingbats"/>
              <a:buChar char="-"/>
              <a:defRPr sz="3318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Signed with Liberty Records</a:t>
            </a:r>
          </a:p>
          <a:p>
            <a:pPr lvl="1" marL="626357" indent="-255136" defTabSz="461518">
              <a:spcBef>
                <a:spcPts val="1400"/>
              </a:spcBef>
              <a:buClr>
                <a:srgbClr val="0F6FC6"/>
              </a:buClr>
              <a:buSzPct val="75000"/>
              <a:buFont typeface="Zapf Dingbats"/>
              <a:buChar char="-"/>
              <a:defRPr sz="3318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Jan Berry injured in car crash in 1966; Dean Torrence left music to become a graphic designer.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4" name="The Beach Bo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The Beach Boys</a:t>
            </a:r>
          </a:p>
        </p:txBody>
      </p:sp>
      <p:sp>
        <p:nvSpPr>
          <p:cNvPr id="255" name="Brought Surf music to national prominence…"/>
          <p:cNvSpPr txBox="1"/>
          <p:nvPr>
            <p:ph type="body" idx="1"/>
          </p:nvPr>
        </p:nvSpPr>
        <p:spPr>
          <a:xfrm>
            <a:off x="834715" y="3941034"/>
            <a:ext cx="11693546" cy="4837382"/>
          </a:xfrm>
          <a:prstGeom prst="rect">
            <a:avLst/>
          </a:prstGeom>
        </p:spPr>
        <p:txBody>
          <a:bodyPr/>
          <a:lstStyle/>
          <a:p>
            <a:pPr marL="395559" indent="-395559" defTabSz="496570">
              <a:spcBef>
                <a:spcPts val="1500"/>
              </a:spcBef>
              <a:buChar char="•"/>
              <a:defRPr sz="3230"/>
            </a:pPr>
            <a:r>
              <a:t>Brought Surf music to national prominence</a:t>
            </a:r>
          </a:p>
          <a:p>
            <a:pPr lvl="1" marL="794974" indent="-395559" defTabSz="496570">
              <a:spcBef>
                <a:spcPts val="1500"/>
              </a:spcBef>
              <a:buChar char="•"/>
              <a:defRPr sz="3230"/>
            </a:pPr>
            <a:r>
              <a:t>1961: The Pendletones</a:t>
            </a:r>
          </a:p>
          <a:p>
            <a:pPr lvl="1" marL="794974" indent="-395559" defTabSz="496570">
              <a:spcBef>
                <a:spcPts val="1500"/>
              </a:spcBef>
              <a:buChar char="•"/>
              <a:defRPr sz="3230"/>
            </a:pPr>
            <a:r>
              <a:t>First record: “Surfin’” No. 75 in 1961</a:t>
            </a:r>
          </a:p>
          <a:p>
            <a:pPr marL="395559" indent="-395559" defTabSz="496570">
              <a:spcBef>
                <a:spcPts val="1500"/>
              </a:spcBef>
              <a:buChar char="•"/>
              <a:defRPr sz="3230"/>
            </a:pPr>
            <a:r>
              <a:t>1963, Capitol Records: 2nd LP Surfin’ U.S.A. reached No. 2 on the charts</a:t>
            </a:r>
          </a:p>
          <a:p>
            <a:pPr marL="395559" indent="-395559" defTabSz="496570">
              <a:spcBef>
                <a:spcPts val="1500"/>
              </a:spcBef>
              <a:buChar char="•"/>
              <a:defRPr sz="3230"/>
            </a:pPr>
            <a:r>
              <a:t>Best-selling American rock group of the 1960s, perhaps the most celebrated</a:t>
            </a:r>
          </a:p>
        </p:txBody>
      </p:sp>
      <p:grpSp>
        <p:nvGrpSpPr>
          <p:cNvPr id="258" name="A photo of the Beach Boys onstage, wearing matching striped shirts and khaki pants. Four band members stand in a row, playing guitars and singing. The drummer is seated behind them on a raised platform."/>
          <p:cNvGrpSpPr/>
          <p:nvPr/>
        </p:nvGrpSpPr>
        <p:grpSpPr>
          <a:xfrm>
            <a:off x="7519579" y="334576"/>
            <a:ext cx="5247026" cy="3685428"/>
            <a:chOff x="0" y="0"/>
            <a:chExt cx="5247025" cy="3685426"/>
          </a:xfrm>
        </p:grpSpPr>
        <p:pic>
          <p:nvPicPr>
            <p:cNvPr id="257" name="A photo of the Beach Boys onstage, wearing matching striped shirts and khaki pants. Four band members stand in a row, playing guitars and singing. The drummer is seated behind them on a raised platform.&#13;&#10;" descr="A photo of the Beach Boys onstage, wearing matching striped shirts and khaki pants. Four band members stand in a row, playing guitars and singing. The drummer is seated behind them on a raised platform.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25400"/>
              <a:ext cx="5145426" cy="35584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A photo of the Beach Boys onstage, wearing matching striped shirts and khaki pants. Four band members stand in a row, playing guitars and singing. The drummer is seated behind them on a raised platform.&#13;&#10;" descr="A photo of the Beach Boys onstage, wearing matching striped shirts and khaki pants. Four band members stand in a row, playing guitars and singing. The drummer is seated behind them on a raised platform.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247026" cy="3685427"/>
            </a:xfrm>
            <a:prstGeom prst="rect">
              <a:avLst/>
            </a:prstGeom>
            <a:effectLst/>
          </p:spPr>
        </p:pic>
      </p:grpSp>
      <p:sp>
        <p:nvSpPr>
          <p:cNvPr id="259" name="Brian, Carl and Dennis Wilson, Mike Love, Al Jardine"/>
          <p:cNvSpPr txBox="1"/>
          <p:nvPr/>
        </p:nvSpPr>
        <p:spPr>
          <a:xfrm>
            <a:off x="575996" y="2269379"/>
            <a:ext cx="685712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5364" indent="-465364" defTabSz="584200">
              <a:spcBef>
                <a:spcPts val="1800"/>
              </a:spcBef>
              <a:buSzPct val="75000"/>
              <a:buFont typeface="Zapf Dingbats"/>
              <a:buChar char="•"/>
              <a:defRPr sz="35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Brian, Carl and Dennis Wilson, Mike Love, Al Jardine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ine"/>
          <p:cNvSpPr/>
          <p:nvPr>
            <p:ph type="body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2" name="I Get Around (1964)"/>
          <p:cNvSpPr txBox="1"/>
          <p:nvPr>
            <p:ph type="title"/>
          </p:nvPr>
        </p:nvSpPr>
        <p:spPr>
          <a:xfrm>
            <a:off x="571499" y="723899"/>
            <a:ext cx="5431860" cy="723901"/>
          </a:xfrm>
          <a:prstGeom prst="rect">
            <a:avLst/>
          </a:prstGeom>
        </p:spPr>
        <p:txBody>
          <a:bodyPr lIns="66559" tIns="66559" rIns="66559" bIns="66559"/>
          <a:lstStyle>
            <a:lvl1pPr defTabSz="525779">
              <a:spcBef>
                <a:spcPts val="2000"/>
              </a:spcBef>
              <a:tabLst>
                <a:tab pos="584200" algn="l"/>
                <a:tab pos="1168400" algn="l"/>
                <a:tab pos="1752600" algn="l"/>
                <a:tab pos="2336800" algn="l"/>
                <a:tab pos="2921000" algn="l"/>
                <a:tab pos="3505200" algn="l"/>
                <a:tab pos="4089400" algn="l"/>
                <a:tab pos="4673600" algn="l"/>
                <a:tab pos="5257800" algn="l"/>
                <a:tab pos="5842000" algn="l"/>
                <a:tab pos="6426200" algn="l"/>
                <a:tab pos="7010400" algn="l"/>
                <a:tab pos="7607300" algn="l"/>
                <a:tab pos="8191500" algn="l"/>
                <a:tab pos="8775700" algn="l"/>
                <a:tab pos="9359900" algn="l"/>
                <a:tab pos="9944100" algn="l"/>
                <a:tab pos="10528300" algn="l"/>
                <a:tab pos="11112500" algn="l"/>
                <a:tab pos="11696700" algn="l"/>
              </a:tabLst>
              <a:defRPr sz="4680">
                <a:effectLst>
                  <a:outerShdw sx="100000" sy="100000" kx="0" ky="0" algn="b" rotWithShape="0" blurRad="11430" dist="22860" dir="2700000">
                    <a:srgbClr val="FFFFFF"/>
                  </a:outerShdw>
                </a:effectLst>
              </a:defRPr>
            </a:lvl1pPr>
          </a:lstStyle>
          <a:p>
            <a:pPr/>
            <a:r>
              <a:t>I Get Around (1964)</a:t>
            </a:r>
          </a:p>
        </p:txBody>
      </p:sp>
      <p:sp>
        <p:nvSpPr>
          <p:cNvPr id="263" name="Wide vocal harmonies…"/>
          <p:cNvSpPr txBox="1"/>
          <p:nvPr>
            <p:ph type="body" sz="half" idx="1"/>
          </p:nvPr>
        </p:nvSpPr>
        <p:spPr>
          <a:xfrm>
            <a:off x="690293" y="1879990"/>
            <a:ext cx="11074841" cy="3074942"/>
          </a:xfrm>
          <a:prstGeom prst="rect">
            <a:avLst/>
          </a:prstGeom>
        </p:spPr>
        <p:txBody>
          <a:bodyPr lIns="66559" tIns="66559" rIns="66559" bIns="66559"/>
          <a:lstStyle/>
          <a:p>
            <a:pPr marL="356922" indent="-356922" defTabSz="443991">
              <a:lnSpc>
                <a:spcPct val="87000"/>
              </a:lnSpc>
              <a:spcBef>
                <a:spcPts val="1300"/>
              </a:spcBef>
              <a:buChar char="•"/>
              <a:tabLst>
                <a:tab pos="469900" algn="l"/>
                <a:tab pos="965200" algn="l"/>
                <a:tab pos="1460500" algn="l"/>
                <a:tab pos="1955800" algn="l"/>
                <a:tab pos="2451100" algn="l"/>
                <a:tab pos="2946400" algn="l"/>
                <a:tab pos="3441700" algn="l"/>
                <a:tab pos="3937000" algn="l"/>
                <a:tab pos="4432300" algn="l"/>
                <a:tab pos="4927600" algn="l"/>
                <a:tab pos="5410200" algn="l"/>
                <a:tab pos="5905500" algn="l"/>
                <a:tab pos="6400800" algn="l"/>
                <a:tab pos="6896100" algn="l"/>
                <a:tab pos="7391400" algn="l"/>
                <a:tab pos="7886700" algn="l"/>
                <a:tab pos="8382000" algn="l"/>
                <a:tab pos="8877300" algn="l"/>
                <a:tab pos="9372600" algn="l"/>
                <a:tab pos="9867900" algn="l"/>
              </a:tabLst>
              <a:defRPr sz="3800">
                <a:effectLst>
                  <a:outerShdw sx="100000" sy="100000" kx="0" ky="0" algn="b" rotWithShape="0" blurRad="9652" dist="19304" dir="2700000">
                    <a:srgbClr val="FFFFFF"/>
                  </a:outerShdw>
                </a:effectLst>
              </a:defRPr>
            </a:pPr>
            <a:r>
              <a:t>Wide vocal harmonies</a:t>
            </a:r>
          </a:p>
          <a:p>
            <a:pPr lvl="1" marL="714046" indent="-356922" defTabSz="443991">
              <a:lnSpc>
                <a:spcPct val="87000"/>
              </a:lnSpc>
              <a:spcBef>
                <a:spcPts val="1300"/>
              </a:spcBef>
              <a:buChar char="•"/>
              <a:tabLst>
                <a:tab pos="469900" algn="l"/>
                <a:tab pos="965200" algn="l"/>
                <a:tab pos="1460500" algn="l"/>
                <a:tab pos="1955800" algn="l"/>
                <a:tab pos="2451100" algn="l"/>
                <a:tab pos="2946400" algn="l"/>
                <a:tab pos="3441700" algn="l"/>
                <a:tab pos="3937000" algn="l"/>
                <a:tab pos="4432300" algn="l"/>
                <a:tab pos="4927600" algn="l"/>
                <a:tab pos="5410200" algn="l"/>
                <a:tab pos="5905500" algn="l"/>
                <a:tab pos="6400800" algn="l"/>
                <a:tab pos="6896100" algn="l"/>
                <a:tab pos="7391400" algn="l"/>
                <a:tab pos="7886700" algn="l"/>
                <a:tab pos="8382000" algn="l"/>
                <a:tab pos="8877300" algn="l"/>
                <a:tab pos="9372600" algn="l"/>
                <a:tab pos="9867900" algn="l"/>
              </a:tabLst>
              <a:defRPr sz="3800">
                <a:solidFill>
                  <a:srgbClr val="00DCFF"/>
                </a:solidFill>
                <a:effectLst>
                  <a:outerShdw sx="100000" sy="100000" kx="0" ky="0" algn="b" rotWithShape="0" blurRad="9652" dist="19304" dir="2700000">
                    <a:srgbClr val="000000"/>
                  </a:outerShdw>
                </a:effectLst>
              </a:defRPr>
            </a:pPr>
            <a:r>
              <a:rPr>
                <a:solidFill>
                  <a:schemeClr val="accent1"/>
                </a:solidFill>
              </a:rPr>
              <a:t>Falsetto obbligato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  <a:effectLst>
                  <a:outerShdw sx="100000" sy="100000" kx="0" ky="0" algn="b" rotWithShape="0" blurRad="9652" dist="19304" dir="2700000">
                    <a:srgbClr val="FFFFFF"/>
                  </a:outerShdw>
                </a:effectLst>
              </a:rPr>
              <a:t>(requisite high part) </a:t>
            </a:r>
            <a:endParaRPr>
              <a:effectLst>
                <a:outerShdw sx="100000" sy="100000" kx="0" ky="0" algn="b" rotWithShape="0" blurRad="9652" dist="19304" dir="2700000">
                  <a:srgbClr val="FFFFFF"/>
                </a:outerShdw>
              </a:effectLst>
            </a:endParaRPr>
          </a:p>
          <a:p>
            <a:pPr marL="356922" indent="-356922" defTabSz="443991">
              <a:lnSpc>
                <a:spcPct val="87000"/>
              </a:lnSpc>
              <a:spcBef>
                <a:spcPts val="1300"/>
              </a:spcBef>
              <a:buChar char="•"/>
              <a:tabLst>
                <a:tab pos="469900" algn="l"/>
                <a:tab pos="965200" algn="l"/>
                <a:tab pos="1460500" algn="l"/>
                <a:tab pos="1955800" algn="l"/>
                <a:tab pos="2451100" algn="l"/>
                <a:tab pos="2946400" algn="l"/>
                <a:tab pos="3441700" algn="l"/>
                <a:tab pos="3937000" algn="l"/>
                <a:tab pos="4432300" algn="l"/>
                <a:tab pos="4927600" algn="l"/>
                <a:tab pos="5410200" algn="l"/>
                <a:tab pos="5905500" algn="l"/>
                <a:tab pos="6400800" algn="l"/>
                <a:tab pos="6896100" algn="l"/>
                <a:tab pos="7391400" algn="l"/>
                <a:tab pos="7886700" algn="l"/>
                <a:tab pos="8382000" algn="l"/>
                <a:tab pos="8877300" algn="l"/>
                <a:tab pos="9372600" algn="l"/>
                <a:tab pos="9867900" algn="l"/>
              </a:tabLst>
              <a:defRPr sz="3800">
                <a:effectLst>
                  <a:outerShdw sx="100000" sy="100000" kx="0" ky="0" algn="b" rotWithShape="0" blurRad="9652" dist="19304" dir="2700000">
                    <a:srgbClr val="FFFFFF"/>
                  </a:outerShdw>
                </a:effectLst>
              </a:defRPr>
            </a:pPr>
            <a:r>
              <a:t>Vocal riffs from doo-wop</a:t>
            </a:r>
          </a:p>
          <a:p>
            <a:pPr lvl="1" marL="714046" indent="-356922" defTabSz="443991">
              <a:lnSpc>
                <a:spcPct val="87000"/>
              </a:lnSpc>
              <a:spcBef>
                <a:spcPts val="1300"/>
              </a:spcBef>
              <a:buChar char="•"/>
              <a:tabLst>
                <a:tab pos="469900" algn="l"/>
                <a:tab pos="965200" algn="l"/>
                <a:tab pos="1460500" algn="l"/>
                <a:tab pos="1955800" algn="l"/>
                <a:tab pos="2451100" algn="l"/>
                <a:tab pos="2946400" algn="l"/>
                <a:tab pos="3441700" algn="l"/>
                <a:tab pos="3937000" algn="l"/>
                <a:tab pos="4432300" algn="l"/>
                <a:tab pos="4927600" algn="l"/>
                <a:tab pos="5410200" algn="l"/>
                <a:tab pos="5905500" algn="l"/>
                <a:tab pos="6400800" algn="l"/>
                <a:tab pos="6896100" algn="l"/>
                <a:tab pos="7391400" algn="l"/>
                <a:tab pos="7886700" algn="l"/>
                <a:tab pos="8382000" algn="l"/>
                <a:tab pos="8877300" algn="l"/>
                <a:tab pos="9372600" algn="l"/>
                <a:tab pos="9867900" algn="l"/>
              </a:tabLst>
              <a:defRPr sz="3800">
                <a:effectLst>
                  <a:outerShdw sx="100000" sy="100000" kx="0" ky="0" algn="b" rotWithShape="0" blurRad="9652" dist="19304" dir="2700000">
                    <a:srgbClr val="FFFFFF"/>
                  </a:outerShdw>
                </a:effectLst>
              </a:defRPr>
            </a:pPr>
            <a:r>
              <a:t>Melody laid over top</a:t>
            </a:r>
          </a:p>
        </p:txBody>
      </p:sp>
      <p:pic>
        <p:nvPicPr>
          <p:cNvPr id="264" name="Beach_Boys_-_I_Get_Around.jpg" descr="Beach_Boys_-_I_Get_A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5668" y="210171"/>
            <a:ext cx="2729257" cy="2729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et-Around.png" descr="Get-Arou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735" y="6658705"/>
            <a:ext cx="11074840" cy="248913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Heavily produced…"/>
          <p:cNvSpPr txBox="1"/>
          <p:nvPr/>
        </p:nvSpPr>
        <p:spPr>
          <a:xfrm>
            <a:off x="670494" y="1879990"/>
            <a:ext cx="9994224" cy="4889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normAutofit fontScale="100000" lnSpcReduction="0"/>
          </a:bodyPr>
          <a:lstStyle/>
          <a:p>
            <a:pPr marL="385101" indent="-385101" defTabSz="479044">
              <a:lnSpc>
                <a:spcPct val="87000"/>
              </a:lnSpc>
              <a:spcBef>
                <a:spcPts val="1400"/>
              </a:spcBef>
              <a:buSzPct val="75000"/>
              <a:buFont typeface="Zapf Dingbats"/>
              <a:buChar char="•"/>
              <a:tabLst>
                <a:tab pos="508000" algn="l"/>
                <a:tab pos="1041400" algn="l"/>
                <a:tab pos="1574800" algn="l"/>
                <a:tab pos="2108200" algn="l"/>
                <a:tab pos="2641600" algn="l"/>
                <a:tab pos="3175000" algn="l"/>
                <a:tab pos="3708400" algn="l"/>
                <a:tab pos="4241800" algn="l"/>
                <a:tab pos="4775200" algn="l"/>
                <a:tab pos="5308600" algn="l"/>
                <a:tab pos="5842000" algn="l"/>
                <a:tab pos="6375400" algn="l"/>
                <a:tab pos="6908800" algn="l"/>
                <a:tab pos="7442200" algn="l"/>
                <a:tab pos="7975600" algn="l"/>
                <a:tab pos="8509000" algn="l"/>
                <a:tab pos="9042400" algn="l"/>
                <a:tab pos="9575800" algn="l"/>
                <a:tab pos="10109200" algn="l"/>
                <a:tab pos="10642600" algn="l"/>
              </a:tabLst>
              <a:defRPr sz="4100">
                <a:solidFill>
                  <a:srgbClr val="5C5C5C"/>
                </a:solidFill>
                <a:effectLst>
                  <a:outerShdw sx="100000" sy="100000" kx="0" ky="0" algn="b" rotWithShape="0" blurRad="10414" dist="20828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Heavily produced</a:t>
            </a:r>
          </a:p>
          <a:p>
            <a:pPr marL="385101" indent="-385101" defTabSz="479044">
              <a:lnSpc>
                <a:spcPct val="87000"/>
              </a:lnSpc>
              <a:spcBef>
                <a:spcPts val="1400"/>
              </a:spcBef>
              <a:buSzPct val="75000"/>
              <a:buFont typeface="Zapf Dingbats"/>
              <a:buChar char="•"/>
              <a:tabLst>
                <a:tab pos="508000" algn="l"/>
                <a:tab pos="1041400" algn="l"/>
                <a:tab pos="1574800" algn="l"/>
                <a:tab pos="2108200" algn="l"/>
                <a:tab pos="2641600" algn="l"/>
                <a:tab pos="3175000" algn="l"/>
                <a:tab pos="3708400" algn="l"/>
                <a:tab pos="4241800" algn="l"/>
                <a:tab pos="4775200" algn="l"/>
                <a:tab pos="5308600" algn="l"/>
                <a:tab pos="5842000" algn="l"/>
                <a:tab pos="6375400" algn="l"/>
                <a:tab pos="6908800" algn="l"/>
                <a:tab pos="7442200" algn="l"/>
                <a:tab pos="7975600" algn="l"/>
                <a:tab pos="8509000" algn="l"/>
                <a:tab pos="9042400" algn="l"/>
                <a:tab pos="9575800" algn="l"/>
                <a:tab pos="10109200" algn="l"/>
                <a:tab pos="10642600" algn="l"/>
              </a:tabLst>
              <a:defRPr sz="4100">
                <a:solidFill>
                  <a:srgbClr val="5C5C5C"/>
                </a:solidFill>
                <a:effectLst>
                  <a:outerShdw sx="100000" sy="100000" kx="0" ky="0" algn="b" rotWithShape="0" blurRad="10414" dist="20828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Different character of verse, refrain</a:t>
            </a:r>
          </a:p>
          <a:p>
            <a:pPr marL="385101" indent="-385101" defTabSz="479044">
              <a:lnSpc>
                <a:spcPct val="87000"/>
              </a:lnSpc>
              <a:spcBef>
                <a:spcPts val="1400"/>
              </a:spcBef>
              <a:buSzPct val="75000"/>
              <a:buFont typeface="Zapf Dingbats"/>
              <a:buChar char="•"/>
              <a:tabLst>
                <a:tab pos="508000" algn="l"/>
                <a:tab pos="1041400" algn="l"/>
                <a:tab pos="1574800" algn="l"/>
                <a:tab pos="2108200" algn="l"/>
                <a:tab pos="2641600" algn="l"/>
                <a:tab pos="3175000" algn="l"/>
                <a:tab pos="3708400" algn="l"/>
                <a:tab pos="4241800" algn="l"/>
                <a:tab pos="4775200" algn="l"/>
                <a:tab pos="5308600" algn="l"/>
                <a:tab pos="5842000" algn="l"/>
                <a:tab pos="6375400" algn="l"/>
                <a:tab pos="6908800" algn="l"/>
                <a:tab pos="7442200" algn="l"/>
                <a:tab pos="7975600" algn="l"/>
                <a:tab pos="8509000" algn="l"/>
                <a:tab pos="9042400" algn="l"/>
                <a:tab pos="9575800" algn="l"/>
                <a:tab pos="10109200" algn="l"/>
                <a:tab pos="10642600" algn="l"/>
              </a:tabLst>
              <a:defRPr sz="4100">
                <a:solidFill>
                  <a:srgbClr val="5C5C5C"/>
                </a:solidFill>
                <a:effectLst>
                  <a:outerShdw sx="100000" sy="100000" kx="0" ky="0" algn="b" rotWithShape="0" blurRad="10414" dist="20828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Wide variety of tone colors shape song</a:t>
            </a:r>
          </a:p>
          <a:p>
            <a:pPr marL="385101" indent="-385101" defTabSz="479044">
              <a:lnSpc>
                <a:spcPct val="87000"/>
              </a:lnSpc>
              <a:spcBef>
                <a:spcPts val="1400"/>
              </a:spcBef>
              <a:buSzPct val="75000"/>
              <a:buFont typeface="Zapf Dingbats"/>
              <a:buChar char="•"/>
              <a:tabLst>
                <a:tab pos="508000" algn="l"/>
                <a:tab pos="1041400" algn="l"/>
                <a:tab pos="1574800" algn="l"/>
                <a:tab pos="2108200" algn="l"/>
                <a:tab pos="2641600" algn="l"/>
                <a:tab pos="3175000" algn="l"/>
                <a:tab pos="3708400" algn="l"/>
                <a:tab pos="4241800" algn="l"/>
                <a:tab pos="4775200" algn="l"/>
                <a:tab pos="5308600" algn="l"/>
                <a:tab pos="5842000" algn="l"/>
                <a:tab pos="6375400" algn="l"/>
                <a:tab pos="6908800" algn="l"/>
                <a:tab pos="7442200" algn="l"/>
                <a:tab pos="7975600" algn="l"/>
                <a:tab pos="8509000" algn="l"/>
                <a:tab pos="9042400" algn="l"/>
                <a:tab pos="9575800" algn="l"/>
                <a:tab pos="10109200" algn="l"/>
                <a:tab pos="10642600" algn="l"/>
              </a:tabLst>
              <a:defRPr sz="4100">
                <a:solidFill>
                  <a:srgbClr val="5C5C5C"/>
                </a:solidFill>
                <a:effectLst>
                  <a:outerShdw sx="100000" sy="100000" kx="0" ky="0" algn="b" rotWithShape="0" blurRad="10414" dist="20828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Bass with reverb - Dick Dale sound</a:t>
            </a:r>
          </a:p>
          <a:p>
            <a:pPr marL="385101" indent="-385101" defTabSz="479044">
              <a:lnSpc>
                <a:spcPct val="87000"/>
              </a:lnSpc>
              <a:spcBef>
                <a:spcPts val="1400"/>
              </a:spcBef>
              <a:buSzPct val="75000"/>
              <a:buFont typeface="Zapf Dingbats"/>
              <a:buChar char="•"/>
              <a:tabLst>
                <a:tab pos="508000" algn="l"/>
                <a:tab pos="1041400" algn="l"/>
                <a:tab pos="1574800" algn="l"/>
                <a:tab pos="2108200" algn="l"/>
                <a:tab pos="2641600" algn="l"/>
                <a:tab pos="3175000" algn="l"/>
                <a:tab pos="3708400" algn="l"/>
                <a:tab pos="4241800" algn="l"/>
                <a:tab pos="4775200" algn="l"/>
                <a:tab pos="5308600" algn="l"/>
                <a:tab pos="5842000" algn="l"/>
                <a:tab pos="6375400" algn="l"/>
                <a:tab pos="6908800" algn="l"/>
                <a:tab pos="7442200" algn="l"/>
                <a:tab pos="7975600" algn="l"/>
                <a:tab pos="8509000" algn="l"/>
                <a:tab pos="9042400" algn="l"/>
                <a:tab pos="9575800" algn="l"/>
                <a:tab pos="10109200" algn="l"/>
                <a:tab pos="10642600" algn="l"/>
              </a:tabLst>
              <a:defRPr sz="4100">
                <a:solidFill>
                  <a:srgbClr val="5C5C5C"/>
                </a:solidFill>
                <a:effectLst>
                  <a:outerShdw sx="100000" sy="100000" kx="0" ky="0" algn="b" rotWithShape="0" blurRad="10414" dist="20828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crisp, almost delicate guitar</a:t>
            </a:r>
          </a:p>
          <a:p>
            <a:pPr marL="385101" indent="-385101" defTabSz="479044">
              <a:lnSpc>
                <a:spcPct val="87000"/>
              </a:lnSpc>
              <a:spcBef>
                <a:spcPts val="1400"/>
              </a:spcBef>
              <a:buSzPct val="75000"/>
              <a:buFont typeface="Zapf Dingbats"/>
              <a:buChar char="•"/>
              <a:tabLst>
                <a:tab pos="508000" algn="l"/>
                <a:tab pos="1041400" algn="l"/>
                <a:tab pos="1574800" algn="l"/>
                <a:tab pos="2108200" algn="l"/>
                <a:tab pos="2641600" algn="l"/>
                <a:tab pos="3175000" algn="l"/>
                <a:tab pos="3708400" algn="l"/>
                <a:tab pos="4241800" algn="l"/>
                <a:tab pos="4775200" algn="l"/>
                <a:tab pos="5308600" algn="l"/>
                <a:tab pos="5842000" algn="l"/>
                <a:tab pos="6375400" algn="l"/>
                <a:tab pos="6908800" algn="l"/>
                <a:tab pos="7442200" algn="l"/>
                <a:tab pos="7975600" algn="l"/>
                <a:tab pos="8509000" algn="l"/>
                <a:tab pos="9042400" algn="l"/>
                <a:tab pos="9575800" algn="l"/>
                <a:tab pos="10109200" algn="l"/>
                <a:tab pos="10642600" algn="l"/>
              </a:tabLst>
              <a:defRPr sz="4100">
                <a:solidFill>
                  <a:srgbClr val="5C5C5C"/>
                </a:solidFill>
                <a:effectLst>
                  <a:outerShdw sx="100000" sy="100000" kx="0" ky="0" algn="b" rotWithShape="0" blurRad="10414" dist="20828" dir="2700000">
                    <a:srgbClr val="FFFFFF"/>
                  </a:outerShdw>
                </a:effectLst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Hammond organ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  <p:bldP build="whole" bldLvl="1" animBg="1" rev="0" advAuto="0" spid="26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