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4" name="Rectangle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1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Image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Image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1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5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36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7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8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2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3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5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76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" name="droppedImage.tiff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11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1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2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1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2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93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4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5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6" name="Phil Spector and the LA sc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Phil Spector and the LA scene</a:t>
            </a:r>
          </a:p>
        </p:txBody>
      </p:sp>
      <p:sp>
        <p:nvSpPr>
          <p:cNvPr id="197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Changes in studio production during the 1960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Changes in studio production during the 1960s</a:t>
            </a:r>
          </a:p>
        </p:txBody>
      </p:sp>
      <p:sp>
        <p:nvSpPr>
          <p:cNvPr id="253" name="Fewer instrumentalists need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Fewer instrumentalists needed</a:t>
            </a:r>
          </a:p>
          <a:p>
            <a:pPr lvl="1"/>
            <a:r>
              <a:t>rock groups record with their own members</a:t>
            </a:r>
          </a:p>
          <a:p>
            <a:pPr lvl="1"/>
            <a:r>
              <a:t>and multitracking eliminates need for doublers</a:t>
            </a:r>
          </a:p>
          <a:p>
            <a:pPr/>
            <a:r>
              <a:t>Multitracking transforms the way records are made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 between those years he was known as one of the most creative, innovative producers in the history of pop music.…"/>
          <p:cNvSpPr txBox="1"/>
          <p:nvPr>
            <p:ph type="body" idx="4294967295"/>
          </p:nvPr>
        </p:nvSpPr>
        <p:spPr>
          <a:xfrm>
            <a:off x="571500" y="4351866"/>
            <a:ext cx="11861800" cy="87055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In between those years he was known as one of the most creative, innovative producers in the history of pop music. </a:t>
            </a:r>
          </a:p>
          <a:p>
            <a:pPr marL="0" indent="0">
              <a:buSzTx/>
              <a:buNone/>
            </a:pPr>
            <a:r>
              <a:t>He worked at Goldstar Studios in Los Angeles where he wrote, arranged, and produced for The Crystals, The Blossoms, Bobby Soxx and the Bluejeans, Darlene Love, and the Ronettes. </a:t>
            </a:r>
          </a:p>
          <a:p>
            <a:pPr marL="0" indent="0">
              <a:buSzTx/>
              <a:buNone/>
            </a:pPr>
            <a:r>
              <a:t>He also produced cuts for the Righteous Brothers, Gene Pitney, Ike and Tina Turner, and Connie Francis.</a:t>
            </a:r>
          </a:p>
        </p:txBody>
      </p:sp>
      <p:sp>
        <p:nvSpPr>
          <p:cNvPr id="200" name="Phil Spector (1940-    )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Phil Spector (1940-    )</a:t>
            </a:r>
          </a:p>
        </p:txBody>
      </p:sp>
      <p:grpSp>
        <p:nvGrpSpPr>
          <p:cNvPr id="203" name="PhilSpector.jpg"/>
          <p:cNvGrpSpPr/>
          <p:nvPr/>
        </p:nvGrpSpPr>
        <p:grpSpPr>
          <a:xfrm>
            <a:off x="9545261" y="409036"/>
            <a:ext cx="3101485" cy="3871072"/>
            <a:chOff x="0" y="0"/>
            <a:chExt cx="3101483" cy="3871071"/>
          </a:xfrm>
        </p:grpSpPr>
        <p:pic>
          <p:nvPicPr>
            <p:cNvPr id="202" name="PhilSpector.jpg" descr="PhilSpecto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3025284" cy="37694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PhilSpector.jpg" descr="PhilSpector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01484" cy="3871072"/>
            </a:xfrm>
            <a:prstGeom prst="rect">
              <a:avLst/>
            </a:prstGeom>
            <a:effectLst/>
          </p:spPr>
        </p:pic>
      </p:grpSp>
      <p:sp>
        <p:nvSpPr>
          <p:cNvPr id="204" name="The “Tycoon of Teen,” Phil Spector is something of an enigma: by nineteen, he was a Brill Building producer; at thirty, a semi-retired recluse."/>
          <p:cNvSpPr txBox="1"/>
          <p:nvPr/>
        </p:nvSpPr>
        <p:spPr>
          <a:xfrm>
            <a:off x="638898" y="1863231"/>
            <a:ext cx="8395249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1800"/>
              </a:spcBef>
              <a:buFont typeface="Zapf Dingbats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The “Tycoon of Teen,” Phil Spector is something of an enigma: by nineteen, he was a Brill Building producer; at thirty, a semi-retired recluse.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Phil Spec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Phil Spector</a:t>
            </a:r>
          </a:p>
        </p:txBody>
      </p:sp>
      <p:sp>
        <p:nvSpPr>
          <p:cNvPr id="208" name="Began career as a performer with the Teddy Bears…"/>
          <p:cNvSpPr txBox="1"/>
          <p:nvPr>
            <p:ph type="body" idx="1"/>
          </p:nvPr>
        </p:nvSpPr>
        <p:spPr>
          <a:xfrm>
            <a:off x="489126" y="1873979"/>
            <a:ext cx="10285827" cy="7097842"/>
          </a:xfrm>
          <a:prstGeom prst="rect">
            <a:avLst/>
          </a:prstGeom>
        </p:spPr>
        <p:txBody>
          <a:bodyPr/>
          <a:lstStyle/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Began career as a performer with the Teddy Bears</a:t>
            </a: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Apprenticed with Leiber and Stoller</a:t>
            </a: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Co-founded Philles Records by the age of twenty-one</a:t>
            </a: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Maintained a high level of involvement with all aspects of music-making </a:t>
            </a:r>
          </a:p>
          <a:p>
            <a:pPr lvl="2" marL="0" indent="714247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2584"/>
            </a:pPr>
            <a:r>
              <a:t>Records he produced are more closely associated with him than are the performing artists</a:t>
            </a:r>
          </a:p>
          <a:p>
            <a:pPr lvl="3" marL="0" indent="1071372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1064"/>
            </a:pP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Established a new production model: small volume, high percentage of hits</a:t>
            </a:r>
          </a:p>
          <a:p>
            <a:pPr lvl="1" marL="0" indent="0" defTabSz="443991">
              <a:lnSpc>
                <a:spcPct val="70000"/>
              </a:lnSpc>
              <a:spcBef>
                <a:spcPts val="1300"/>
              </a:spcBef>
              <a:buClr>
                <a:srgbClr val="0F6FC6"/>
              </a:buClr>
              <a:buSzTx/>
              <a:buNone/>
              <a:defRPr sz="3192"/>
            </a:pPr>
            <a:r>
              <a:t>Business model based upon Tin Pan Alley</a:t>
            </a:r>
          </a:p>
        </p:txBody>
      </p:sp>
      <p:grpSp>
        <p:nvGrpSpPr>
          <p:cNvPr id="211" name="philspectorguypeellaert.jpg"/>
          <p:cNvGrpSpPr/>
          <p:nvPr/>
        </p:nvGrpSpPr>
        <p:grpSpPr>
          <a:xfrm>
            <a:off x="3593413" y="272575"/>
            <a:ext cx="7305530" cy="9208450"/>
            <a:chOff x="0" y="0"/>
            <a:chExt cx="7305529" cy="9208448"/>
          </a:xfrm>
        </p:grpSpPr>
        <p:pic>
          <p:nvPicPr>
            <p:cNvPr id="210" name="philspectorguypeellaert.jpg" descr="philspectorguypeellaert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7229330" cy="9106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philspectorguypeellaert.jpg" descr="philspectorguypeellaert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05530" cy="92084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37293" y="3729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12904 -0.282839" origin="layout" pathEditMode="relative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Thick, full textures created by overdubbing…"/>
          <p:cNvSpPr txBox="1"/>
          <p:nvPr>
            <p:ph type="body" idx="1"/>
          </p:nvPr>
        </p:nvSpPr>
        <p:spPr>
          <a:xfrm>
            <a:off x="307904" y="1809750"/>
            <a:ext cx="11861801" cy="7226300"/>
          </a:xfrm>
          <a:prstGeom prst="rect">
            <a:avLst/>
          </a:prstGeom>
        </p:spPr>
        <p:txBody>
          <a:bodyPr lIns="66559" tIns="66559" rIns="66559" bIns="66559"/>
          <a:lstStyle/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Thick, full textures created by</a:t>
            </a:r>
            <a:r>
              <a:rPr>
                <a:solidFill>
                  <a:srgbClr val="0099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overdubbing</a:t>
            </a:r>
            <a:endParaRPr>
              <a:solidFill>
                <a:srgbClr val="0099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Large orchestra with lots of percussion</a:t>
            </a: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Pre-recorded sounds</a:t>
            </a: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Background vocals</a:t>
            </a: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Rock ensemble</a:t>
            </a: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doubling and tripling instruments for a very dense, orchestrated sound. </a:t>
            </a:r>
          </a:p>
          <a:p>
            <a:pPr lvl="1">
              <a:lnSpc>
                <a:spcPct val="80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He also made heavy use of echo and other production techniques.</a:t>
            </a:r>
          </a:p>
          <a:p>
            <a:pPr marL="0" indent="0">
              <a:lnSpc>
                <a:spcPct val="80000"/>
              </a:lnSpc>
              <a:buSzTx/>
              <a:buNone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The 1970’s found him working with the Beatles on the </a:t>
            </a:r>
            <a:r>
              <a:rPr i="1"/>
              <a:t>Let It Be</a:t>
            </a:r>
            <a:r>
              <a:t> Album, George Harrison’s </a:t>
            </a:r>
            <a:r>
              <a:rPr i="1"/>
              <a:t>All Things Must Pass</a:t>
            </a:r>
            <a:r>
              <a:t>, John Lennon’s </a:t>
            </a:r>
            <a:r>
              <a:rPr i="1"/>
              <a:t>Imagine</a:t>
            </a:r>
            <a:r>
              <a:t>, and the Ramones </a:t>
            </a:r>
            <a:r>
              <a:rPr i="1"/>
              <a:t>End of the Century</a:t>
            </a:r>
            <a:r>
              <a:t> album.</a:t>
            </a:r>
          </a:p>
        </p:txBody>
      </p:sp>
      <p:grpSp>
        <p:nvGrpSpPr>
          <p:cNvPr id="217" name="A black-and-white photo of Phil Spector standing in a recording studio. Several violinists and cellists are seated in front of him, playing their instruments."/>
          <p:cNvGrpSpPr/>
          <p:nvPr/>
        </p:nvGrpSpPr>
        <p:grpSpPr>
          <a:xfrm>
            <a:off x="9394590" y="399859"/>
            <a:ext cx="3532741" cy="2426082"/>
            <a:chOff x="0" y="0"/>
            <a:chExt cx="3532739" cy="2426081"/>
          </a:xfrm>
        </p:grpSpPr>
        <p:pic>
          <p:nvPicPr>
            <p:cNvPr id="216" name="A black-and-white photo of Phil Spector standing in a recording studio. Several violinists and cellists are seated in front of him, playing their instruments.&#13;&#10;" descr="A black-and-white photo of Phil Spector standing in a recording studio. Several violinists and cellists are seated in front of him, playing their instruments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3456540" cy="2324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A black-and-white photo of Phil Spector standing in a recording studio. Several violinists and cellists are seated in front of him, playing their instruments.&#13;&#10;" descr="A black-and-white photo of Phil Spector standing in a recording studio. Several violinists and cellists are seated in front of him, playing their instruments.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32740" cy="2426082"/>
            </a:xfrm>
            <a:prstGeom prst="rect">
              <a:avLst/>
            </a:prstGeom>
            <a:effectLst/>
          </p:spPr>
        </p:pic>
      </p:grpSp>
      <p:sp>
        <p:nvSpPr>
          <p:cNvPr id="218" name="“Kiddie symphonies” &amp; the wall of s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“Kiddie symphonies” &amp; the wall of sound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The Wrecking crew at gold star studi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The Wrecking crew at gold star studios</a:t>
            </a:r>
          </a:p>
        </p:txBody>
      </p:sp>
      <p:sp>
        <p:nvSpPr>
          <p:cNvPr id="222" name="Notable members included…"/>
          <p:cNvSpPr txBox="1"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  <a:r>
              <a:t> Notable members included</a:t>
            </a:r>
          </a:p>
          <a:p>
            <a:pPr lvl="1"/>
            <a:r>
              <a:t>Carole Kaye bass, </a:t>
            </a:r>
          </a:p>
          <a:p>
            <a:pPr lvl="2"/>
            <a:r>
              <a:t>Possibly the most influential bassist in rock history</a:t>
            </a:r>
          </a:p>
          <a:p>
            <a:pPr lvl="2"/>
            <a:r>
              <a:t>Played with a plectrum (pick)</a:t>
            </a:r>
          </a:p>
          <a:p>
            <a:pPr lvl="1"/>
            <a:r>
              <a:t>Tommy Tedesco, Glen Campbell and Al Casey, guitar</a:t>
            </a:r>
          </a:p>
          <a:p>
            <a:pPr lvl="1"/>
            <a:r>
              <a:t> guitar, </a:t>
            </a:r>
          </a:p>
          <a:p>
            <a:pPr lvl="1"/>
            <a:r>
              <a:t>Hal Blaine and Earl Palmer, drums,</a:t>
            </a:r>
          </a:p>
          <a:p>
            <a:pPr lvl="1"/>
            <a:r>
              <a:t>Leon Russell piano</a:t>
            </a:r>
          </a:p>
          <a:p>
            <a:pPr lvl="1"/>
            <a:r>
              <a:t>Plas Johnson, sax</a:t>
            </a:r>
          </a:p>
        </p:txBody>
      </p:sp>
      <p:grpSp>
        <p:nvGrpSpPr>
          <p:cNvPr id="225" name="Image"/>
          <p:cNvGrpSpPr/>
          <p:nvPr/>
        </p:nvGrpSpPr>
        <p:grpSpPr>
          <a:xfrm>
            <a:off x="8536854" y="419029"/>
            <a:ext cx="3928938" cy="2768397"/>
            <a:chOff x="0" y="0"/>
            <a:chExt cx="3928936" cy="2768396"/>
          </a:xfrm>
        </p:grpSpPr>
        <p:pic>
          <p:nvPicPr>
            <p:cNvPr id="22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3852737" cy="2666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28937" cy="27683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“Be My Baby,” by Phil spector, ellie greenwich and Jeff Barry, Phil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2100"/>
              </a:spcBef>
              <a:defRPr sz="4836"/>
            </a:pPr>
            <a:r>
              <a:t>“Be My Baby,” </a:t>
            </a:r>
            <a:r>
              <a:rPr sz="2976"/>
              <a:t>by Phil spector, ellie greenwich and Jeff Barry, Philles</a:t>
            </a:r>
          </a:p>
        </p:txBody>
      </p:sp>
      <p:sp>
        <p:nvSpPr>
          <p:cNvPr id="229" name="Among Spector’s biggest hits: No. 2 on BillboardHot 100, #4 on R&amp;B…"/>
          <p:cNvSpPr txBox="1"/>
          <p:nvPr>
            <p:ph type="body" idx="1"/>
          </p:nvPr>
        </p:nvSpPr>
        <p:spPr>
          <a:xfrm>
            <a:off x="340853" y="1951672"/>
            <a:ext cx="11861801" cy="7226301"/>
          </a:xfrm>
          <a:prstGeom prst="rect">
            <a:avLst/>
          </a:prstGeom>
        </p:spPr>
        <p:txBody>
          <a:bodyPr/>
          <a:lstStyle/>
          <a:p>
            <a:pPr lvl="2" marL="480749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Among Spector’s biggest hits: No. 2 on BillboardHot 100, #4 on R&amp;B</a:t>
            </a:r>
          </a:p>
          <a:p>
            <a:pPr lvl="2" marL="480749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Uses rock instrumentation along with horns, orchestral strings and percussion</a:t>
            </a:r>
          </a:p>
          <a:p>
            <a:pPr lvl="2" marL="480749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Song begins with catchy hook in the drums, and uses handclaps and percussion to reinforce the beat</a:t>
            </a:r>
          </a:p>
          <a:p>
            <a:pPr lvl="3" marL="1565837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The song builds from a lead vocal (8 bars) which adds backup vocals and saxes (8 bars), before all the instruments enter for the chorus, which is the hook.</a:t>
            </a:r>
          </a:p>
          <a:p>
            <a:pPr lvl="3" marL="1565837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Verse 2 pulls back a bit, then builds again towards the chorus</a:t>
            </a:r>
          </a:p>
          <a:p>
            <a:pPr lvl="3" marL="1565837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Strings have the melody in the instrumental break, which is only 8 bars, before chorus breaks in again</a:t>
            </a:r>
          </a:p>
          <a:p>
            <a:pPr lvl="3" marL="1565837" indent="-311204" defTabSz="519937">
              <a:spcBef>
                <a:spcPts val="1600"/>
              </a:spcBef>
              <a:buClr>
                <a:srgbClr val="009DD9"/>
              </a:buClr>
              <a:defRPr sz="2581"/>
            </a:pPr>
            <a:r>
              <a:t>The listener thinks it’s the end, but then the original drum hook returns, and a final chorus</a:t>
            </a:r>
          </a:p>
        </p:txBody>
      </p:sp>
      <p:pic>
        <p:nvPicPr>
          <p:cNvPr id="230" name="An image of a record of the Ronettes' song &quot;Be My Baby,&quot; with the logo of Philles Records printed on it.&#13;&#10;" descr="An image of a record of the Ronettes' song &quot;Be My Baby,&quot; with the logo of Philles Records printed on it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5227" y="136856"/>
            <a:ext cx="1888863" cy="1897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WHAT4_LG03_03" descr="WHAT4_LG03_03"/>
          <p:cNvPicPr>
            <a:picLocks noChangeAspect="1"/>
          </p:cNvPicPr>
          <p:nvPr/>
        </p:nvPicPr>
        <p:blipFill>
          <a:blip r:embed="rId2">
            <a:extLst/>
          </a:blip>
          <a:srcRect l="1769" t="46474" r="1769" b="7150"/>
          <a:stretch>
            <a:fillRect/>
          </a:stretch>
        </p:blipFill>
        <p:spPr>
          <a:xfrm>
            <a:off x="149423" y="1212748"/>
            <a:ext cx="12706118" cy="805305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“Be My Baby”"/>
          <p:cNvSpPr txBox="1"/>
          <p:nvPr>
            <p:ph type="title" idx="4294967295"/>
          </p:nvPr>
        </p:nvSpPr>
        <p:spPr>
          <a:xfrm>
            <a:off x="4640756" y="262607"/>
            <a:ext cx="2857657" cy="723901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“Be My Baby”</a:t>
            </a:r>
          </a:p>
        </p:txBody>
      </p:sp>
      <p:sp>
        <p:nvSpPr>
          <p:cNvPr id="234" name="Arrow"/>
          <p:cNvSpPr/>
          <p:nvPr/>
        </p:nvSpPr>
        <p:spPr>
          <a:xfrm>
            <a:off x="320760" y="1622319"/>
            <a:ext cx="968114" cy="723901"/>
          </a:xfrm>
          <a:prstGeom prst="rightArrow">
            <a:avLst>
              <a:gd name="adj1" fmla="val 32000"/>
              <a:gd name="adj2" fmla="val 85591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35" name="Arrow"/>
          <p:cNvSpPr/>
          <p:nvPr/>
        </p:nvSpPr>
        <p:spPr>
          <a:xfrm>
            <a:off x="320760" y="3462690"/>
            <a:ext cx="968114" cy="723901"/>
          </a:xfrm>
          <a:prstGeom prst="rightArrow">
            <a:avLst>
              <a:gd name="adj1" fmla="val 32000"/>
              <a:gd name="adj2" fmla="val 85591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36" name="Arrow"/>
          <p:cNvSpPr/>
          <p:nvPr/>
        </p:nvSpPr>
        <p:spPr>
          <a:xfrm>
            <a:off x="320760" y="5159586"/>
            <a:ext cx="968114" cy="723901"/>
          </a:xfrm>
          <a:prstGeom prst="rightArrow">
            <a:avLst>
              <a:gd name="adj1" fmla="val 32000"/>
              <a:gd name="adj2" fmla="val 85591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37" name="Arrow"/>
          <p:cNvSpPr/>
          <p:nvPr/>
        </p:nvSpPr>
        <p:spPr>
          <a:xfrm>
            <a:off x="320760" y="6856483"/>
            <a:ext cx="968114" cy="723901"/>
          </a:xfrm>
          <a:prstGeom prst="rightArrow">
            <a:avLst>
              <a:gd name="adj1" fmla="val 32000"/>
              <a:gd name="adj2" fmla="val 85591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pic>
        <p:nvPicPr>
          <p:cNvPr id="238" name="06_Ronettes_Be_My_Baby.mp3" descr="06_Ronettes_Be_My_Baby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61135" y="16502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4291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101345" origin="layout" pathEditMode="relative">
                                      <p:cBhvr>
                                        <p:cTn id="10" dur="9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clickEffect" presetSubtype="0" presetID="-1" grpId="5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087692" origin="layout" pathEditMode="relative">
                                      <p:cBhvr>
                                        <p:cTn id="2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path" nodeType="clickEffect" presetSubtype="0" presetID="-1" grpId="8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075174" origin="layout" pathEditMode="relative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path" nodeType="clickEffect" presetSubtype="0" presetID="-1" grpId="11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052239" origin="layout" pathEditMode="relative">
                                      <p:cBhvr>
                                        <p:cTn id="4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44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audio>
          </p:childTnLst>
        </p:cTn>
      </p:par>
    </p:tnLst>
    <p:bldLst>
      <p:bldP build="whole" bldLvl="1" animBg="1" rev="0" advAuto="0" spid="237" grpId="9"/>
      <p:bldP build="whole" bldLvl="1" animBg="1" rev="0" advAuto="0" spid="234" grpId="4"/>
      <p:bldP build="whole" bldLvl="1" animBg="1" rev="0" advAuto="0" spid="235" grpId="7"/>
      <p:bldP build="whole" bldLvl="1" animBg="1" rev="0" advAuto="0" spid="236" grpId="10"/>
      <p:bldP build="whole" bldLvl="1" animBg="1" rev="0" advAuto="0" spid="235" grpId="3"/>
      <p:bldP build="whole" bldLvl="1" animBg="1" rev="0" advAuto="0" spid="236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“You've Lost That Lovin' Feelin’,” by Phil Spector, Barry Mann, and Cynthia We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67359">
              <a:spcBef>
                <a:spcPts val="1800"/>
              </a:spcBef>
              <a:defRPr sz="4160"/>
            </a:pPr>
            <a:r>
              <a:t>“You've Lost That Lovin' Feelin’,” </a:t>
            </a:r>
            <a:r>
              <a:rPr sz="2880"/>
              <a:t>by Phil Spector, Barry Mann, and Cynthia Weil</a:t>
            </a:r>
          </a:p>
        </p:txBody>
      </p:sp>
      <p:sp>
        <p:nvSpPr>
          <p:cNvPr id="242" name="First recorded by the Righteous Brothers in 1964…"/>
          <p:cNvSpPr txBox="1"/>
          <p:nvPr>
            <p:ph type="body" idx="1"/>
          </p:nvPr>
        </p:nvSpPr>
        <p:spPr>
          <a:xfrm>
            <a:off x="648295" y="1894875"/>
            <a:ext cx="11782355" cy="6956877"/>
          </a:xfrm>
          <a:prstGeom prst="rect">
            <a:avLst/>
          </a:prstGeom>
        </p:spPr>
        <p:txBody>
          <a:bodyPr/>
          <a:lstStyle/>
          <a:p>
            <a:pPr/>
            <a:r>
              <a:t>First recorded by the Righteous Brothers in 1964 </a:t>
            </a:r>
          </a:p>
          <a:p>
            <a:pPr/>
            <a:r>
              <a:t>often called the ultimate expression and illustration of Spector's "Wall of Sound" recording technique, as well as “the ultimate pop record”</a:t>
            </a:r>
          </a:p>
          <a:p>
            <a:pPr/>
            <a:r>
              <a:t>No. 1 in U.S. and U.K. in 1965</a:t>
            </a:r>
          </a:p>
          <a:p>
            <a:pPr/>
            <a:r>
              <a:t>Between the original and its many covers, it became the most-played song on American radio and tv in the 20th c.</a:t>
            </a:r>
          </a:p>
          <a:p>
            <a:pPr/>
            <a:r>
              <a:t>Righteous Brothers—Robert Hatfield from Anaheim and Bill Medley from Santa Ana—broke off from local male  doo  wop groups to form a duo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early ‘60s studio p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early ‘60s studio production</a:t>
            </a:r>
          </a:p>
        </p:txBody>
      </p:sp>
      <p:sp>
        <p:nvSpPr>
          <p:cNvPr id="246" name="Jazz and pop musicians start recording rock and ro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Jazz and pop musicians start recording rock and roll</a:t>
            </a:r>
          </a:p>
          <a:p>
            <a:pPr/>
            <a:r>
              <a:t>Thicker orchestration (more of everything …)</a:t>
            </a:r>
          </a:p>
          <a:p>
            <a:pPr/>
            <a:r>
              <a:t>Recording musicians separate from touring group</a:t>
            </a:r>
          </a:p>
          <a:p>
            <a:pPr/>
            <a:r>
              <a:t>Many producers worked in a number of styles</a:t>
            </a:r>
          </a:p>
        </p:txBody>
      </p:sp>
      <p:grpSp>
        <p:nvGrpSpPr>
          <p:cNvPr id="249" name="Image"/>
          <p:cNvGrpSpPr/>
          <p:nvPr/>
        </p:nvGrpSpPr>
        <p:grpSpPr>
          <a:xfrm>
            <a:off x="2179345" y="5191186"/>
            <a:ext cx="8184817" cy="4155909"/>
            <a:chOff x="0" y="0"/>
            <a:chExt cx="8184815" cy="4155907"/>
          </a:xfrm>
        </p:grpSpPr>
        <p:pic>
          <p:nvPicPr>
            <p:cNvPr id="24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8108616" cy="40543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84816" cy="41559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