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1.m4a" ContentType="audio/unknown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1" name="Shape 11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Shape 12"/>
            <p:cNvSpPr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" name="Shape 14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" name="Shape 16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" name="Shape 17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8" name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19" name="Shape 19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" name="Shape 20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2883182" y="37941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2869635" y="4518942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Shape 132"/>
          <p:cNvSpPr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3" name="Shape 133"/>
          <p:cNvSpPr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Shape 142"/>
          <p:cNvSpPr/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hape 143"/>
          <p:cNvSpPr/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5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5566" y="971550"/>
            <a:ext cx="1389634" cy="138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6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200" y="7270750"/>
            <a:ext cx="1625600" cy="16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body" sz="quarter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  <a:ln w="254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0" name="Shape 180"/>
          <p:cNvSpPr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xfrm>
            <a:off x="571499" y="1803400"/>
            <a:ext cx="11861801" cy="7226300"/>
          </a:xfrm>
          <a:prstGeom prst="rect">
            <a:avLst/>
          </a:prstGeom>
        </p:spPr>
        <p:txBody>
          <a:bodyPr/>
          <a:lstStyle>
            <a:lvl1pPr marL="440531" indent="-440531">
              <a:defRPr sz="3000"/>
            </a:lvl1pPr>
            <a:lvl2pPr marL="910431" indent="-440531">
              <a:defRPr sz="3000"/>
            </a:lvl2pPr>
            <a:lvl3pPr marL="1380331" indent="-440531">
              <a:defRPr sz="3000"/>
            </a:lvl3pPr>
            <a:lvl4pPr marL="1850231" indent="-440531">
              <a:defRPr sz="3000"/>
            </a:lvl4pPr>
            <a:lvl5pPr marL="2320131" indent="-440531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xfrm>
            <a:off x="12105430" y="9194800"/>
            <a:ext cx="284982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1" name="Shape 31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" name="Shape 33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" name="Shape 34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" name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36" name="Shape 36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" name="Shape 37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Shape 38"/>
          <p:cNvSpPr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2F3CE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8" name="Shape 48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" name="Shape 49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0" name="Shape 50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1" name="Shape 51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2" name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53" name="Shape 53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" name="Shape 54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5" name="Shape 55"/>
          <p:cNvSpPr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Shape 56"/>
          <p:cNvSpPr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C6E6E9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Shape 65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" name="Shape 66"/>
          <p:cNvSpPr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5" name="Shape 75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76" name="Shape 76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Shape 77"/>
          <p:cNvSpPr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8559800" y="889000"/>
            <a:ext cx="3568700" cy="2199640"/>
            <a:chOff x="0" y="0"/>
            <a:chExt cx="3568700" cy="2199639"/>
          </a:xfrm>
        </p:grpSpPr>
        <p:pic>
          <p:nvPicPr>
            <p:cNvPr id="111" name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3517900" cy="2110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68700" cy="2199640"/>
            </a:xfrm>
            <a:prstGeom prst="rect">
              <a:avLst/>
            </a:prstGeom>
            <a:effectLst/>
          </p:spPr>
        </p:pic>
      </p:grpSp>
      <p:sp>
        <p:nvSpPr>
          <p:cNvPr id="113" name="Shape 1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1" name="Shape 121"/>
          <p:cNvSpPr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2" name="Shape 122"/>
          <p:cNvSpPr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 defTabSz="584200">
              <a:defRPr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6.png"/><Relationship Id="rId7" Type="http://schemas.openxmlformats.org/officeDocument/2006/relationships/audio" Target="../media/media1.m4a"/><Relationship Id="rId8" Type="http://schemas.microsoft.com/office/2007/relationships/media" Target="../media/media1.m4a"/><Relationship Id="rId9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3.jpeg"/><Relationship Id="rId4" Type="http://schemas.openxmlformats.org/officeDocument/2006/relationships/image" Target="../media/image1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3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91" name="Shape 191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" name="Shape 192"/>
            <p:cNvSpPr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94" name="Shape 194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7" name="Shape 197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98" name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199" name="Shape 199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0" name="Shape 200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1" name="Shape 201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 Cooke and the Girl Groups</a:t>
            </a:r>
          </a:p>
        </p:txBody>
      </p:sp>
      <p:sp>
        <p:nvSpPr>
          <p:cNvPr id="202" name="Shape 202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" name="Shape 2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The Rise of Soul (Ray Charles and Sam Cooke)</a:t>
            </a:r>
          </a:p>
        </p:txBody>
      </p:sp>
      <p:sp>
        <p:nvSpPr>
          <p:cNvPr id="206" name="Shape 206"/>
          <p:cNvSpPr/>
          <p:nvPr>
            <p:ph type="body" idx="1"/>
          </p:nvPr>
        </p:nvSpPr>
        <p:spPr>
          <a:xfrm>
            <a:off x="571499" y="2020146"/>
            <a:ext cx="11861801" cy="7226301"/>
          </a:xfrm>
          <a:prstGeom prst="rect">
            <a:avLst/>
          </a:prstGeom>
        </p:spPr>
        <p:txBody>
          <a:bodyPr/>
          <a:lstStyle/>
          <a:p>
            <a:pPr lvl="1" marL="781579" indent="-311679">
              <a:buClr>
                <a:srgbClr val="0F6FC6"/>
              </a:buClr>
              <a:defRPr sz="3800"/>
            </a:pPr>
            <a:r>
              <a:t>Both men crossed over from rhythm &amp; blues to pop charts</a:t>
            </a:r>
            <a:endParaRPr sz="1200"/>
          </a:p>
          <a:p>
            <a:pPr lvl="1" marL="781579" indent="-311679">
              <a:buClr>
                <a:srgbClr val="0F6FC6"/>
              </a:buClr>
              <a:defRPr sz="3800"/>
            </a:pPr>
            <a:r>
              <a:t>Both came from the Deep South</a:t>
            </a:r>
            <a:endParaRPr sz="1200"/>
          </a:p>
          <a:p>
            <a:pPr lvl="1" marL="781579" indent="-311679">
              <a:buClr>
                <a:srgbClr val="0F6FC6"/>
              </a:buClr>
              <a:defRPr sz="3800"/>
            </a:pPr>
            <a:r>
              <a:t>Both were influenced by African American sacred music (gospel)</a:t>
            </a:r>
            <a:endParaRPr sz="1200"/>
          </a:p>
          <a:p>
            <a:pPr lvl="1" marL="781579" indent="-311679">
              <a:buClr>
                <a:srgbClr val="0F6FC6"/>
              </a:buClr>
              <a:defRPr sz="3800"/>
            </a:pPr>
            <a:r>
              <a:t>Both faced criticism from church leaders</a:t>
            </a:r>
            <a:endParaRPr sz="1200"/>
          </a:p>
          <a:p>
            <a:pPr lvl="1" marL="781579" indent="-311679">
              <a:buClr>
                <a:srgbClr val="0F6FC6"/>
              </a:buClr>
              <a:defRPr sz="3800"/>
            </a:pPr>
            <a:r>
              <a:t>Both were successful businessmen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Sam Cooke (1931–64)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xfrm>
            <a:off x="571499" y="1803400"/>
            <a:ext cx="8637413" cy="7226300"/>
          </a:xfrm>
          <a:prstGeom prst="rect">
            <a:avLst/>
          </a:prstGeom>
        </p:spPr>
        <p:txBody>
          <a:bodyPr/>
          <a:lstStyle/>
          <a:p>
            <a:pPr lvl="1" marL="667519" indent="-239910" defTabSz="531622">
              <a:lnSpc>
                <a:spcPct val="90000"/>
              </a:lnSpc>
              <a:spcBef>
                <a:spcPts val="1600"/>
              </a:spcBef>
              <a:buClr>
                <a:srgbClr val="0F6FC6"/>
              </a:buClr>
              <a:defRPr sz="2730"/>
            </a:pPr>
            <a:r>
              <a:t>Established his career in Chicago</a:t>
            </a:r>
          </a:p>
          <a:p>
            <a:pPr lvl="2" marL="1095128" indent="-239910" defTabSz="531622">
              <a:lnSpc>
                <a:spcPct val="90000"/>
              </a:lnSpc>
              <a:spcBef>
                <a:spcPts val="1600"/>
              </a:spcBef>
              <a:buClr>
                <a:srgbClr val="0F6FC6"/>
              </a:buClr>
              <a:defRPr sz="2730"/>
            </a:pPr>
            <a:r>
              <a:t>joined Gospel quartet the Soul Stirrers in 1951, who recorded for Specialty</a:t>
            </a:r>
          </a:p>
          <a:p>
            <a:pPr lvl="1" marL="667519" indent="-239910" defTabSz="531622">
              <a:lnSpc>
                <a:spcPct val="90000"/>
              </a:lnSpc>
              <a:spcBef>
                <a:spcPts val="1600"/>
              </a:spcBef>
              <a:buClr>
                <a:srgbClr val="0F6FC6"/>
              </a:buClr>
              <a:defRPr sz="2730"/>
            </a:pPr>
            <a:r>
              <a:t>Cooler vocal approach shaped by the influence of Nat “King” Cole</a:t>
            </a:r>
          </a:p>
          <a:p>
            <a:pPr lvl="1" marL="667519" indent="-239910" defTabSz="531622">
              <a:lnSpc>
                <a:spcPct val="90000"/>
              </a:lnSpc>
              <a:spcBef>
                <a:spcPts val="1600"/>
              </a:spcBef>
              <a:buClr>
                <a:srgbClr val="0F6FC6"/>
              </a:buClr>
              <a:defRPr sz="2730"/>
            </a:pPr>
            <a:r>
              <a:t>Embodied the tension between secular and gospel music</a:t>
            </a:r>
            <a:endParaRPr sz="3276"/>
          </a:p>
          <a:p>
            <a:pPr lvl="3" marL="1502854" indent="-220027" defTabSz="531622">
              <a:lnSpc>
                <a:spcPct val="90000"/>
              </a:lnSpc>
              <a:spcBef>
                <a:spcPts val="1600"/>
              </a:spcBef>
              <a:defRPr sz="2730"/>
            </a:pPr>
            <a:r>
              <a:t>Gospel community never accepted him again after he sang nonreligious music under his own name</a:t>
            </a:r>
            <a:endParaRPr sz="1092"/>
          </a:p>
          <a:p>
            <a:pPr lvl="1" marL="667519" indent="-239910" defTabSz="531622">
              <a:lnSpc>
                <a:spcPct val="90000"/>
              </a:lnSpc>
              <a:spcBef>
                <a:spcPts val="1600"/>
              </a:spcBef>
              <a:buClr>
                <a:srgbClr val="0F6FC6"/>
              </a:buClr>
              <a:defRPr sz="2730"/>
            </a:pPr>
            <a:r>
              <a:t>Politics resided more in his life than his music</a:t>
            </a:r>
            <a:endParaRPr sz="3276"/>
          </a:p>
          <a:p>
            <a:pPr lvl="3" marL="1502854" indent="-220027" defTabSz="531622">
              <a:lnSpc>
                <a:spcPct val="90000"/>
              </a:lnSpc>
              <a:spcBef>
                <a:spcPts val="1600"/>
              </a:spcBef>
              <a:defRPr sz="2730"/>
            </a:pPr>
            <a:r>
              <a:t>Devotion to African American community</a:t>
            </a:r>
          </a:p>
          <a:p>
            <a:pPr lvl="3" marL="1502854" indent="-220027" defTabSz="531622">
              <a:lnSpc>
                <a:spcPct val="90000"/>
              </a:lnSpc>
              <a:spcBef>
                <a:spcPts val="1600"/>
              </a:spcBef>
              <a:defRPr sz="2730"/>
            </a:pPr>
            <a:r>
              <a:t>Commitment to black self-determination</a:t>
            </a:r>
          </a:p>
        </p:txBody>
      </p:sp>
      <p:grpSp>
        <p:nvGrpSpPr>
          <p:cNvPr id="213" name="Group 213" descr="A photo of Sam Cooke, with his eyes closed, singing into a microphone. A cloud of smoke can be seen beside him.&#13;&#10;"/>
          <p:cNvGrpSpPr/>
          <p:nvPr/>
        </p:nvGrpSpPr>
        <p:grpSpPr>
          <a:xfrm>
            <a:off x="9203802" y="359044"/>
            <a:ext cx="3650874" cy="5454771"/>
            <a:chOff x="0" y="0"/>
            <a:chExt cx="3650872" cy="5454769"/>
          </a:xfrm>
        </p:grpSpPr>
        <p:pic>
          <p:nvPicPr>
            <p:cNvPr id="212" name="A photo of Sam Cooke, with his eyes closed, singing into a microphone.jpeg" descr="A photo of Sam Cooke, with his eyes closed, singing into a microphone. A cloud of smoke can be seen beside him.&#13;&#10;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50800"/>
              <a:ext cx="3523873" cy="52642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50873" cy="545477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6" name="Shape 2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“You Send Me” (1955; released 1957)</a:t>
            </a:r>
          </a:p>
        </p:txBody>
      </p:sp>
      <p:sp>
        <p:nvSpPr>
          <p:cNvPr id="217" name="Shape 217"/>
          <p:cNvSpPr/>
          <p:nvPr>
            <p:ph type="body" idx="1"/>
          </p:nvPr>
        </p:nvSpPr>
        <p:spPr>
          <a:xfrm>
            <a:off x="571499" y="2182706"/>
            <a:ext cx="11488351" cy="6700804"/>
          </a:xfrm>
          <a:prstGeom prst="rect">
            <a:avLst/>
          </a:prstGeom>
        </p:spPr>
        <p:txBody>
          <a:bodyPr/>
          <a:lstStyle/>
          <a:p>
            <a:pPr lvl="1" marL="591935" indent="-244209" defTabSz="432308">
              <a:lnSpc>
                <a:spcPct val="90000"/>
              </a:lnSpc>
              <a:spcBef>
                <a:spcPts val="1300"/>
              </a:spcBef>
              <a:buClr>
                <a:srgbClr val="0F6FC6"/>
              </a:buClr>
              <a:defRPr sz="3552"/>
            </a:pPr>
            <a:r>
              <a:t>Cooke's debut single was a massive commercial success: #1 on the Billboard R&amp;B and Pop charts, beating Teresa Brewer’s cover version</a:t>
            </a:r>
          </a:p>
          <a:p>
            <a:pPr lvl="1" marL="591935" indent="-244209" defTabSz="432308">
              <a:lnSpc>
                <a:spcPct val="90000"/>
              </a:lnSpc>
              <a:spcBef>
                <a:spcPts val="1300"/>
              </a:spcBef>
              <a:buClr>
                <a:srgbClr val="0F6FC6"/>
              </a:buClr>
              <a:defRPr sz="3552"/>
            </a:pPr>
            <a:r>
              <a:t>Distinctive because of Cooke’s voice and personality</a:t>
            </a:r>
          </a:p>
          <a:p>
            <a:pPr lvl="1" marL="590507" indent="-242781" defTabSz="432308">
              <a:lnSpc>
                <a:spcPct val="90000"/>
              </a:lnSpc>
              <a:spcBef>
                <a:spcPts val="1300"/>
              </a:spcBef>
              <a:buClr>
                <a:srgbClr val="0F6FC6"/>
              </a:buClr>
              <a:defRPr sz="3552"/>
            </a:pPr>
            <a:r>
              <a:t>Makes use of </a:t>
            </a:r>
            <a:r>
              <a:rPr i="1">
                <a:latin typeface="Constantia"/>
                <a:ea typeface="Constantia"/>
                <a:cs typeface="Constantia"/>
                <a:sym typeface="Constantia"/>
              </a:rPr>
              <a:t>melisma</a:t>
            </a:r>
            <a:r>
              <a:t> (a single word or syllable is stretched out over multiple pitches)</a:t>
            </a:r>
          </a:p>
          <a:p>
            <a:pPr lvl="1" marL="590507" indent="-242781" defTabSz="432308">
              <a:lnSpc>
                <a:spcPct val="90000"/>
              </a:lnSpc>
              <a:spcBef>
                <a:spcPts val="1300"/>
              </a:spcBef>
              <a:buClr>
                <a:srgbClr val="0F6FC6"/>
              </a:buClr>
              <a:defRPr sz="3552"/>
            </a:pPr>
            <a:r>
              <a:t>Considered a founding song of “Soul”</a:t>
            </a:r>
          </a:p>
          <a:p>
            <a:pPr lvl="1" marL="590507" indent="-242781" defTabSz="432308">
              <a:lnSpc>
                <a:spcPct val="90000"/>
              </a:lnSpc>
              <a:spcBef>
                <a:spcPts val="1300"/>
              </a:spcBef>
              <a:buClr>
                <a:srgbClr val="0F6FC6"/>
              </a:buClr>
              <a:defRPr sz="3552"/>
            </a:pPr>
            <a:r>
              <a:t>In 1960 signed with RCA and began recording gospel-inflected songs, later formed his own label &amp; publishing company</a:t>
            </a:r>
          </a:p>
        </p:txBody>
      </p:sp>
      <p:pic>
        <p:nvPicPr>
          <p:cNvPr id="21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2524" y="213889"/>
            <a:ext cx="2206450" cy="220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1" name="Shape 221"/>
          <p:cNvSpPr/>
          <p:nvPr>
            <p:ph type="body" sz="half" idx="1"/>
          </p:nvPr>
        </p:nvSpPr>
        <p:spPr>
          <a:xfrm>
            <a:off x="571500" y="1803400"/>
            <a:ext cx="11861800" cy="2708100"/>
          </a:xfrm>
          <a:prstGeom prst="rect">
            <a:avLst/>
          </a:prstGeom>
        </p:spPr>
        <p:txBody>
          <a:bodyPr/>
          <a:lstStyle/>
          <a:p>
            <a:pPr lvl="1" marL="733538" indent="-263638">
              <a:buClr>
                <a:srgbClr val="0F6FC6"/>
              </a:buClr>
            </a:pPr>
            <a:r>
              <a:t>Well-known political song, “A Change Is Gonna Come” which was released posthumously in 1965</a:t>
            </a:r>
          </a:p>
          <a:p>
            <a:pPr lvl="3" marL="1651488" indent="-241788"/>
            <a:r>
              <a:t>Inspired by Dylan’s “Blowin’ in the Wind” and Cooke’s experiences while on tour</a:t>
            </a:r>
          </a:p>
        </p:txBody>
      </p:sp>
      <p:sp>
        <p:nvSpPr>
          <p:cNvPr id="222" name="Shape 222"/>
          <p:cNvSpPr/>
          <p:nvPr>
            <p:ph type="title"/>
          </p:nvPr>
        </p:nvSpPr>
        <p:spPr>
          <a:xfrm>
            <a:off x="571499" y="723899"/>
            <a:ext cx="6551068" cy="723901"/>
          </a:xfrm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“A Change Is Gonna Come”</a:t>
            </a:r>
          </a:p>
        </p:txBody>
      </p:sp>
      <p:grpSp>
        <p:nvGrpSpPr>
          <p:cNvPr id="225" name="Group 225"/>
          <p:cNvGrpSpPr/>
          <p:nvPr/>
        </p:nvGrpSpPr>
        <p:grpSpPr>
          <a:xfrm>
            <a:off x="8976480" y="5187189"/>
            <a:ext cx="3318624" cy="3316817"/>
            <a:chOff x="0" y="0"/>
            <a:chExt cx="3318623" cy="3316816"/>
          </a:xfrm>
        </p:grpSpPr>
        <p:pic>
          <p:nvPicPr>
            <p:cNvPr id="22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25400"/>
              <a:ext cx="3242424" cy="32025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18624" cy="3316817"/>
            </a:xfrm>
            <a:prstGeom prst="rect">
              <a:avLst/>
            </a:prstGeom>
            <a:effectLst/>
          </p:spPr>
        </p:pic>
      </p:grpSp>
      <p:sp>
        <p:nvSpPr>
          <p:cNvPr id="226" name="Shape 226"/>
          <p:cNvSpPr/>
          <p:nvPr/>
        </p:nvSpPr>
        <p:spPr>
          <a:xfrm>
            <a:off x="249766" y="1484388"/>
            <a:ext cx="12071417" cy="320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3" marL="1552399" indent="-227281" defTabSz="549148">
              <a:spcBef>
                <a:spcPts val="1600"/>
              </a:spcBef>
              <a:buSzPct val="75000"/>
              <a:buFont typeface="Zapf Dingbats"/>
              <a:buChar char="➤"/>
              <a:defRPr sz="282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Adopted as an anthem of the civil rights movement</a:t>
            </a:r>
          </a:p>
          <a:p>
            <a:pPr lvl="1" marL="689526" indent="-247820" defTabSz="549148">
              <a:spcBef>
                <a:spcPts val="1600"/>
              </a:spcBef>
              <a:buClr>
                <a:srgbClr val="0F6FC6"/>
              </a:buClr>
              <a:buSzPct val="75000"/>
              <a:buFont typeface="Zapf Dingbats"/>
              <a:buChar char="➤"/>
              <a:defRPr sz="282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Major influence on rock</a:t>
            </a:r>
          </a:p>
          <a:p>
            <a:pPr lvl="3" marL="1552399" indent="-227281" defTabSz="549148">
              <a:spcBef>
                <a:spcPts val="1600"/>
              </a:spcBef>
              <a:buSzPct val="75000"/>
              <a:buFont typeface="Zapf Dingbats"/>
              <a:buChar char="➤"/>
              <a:defRPr sz="282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Many of his songs are covered by rock artists, vocal style very influential</a:t>
            </a:r>
          </a:p>
          <a:p>
            <a:pPr lvl="1" marL="689526" indent="-247820" defTabSz="549148">
              <a:spcBef>
                <a:spcPts val="1600"/>
              </a:spcBef>
              <a:buClr>
                <a:srgbClr val="0F6FC6"/>
              </a:buClr>
              <a:buSzPct val="75000"/>
              <a:buFont typeface="Zapf Dingbats"/>
              <a:buChar char="➤"/>
              <a:defRPr sz="282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Killed under mysterious circumstances in 1964</a:t>
            </a:r>
          </a:p>
        </p:txBody>
      </p:sp>
      <p:pic>
        <p:nvPicPr>
          <p:cNvPr id="227" name="Blowing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85900" y="4722139"/>
            <a:ext cx="6858000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Sam Cooke - A Change Is Gonna Come (Official Lyric Video).m4a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0430933" y="4233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8766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705993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video>
            <p:audio isNarration="0">
              <p:cMediaNode mute="0" showWhenStopped="0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  <p:bldLst>
      <p:bldP build="whole" bldLvl="1" animBg="1" rev="0" advAuto="0" spid="225" grpId="2"/>
      <p:bldP build="whole" bldLvl="1" animBg="1" rev="0" advAuto="0" spid="226" grpId="3"/>
      <p:bldP build="whole" bldLvl="1" animBg="1" rev="0" advAuto="0" spid="221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1" name="Shape 231"/>
          <p:cNvSpPr/>
          <p:nvPr>
            <p:ph type="body" sz="half" idx="1"/>
          </p:nvPr>
        </p:nvSpPr>
        <p:spPr>
          <a:xfrm>
            <a:off x="706966" y="4885266"/>
            <a:ext cx="10797779" cy="4697612"/>
          </a:xfrm>
          <a:prstGeom prst="rect">
            <a:avLst/>
          </a:prstGeom>
        </p:spPr>
        <p:txBody>
          <a:bodyPr/>
          <a:lstStyle/>
          <a:p>
            <a:pPr/>
            <a:r>
              <a:t>A function of the producer’s sound. </a:t>
            </a:r>
          </a:p>
          <a:p>
            <a:pPr/>
            <a:r>
              <a:t>Not R&amp;B or soul but straight rock, aimed at Top 40. </a:t>
            </a:r>
          </a:p>
          <a:p>
            <a:pPr/>
            <a:r>
              <a:t>The relationship with the producer made girl group records very personal.</a:t>
            </a:r>
          </a:p>
          <a:p>
            <a:pPr/>
            <a:r>
              <a:t>From one point of view, about a girl’s wish to be free, from a male fantasy figure</a:t>
            </a:r>
          </a:p>
        </p:txBody>
      </p:sp>
      <p:sp>
        <p:nvSpPr>
          <p:cNvPr id="232" name="Shape 232"/>
          <p:cNvSpPr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Girl Group Rock</a:t>
            </a:r>
          </a:p>
        </p:txBody>
      </p:sp>
      <p:grpSp>
        <p:nvGrpSpPr>
          <p:cNvPr id="235" name="Group 235"/>
          <p:cNvGrpSpPr/>
          <p:nvPr/>
        </p:nvGrpSpPr>
        <p:grpSpPr>
          <a:xfrm>
            <a:off x="8715203" y="555372"/>
            <a:ext cx="3231822" cy="3890885"/>
            <a:chOff x="0" y="0"/>
            <a:chExt cx="3231820" cy="3890884"/>
          </a:xfrm>
        </p:grpSpPr>
        <p:pic>
          <p:nvPicPr>
            <p:cNvPr id="234" name="thechiffon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3104821" cy="37257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231821" cy="3890885"/>
            </a:xfrm>
            <a:prstGeom prst="rect">
              <a:avLst/>
            </a:prstGeom>
            <a:effectLst/>
          </p:spPr>
        </p:pic>
      </p:grpSp>
      <p:sp>
        <p:nvSpPr>
          <p:cNvPr id="236" name="Shape 236"/>
          <p:cNvSpPr/>
          <p:nvPr/>
        </p:nvSpPr>
        <p:spPr>
          <a:xfrm>
            <a:off x="656166" y="1983577"/>
            <a:ext cx="7416073" cy="347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Usually black, always urban, one distinctive lead singer and back-ups 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Presented as if in high school, posed in their prom dresses</a:t>
            </a:r>
          </a:p>
        </p:txBody>
      </p:sp>
      <p:sp>
        <p:nvSpPr>
          <p:cNvPr id="237" name="Shape 237"/>
          <p:cNvSpPr/>
          <p:nvPr/>
        </p:nvSpPr>
        <p:spPr>
          <a:xfrm>
            <a:off x="9614116" y="4761153"/>
            <a:ext cx="143399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pPr/>
            <a:r>
              <a:t>The Chiffons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body" idx="13"/>
          </p:nvPr>
        </p:nvSpPr>
        <p:spPr>
          <a:xfrm>
            <a:off x="1468966" y="-3115734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0" name="Shape 240"/>
          <p:cNvSpPr/>
          <p:nvPr>
            <p:ph type="title"/>
          </p:nvPr>
        </p:nvSpPr>
        <p:spPr>
          <a:xfrm>
            <a:off x="436033" y="730250"/>
            <a:ext cx="11861801" cy="723900"/>
          </a:xfrm>
          <a:prstGeom prst="rect">
            <a:avLst/>
          </a:prstGeom>
        </p:spPr>
        <p:txBody>
          <a:bodyPr/>
          <a:lstStyle/>
          <a:p>
            <a:pPr defTabSz="543305">
              <a:spcBef>
                <a:spcPts val="2100"/>
              </a:spcBef>
              <a:defRPr sz="4836"/>
            </a:pPr>
            <a:r>
              <a:t>Tonight’s the night (1960) </a:t>
            </a:r>
            <a:r>
              <a:rPr sz="3348"/>
              <a:t>by Luther Dixon and Shirley Owens</a:t>
            </a:r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xfrm>
            <a:off x="690033" y="1532466"/>
            <a:ext cx="7270486" cy="3026967"/>
          </a:xfrm>
          <a:prstGeom prst="rect">
            <a:avLst/>
          </a:prstGeom>
        </p:spPr>
        <p:txBody>
          <a:bodyPr/>
          <a:lstStyle/>
          <a:p>
            <a:pPr marL="385318" indent="-385318" defTabSz="479044">
              <a:spcBef>
                <a:spcPts val="1400"/>
              </a:spcBef>
              <a:defRPr sz="2624"/>
            </a:pPr>
            <a:r>
              <a:t>Released in 1960; title and lead track from the Shirelle’s 1961 LP</a:t>
            </a:r>
          </a:p>
          <a:p>
            <a:pPr marL="385318" indent="-385318" defTabSz="479044">
              <a:spcBef>
                <a:spcPts val="1400"/>
              </a:spcBef>
              <a:defRPr sz="2624"/>
            </a:pPr>
            <a:r>
              <a:t>Co-written by singer Shirley Owens</a:t>
            </a:r>
          </a:p>
          <a:p>
            <a:pPr marL="385318" indent="-385318" defTabSz="479044">
              <a:spcBef>
                <a:spcPts val="1400"/>
              </a:spcBef>
              <a:defRPr sz="2624"/>
            </a:pPr>
            <a:r>
              <a:t> The song was shocking when it was released for its frank depiction of a woman’s desires</a:t>
            </a:r>
          </a:p>
        </p:txBody>
      </p:sp>
      <p:pic>
        <p:nvPicPr>
          <p:cNvPr id="24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559" y="163349"/>
            <a:ext cx="1875975" cy="18577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Group 245"/>
          <p:cNvGrpSpPr/>
          <p:nvPr/>
        </p:nvGrpSpPr>
        <p:grpSpPr>
          <a:xfrm>
            <a:off x="1854785" y="4498049"/>
            <a:ext cx="3945087" cy="5058803"/>
            <a:chOff x="0" y="0"/>
            <a:chExt cx="3945085" cy="5058802"/>
          </a:xfrm>
        </p:grpSpPr>
        <p:pic>
          <p:nvPicPr>
            <p:cNvPr id="244" name="The_Shirelles_196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500" y="38100"/>
              <a:ext cx="3818086" cy="48937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945086" cy="5058803"/>
            </a:xfrm>
            <a:prstGeom prst="rect">
              <a:avLst/>
            </a:prstGeom>
            <a:effectLst/>
          </p:spPr>
        </p:pic>
      </p:grpSp>
      <p:sp>
        <p:nvSpPr>
          <p:cNvPr id="246" name="Shape 246"/>
          <p:cNvSpPr/>
          <p:nvPr/>
        </p:nvSpPr>
        <p:spPr>
          <a:xfrm>
            <a:off x="8073183" y="2422237"/>
            <a:ext cx="4517579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said you're gonna meet me,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Tonight's the night.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said you're gonna kiss me,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Tonight's the night,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Well I don't know,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Said I don't know right now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might love you so.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say you're gonna beg me,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Turn the lights down low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said you're gonna make me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Feel all aglow.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Well I don't know,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Well I don't know right now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might love you so.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might love you so much.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may break my heart.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may want you so much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And all my dreams been torn apart.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3305">
              <a:spcBef>
                <a:spcPts val="2100"/>
              </a:spcBef>
              <a:defRPr sz="4836"/>
            </a:pPr>
            <a:r>
              <a:t>You don’t own me (1963)</a:t>
            </a:r>
            <a:r>
              <a:rPr sz="3720"/>
              <a:t> </a:t>
            </a:r>
            <a:r>
              <a:rPr sz="3348"/>
              <a:t>by John Madara and David White</a:t>
            </a:r>
          </a:p>
        </p:txBody>
      </p:sp>
      <p:sp>
        <p:nvSpPr>
          <p:cNvPr id="250" name="Shape 250"/>
          <p:cNvSpPr/>
          <p:nvPr>
            <p:ph type="body" sz="half" idx="1"/>
          </p:nvPr>
        </p:nvSpPr>
        <p:spPr>
          <a:xfrm>
            <a:off x="571500" y="1809750"/>
            <a:ext cx="11861800" cy="3603493"/>
          </a:xfrm>
          <a:prstGeom prst="rect">
            <a:avLst/>
          </a:prstGeom>
        </p:spPr>
        <p:txBody>
          <a:bodyPr/>
          <a:lstStyle/>
          <a:p>
            <a:pPr/>
            <a:r>
              <a:t>Recorded by Lesley Gore when she was 17</a:t>
            </a:r>
          </a:p>
          <a:p>
            <a:pPr/>
            <a:r>
              <a:t>An anthem for female independence</a:t>
            </a:r>
          </a:p>
          <a:p>
            <a:pPr/>
            <a:r>
              <a:t>Second largest hit after “It’s My Party,” No. 1 in 1963</a:t>
            </a:r>
          </a:p>
          <a:p>
            <a:pPr/>
            <a:r>
              <a:t>Both enlivened by the production of Quincy Jones</a:t>
            </a:r>
          </a:p>
        </p:txBody>
      </p:sp>
      <p:pic>
        <p:nvPicPr>
          <p:cNvPr id="2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7756" y="672821"/>
            <a:ext cx="2179911" cy="212541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1011983" y="5203536"/>
            <a:ext cx="4612668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don't own me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I'm not just one of your many toys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don't own me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Don't say I can't go with other boys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And don't tell me what to do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Don't tell me what to say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And please, when I go out with you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Don't put me on display 'cause</a:t>
            </a:r>
          </a:p>
        </p:txBody>
      </p:sp>
      <p:sp>
        <p:nvSpPr>
          <p:cNvPr id="253" name="Shape 253"/>
          <p:cNvSpPr/>
          <p:nvPr/>
        </p:nvSpPr>
        <p:spPr>
          <a:xfrm>
            <a:off x="6195126" y="5364403"/>
            <a:ext cx="5017853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don't own me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Don't try to change me in any way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don't own me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Don't tie me down 'cause I'd never stay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don't tell you what to say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don't tell you what to do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So just let me be myself</a:t>
            </a:r>
          </a:p>
          <a:p>
            <a:pP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That's all I ask of you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