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4" r:id="rId9"/>
    <p:sldId id="265" r:id="rId10"/>
    <p:sldId id="266" r:id="rId11"/>
    <p:sldId id="267" r:id="rId1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firstRow>
  </a:tblStyle>
  <a:tblStyle styleId="{D51ADE6A-740E-44AE-83CC-AE7238B6C88D}" styleName="">
    <a:tblBg/>
    <a:wholeTbl>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n" i="off">
        <a:fontRef idx="minor">
          <a:srgbClr val="C8501E"/>
        </a:fontRef>
        <a:srgbClr val="C8501E"/>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n" i="off">
        <a:fontRef idx="minor">
          <a:srgbClr val="C8501E"/>
        </a:fontRef>
        <a:srgbClr val="C8501E"/>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87" d="100"/>
          <a:sy n="87" d="100"/>
        </p:scale>
        <p:origin x="185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1143000" y="685800"/>
            <a:ext cx="4572000" cy="3429000"/>
          </a:xfrm>
          <a:prstGeom prst="rect">
            <a:avLst/>
          </a:prstGeom>
        </p:spPr>
        <p:txBody>
          <a:bodyPr/>
          <a:lstStyle/>
          <a:p>
            <a:endParaRPr/>
          </a:p>
        </p:txBody>
      </p:sp>
      <p:sp>
        <p:nvSpPr>
          <p:cNvPr id="186" name="Shape 18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grpSp>
        <p:nvGrpSpPr>
          <p:cNvPr id="13" name="Group 13"/>
          <p:cNvGrpSpPr/>
          <p:nvPr/>
        </p:nvGrpSpPr>
        <p:grpSpPr>
          <a:xfrm>
            <a:off x="-1261899" y="-1119492"/>
            <a:ext cx="14868198" cy="11176962"/>
            <a:chOff x="0" y="0"/>
            <a:chExt cx="14868197" cy="11176960"/>
          </a:xfrm>
        </p:grpSpPr>
        <p:sp>
          <p:nvSpPr>
            <p:cNvPr id="11" name="Shape 11"/>
            <p:cNvSpPr/>
            <p:nvPr/>
          </p:nvSpPr>
          <p:spPr>
            <a:xfrm>
              <a:off x="0" y="0"/>
              <a:ext cx="14868198" cy="11176961"/>
            </a:xfrm>
            <a:prstGeom prst="rect">
              <a:avLst/>
            </a:prstGeom>
            <a:solidFill>
              <a:srgbClr val="F7AD00"/>
            </a:solidFill>
            <a:ln w="12700" cap="flat">
              <a:noFill/>
              <a:miter lim="400000"/>
            </a:ln>
            <a:effectLst/>
          </p:spPr>
          <p:txBody>
            <a:bodyPr wrap="square" lIns="50800" tIns="50800" rIns="50800" bIns="50800" numCol="1" anchor="ctr">
              <a:noAutofit/>
            </a:bodyPr>
            <a:lstStyle/>
            <a:p>
              <a:pPr marL="57799" marR="57799" defTabSz="1295400">
                <a:defRPr sz="2400">
                  <a:uFill>
                    <a:solidFill>
                      <a:srgbClr val="000000"/>
                    </a:solidFill>
                  </a:uFill>
                  <a:latin typeface="+mn-lt"/>
                  <a:ea typeface="+mn-ea"/>
                  <a:cs typeface="+mn-cs"/>
                  <a:sym typeface="Arial"/>
                </a:defRPr>
              </a:pPr>
              <a:endParaRPr/>
            </a:p>
          </p:txBody>
        </p:sp>
        <p:sp>
          <p:nvSpPr>
            <p:cNvPr id="12" name="Shape 12"/>
            <p:cNvSpPr/>
            <p:nvPr/>
          </p:nvSpPr>
          <p:spPr>
            <a:xfrm>
              <a:off x="7368758" y="5218227"/>
              <a:ext cx="130679" cy="7405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marL="57799" marR="57799" algn="ctr" defTabSz="1295400">
                <a:buClr>
                  <a:srgbClr val="000000"/>
                </a:buClr>
                <a:buFont typeface="Times"/>
                <a:defRPr sz="3400">
                  <a:uFill>
                    <a:solidFill>
                      <a:srgbClr val="000000"/>
                    </a:solidFill>
                  </a:uFill>
                  <a:latin typeface="Times"/>
                  <a:ea typeface="Times"/>
                  <a:cs typeface="Times"/>
                  <a:sym typeface="Times"/>
                </a:defRPr>
              </a:lvl1pPr>
            </a:lstStyle>
            <a:p>
              <a:r>
                <a:t> </a:t>
              </a:r>
            </a:p>
          </p:txBody>
        </p:sp>
      </p:grpSp>
      <p:sp>
        <p:nvSpPr>
          <p:cNvPr id="14" name="Shape 14"/>
          <p:cNvSpPr/>
          <p:nvPr/>
        </p:nvSpPr>
        <p:spPr>
          <a:xfrm>
            <a:off x="0" y="3797300"/>
            <a:ext cx="13004800" cy="1333500"/>
          </a:xfrm>
          <a:prstGeom prst="rect">
            <a:avLst/>
          </a:prstGeom>
          <a:solidFill>
            <a:srgbClr val="D95721"/>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15" name="Shape 15"/>
          <p:cNvSpPr/>
          <p:nvPr/>
        </p:nvSpPr>
        <p:spPr>
          <a:xfrm>
            <a:off x="2772551" y="3797300"/>
            <a:ext cx="7434863" cy="19177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16" name="Shape 16"/>
          <p:cNvSpPr/>
          <p:nvPr/>
        </p:nvSpPr>
        <p:spPr>
          <a:xfrm>
            <a:off x="2772551" y="4533900"/>
            <a:ext cx="7421317" cy="0"/>
          </a:xfrm>
          <a:prstGeom prst="line">
            <a:avLst/>
          </a:prstGeom>
          <a:ln w="12700">
            <a:solidFill>
              <a:srgbClr val="FFFFFF"/>
            </a:solidFill>
          </a:ln>
        </p:spPr>
        <p:txBody>
          <a:bodyPr lIns="0" tIns="0" rIns="0" bIns="0"/>
          <a:lstStyle/>
          <a:p>
            <a:endParaRPr/>
          </a:p>
        </p:txBody>
      </p:sp>
      <p:sp>
        <p:nvSpPr>
          <p:cNvPr id="17" name="Shape 17"/>
          <p:cNvSpPr/>
          <p:nvPr/>
        </p:nvSpPr>
        <p:spPr>
          <a:xfrm>
            <a:off x="2772551" y="5120640"/>
            <a:ext cx="7425832" cy="2258"/>
          </a:xfrm>
          <a:prstGeom prst="line">
            <a:avLst/>
          </a:prstGeom>
          <a:ln w="12700">
            <a:solidFill>
              <a:srgbClr val="FFFFFF"/>
            </a:solidFill>
          </a:ln>
        </p:spPr>
        <p:txBody>
          <a:bodyPr lIns="0" tIns="0" rIns="0" bIns="0"/>
          <a:lstStyle/>
          <a:p>
            <a:endParaRPr/>
          </a:p>
        </p:txBody>
      </p:sp>
      <p:pic>
        <p:nvPicPr>
          <p:cNvPr id="18" name="droppedImage.tiff"/>
          <p:cNvPicPr>
            <a:picLocks noChangeAspect="1"/>
          </p:cNvPicPr>
          <p:nvPr/>
        </p:nvPicPr>
        <p:blipFill>
          <a:blip r:embed="rId2">
            <a:alphaModFix amt="40000"/>
            <a:extLst/>
          </a:blip>
          <a:stretch>
            <a:fillRect/>
          </a:stretch>
        </p:blipFill>
        <p:spPr>
          <a:xfrm>
            <a:off x="178364" y="975529"/>
            <a:ext cx="12623236" cy="7573942"/>
          </a:xfrm>
          <a:prstGeom prst="rect">
            <a:avLst/>
          </a:prstGeom>
          <a:ln w="12700"/>
        </p:spPr>
      </p:pic>
      <p:sp>
        <p:nvSpPr>
          <p:cNvPr id="19" name="Shape 19"/>
          <p:cNvSpPr/>
          <p:nvPr/>
        </p:nvSpPr>
        <p:spPr>
          <a:xfrm>
            <a:off x="215900" y="2489200"/>
            <a:ext cx="6134100" cy="3289302"/>
          </a:xfrm>
          <a:prstGeom prst="line">
            <a:avLst/>
          </a:prstGeom>
          <a:ln w="127000">
            <a:solidFill>
              <a:srgbClr val="7A4A00"/>
            </a:solidFill>
            <a:headEnd type="stealth"/>
            <a:tailEnd type="stealth"/>
          </a:ln>
        </p:spPr>
        <p:txBody>
          <a:bodyPr lIns="0" tIns="0" rIns="0" bIns="0"/>
          <a:lstStyle/>
          <a:p>
            <a:endParaRPr/>
          </a:p>
        </p:txBody>
      </p:sp>
      <p:sp>
        <p:nvSpPr>
          <p:cNvPr id="20" name="Shape 20"/>
          <p:cNvSpPr/>
          <p:nvPr/>
        </p:nvSpPr>
        <p:spPr>
          <a:xfrm>
            <a:off x="6642100" y="4686300"/>
            <a:ext cx="6172200" cy="3771900"/>
          </a:xfrm>
          <a:prstGeom prst="line">
            <a:avLst/>
          </a:prstGeom>
          <a:ln w="127000">
            <a:solidFill>
              <a:srgbClr val="FFFFFF"/>
            </a:solidFill>
            <a:headEnd type="stealth"/>
            <a:tailEnd type="stealth"/>
          </a:ln>
        </p:spPr>
        <p:txBody>
          <a:bodyPr lIns="0" tIns="0" rIns="0" bIns="0"/>
          <a:lstStyle/>
          <a:p>
            <a:endParaRPr/>
          </a:p>
        </p:txBody>
      </p:sp>
      <p:sp>
        <p:nvSpPr>
          <p:cNvPr id="21" name="Shape 21"/>
          <p:cNvSpPr>
            <a:spLocks noGrp="1"/>
          </p:cNvSpPr>
          <p:nvPr>
            <p:ph type="title"/>
          </p:nvPr>
        </p:nvSpPr>
        <p:spPr>
          <a:xfrm>
            <a:off x="2883182" y="3794195"/>
            <a:ext cx="7112001" cy="724748"/>
          </a:xfrm>
          <a:prstGeom prst="rect">
            <a:avLst/>
          </a:prstGeom>
        </p:spPr>
        <p:txBody>
          <a:bodyPr anchor="ctr">
            <a:noAutofit/>
          </a:bodyPr>
          <a:lstStyle>
            <a:lvl1pPr marL="57799" marR="57799" defTabSz="1295400">
              <a:spcBef>
                <a:spcPts val="0"/>
              </a:spcBef>
              <a:defRPr sz="5400" cap="none">
                <a:solidFill>
                  <a:srgbClr val="FFFFFF"/>
                </a:solidFill>
                <a:uFill>
                  <a:solidFill>
                    <a:srgbClr val="FFFFFF"/>
                  </a:solidFill>
                </a:uFill>
              </a:defRPr>
            </a:lvl1pPr>
          </a:lstStyle>
          <a:p>
            <a:r>
              <a:t>Title Text</a:t>
            </a:r>
          </a:p>
        </p:txBody>
      </p:sp>
      <p:sp>
        <p:nvSpPr>
          <p:cNvPr id="22" name="Shape 22"/>
          <p:cNvSpPr>
            <a:spLocks noGrp="1"/>
          </p:cNvSpPr>
          <p:nvPr>
            <p:ph type="body" sz="quarter" idx="1"/>
          </p:nvPr>
        </p:nvSpPr>
        <p:spPr>
          <a:xfrm>
            <a:off x="2869635" y="4518942"/>
            <a:ext cx="7112001" cy="575734"/>
          </a:xfrm>
          <a:prstGeom prst="rect">
            <a:avLst/>
          </a:prstGeom>
        </p:spPr>
        <p:txBody>
          <a:bodyPr anchor="ctr">
            <a:noAutofit/>
          </a:bodyPr>
          <a:lstStyle>
            <a:lvl1pPr marL="57799" marR="57799" indent="0" defTabSz="1295400">
              <a:spcBef>
                <a:spcPts val="400"/>
              </a:spcBef>
              <a:buSzTx/>
              <a:buFontTx/>
              <a:buNone/>
              <a:defRPr sz="4600">
                <a:solidFill>
                  <a:srgbClr val="F7AD00"/>
                </a:solidFill>
                <a:uFill>
                  <a:solidFill>
                    <a:srgbClr val="F7AD00"/>
                  </a:solidFill>
                </a:uFill>
                <a:latin typeface="DIN Condensed"/>
                <a:ea typeface="DIN Condensed"/>
                <a:cs typeface="DIN Condensed"/>
                <a:sym typeface="DIN Condensed"/>
              </a:defRPr>
            </a:lvl1pPr>
            <a:lvl2pPr marL="70803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2pPr>
            <a:lvl3pPr marL="135827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3pPr>
            <a:lvl4pPr marL="2008518"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4pPr>
            <a:lvl5pPr marL="265875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6275734" y="9207500"/>
            <a:ext cx="453332" cy="447229"/>
          </a:xfrm>
          <a:prstGeom prst="rect">
            <a:avLst/>
          </a:prstGeom>
        </p:spPr>
        <p:txBody>
          <a:bodyPr/>
          <a:lstStyle>
            <a:lvl1pPr algn="ctr" defTabSz="647700">
              <a:defRPr sz="2400">
                <a:solidFill>
                  <a:srgbClr val="000000"/>
                </a:solidFill>
                <a:uFill>
                  <a:solidFill>
                    <a:srgbClr val="000000"/>
                  </a:solidFill>
                </a:uFill>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30" name="Shape 130"/>
          <p:cNvSpPr>
            <a:spLocks noGrp="1"/>
          </p:cNvSpPr>
          <p:nvPr>
            <p:ph type="pic" idx="13"/>
          </p:nvPr>
        </p:nvSpPr>
        <p:spPr>
          <a:xfrm>
            <a:off x="0" y="0"/>
            <a:ext cx="6438900" cy="9753600"/>
          </a:xfrm>
          <a:prstGeom prst="rect">
            <a:avLst/>
          </a:prstGeom>
        </p:spPr>
        <p:txBody>
          <a:bodyPr lIns="91439" tIns="45719" rIns="91439" bIns="45719">
            <a:noAutofit/>
          </a:bodyPr>
          <a:lstStyle/>
          <a:p>
            <a:endParaRPr/>
          </a:p>
        </p:txBody>
      </p:sp>
      <p:sp>
        <p:nvSpPr>
          <p:cNvPr id="131" name="Shape 131"/>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32" name="Shape 132"/>
          <p:cNvSpPr>
            <a:spLocks noGrp="1"/>
          </p:cNvSpPr>
          <p:nvPr>
            <p:ph type="title"/>
          </p:nvPr>
        </p:nvSpPr>
        <p:spPr>
          <a:xfrm>
            <a:off x="7023100" y="723900"/>
            <a:ext cx="5397500" cy="723900"/>
          </a:xfrm>
          <a:prstGeom prst="rect">
            <a:avLst/>
          </a:prstGeom>
        </p:spPr>
        <p:txBody>
          <a:bodyPr/>
          <a:lstStyle/>
          <a:p>
            <a:r>
              <a:t>Title Text</a:t>
            </a:r>
          </a:p>
        </p:txBody>
      </p:sp>
      <p:sp>
        <p:nvSpPr>
          <p:cNvPr id="133" name="Shape 133"/>
          <p:cNvSpPr>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1" name="Shape 141"/>
          <p:cNvSpPr>
            <a:spLocks noGrp="1"/>
          </p:cNvSpPr>
          <p:nvPr>
            <p:ph type="pic" idx="13"/>
          </p:nvPr>
        </p:nvSpPr>
        <p:spPr>
          <a:xfrm>
            <a:off x="571500" y="571500"/>
            <a:ext cx="7429500" cy="7315200"/>
          </a:xfrm>
          <a:prstGeom prst="rect">
            <a:avLst/>
          </a:prstGeom>
        </p:spPr>
        <p:txBody>
          <a:bodyPr lIns="91439" tIns="45719" rIns="91439" bIns="45719">
            <a:noAutofit/>
          </a:bodyPr>
          <a:lstStyle/>
          <a:p>
            <a:endParaRPr/>
          </a:p>
        </p:txBody>
      </p:sp>
      <p:sp>
        <p:nvSpPr>
          <p:cNvPr id="142" name="Shape 142"/>
          <p:cNvSpPr>
            <a:spLocks noGrp="1"/>
          </p:cNvSpPr>
          <p:nvPr>
            <p:ph type="pic" sz="quarter" idx="14"/>
          </p:nvPr>
        </p:nvSpPr>
        <p:spPr>
          <a:xfrm>
            <a:off x="8128000" y="571500"/>
            <a:ext cx="4305300" cy="3594100"/>
          </a:xfrm>
          <a:prstGeom prst="rect">
            <a:avLst/>
          </a:prstGeom>
        </p:spPr>
        <p:txBody>
          <a:bodyPr lIns="91439" tIns="45719" rIns="91439" bIns="45719">
            <a:noAutofit/>
          </a:bodyPr>
          <a:lstStyle/>
          <a:p>
            <a:endParaRPr/>
          </a:p>
        </p:txBody>
      </p:sp>
      <p:sp>
        <p:nvSpPr>
          <p:cNvPr id="143" name="Shape 143"/>
          <p:cNvSpPr>
            <a:spLocks noGrp="1"/>
          </p:cNvSpPr>
          <p:nvPr>
            <p:ph type="pic" sz="quarter" idx="15"/>
          </p:nvPr>
        </p:nvSpPr>
        <p:spPr>
          <a:xfrm>
            <a:off x="8128000" y="4292600"/>
            <a:ext cx="4305300" cy="3594100"/>
          </a:xfrm>
          <a:prstGeom prst="rect">
            <a:avLst/>
          </a:prstGeom>
        </p:spPr>
        <p:txBody>
          <a:bodyPr lIns="91439" tIns="45719" rIns="91439" bIns="45719">
            <a:noAutofit/>
          </a:bodyPr>
          <a:lstStyle/>
          <a:p>
            <a:endParaRPr/>
          </a:p>
        </p:txBody>
      </p:sp>
      <p:sp>
        <p:nvSpPr>
          <p:cNvPr id="144" name="Shape 144"/>
          <p:cNvSpPr>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spc="28">
                <a:latin typeface="Iowan Old Style Italic"/>
                <a:ea typeface="Iowan Old Style Italic"/>
                <a:cs typeface="Iowan Old Style Italic"/>
                <a:sym typeface="Iowan Old Style Italic"/>
              </a:defRPr>
            </a:lvl1pPr>
            <a:lvl2pPr marL="0" indent="228600">
              <a:spcBef>
                <a:spcPts val="1400"/>
              </a:spcBef>
              <a:buSzTx/>
              <a:buFontTx/>
              <a:buNone/>
              <a:defRPr sz="2800" spc="28">
                <a:latin typeface="Iowan Old Style Italic"/>
                <a:ea typeface="Iowan Old Style Italic"/>
                <a:cs typeface="Iowan Old Style Italic"/>
                <a:sym typeface="Iowan Old Style Italic"/>
              </a:defRPr>
            </a:lvl2pPr>
            <a:lvl3pPr marL="0" indent="457200">
              <a:spcBef>
                <a:spcPts val="1400"/>
              </a:spcBef>
              <a:buSzTx/>
              <a:buFontTx/>
              <a:buNone/>
              <a:defRPr sz="2800" spc="28">
                <a:latin typeface="Iowan Old Style Italic"/>
                <a:ea typeface="Iowan Old Style Italic"/>
                <a:cs typeface="Iowan Old Style Italic"/>
                <a:sym typeface="Iowan Old Style Italic"/>
              </a:defRPr>
            </a:lvl3pPr>
            <a:lvl4pPr marL="0" indent="685800">
              <a:spcBef>
                <a:spcPts val="1400"/>
              </a:spcBef>
              <a:buSzTx/>
              <a:buFontTx/>
              <a:buNone/>
              <a:defRPr sz="2800" spc="28">
                <a:latin typeface="Iowan Old Style Italic"/>
                <a:ea typeface="Iowan Old Style Italic"/>
                <a:cs typeface="Iowan Old Style Italic"/>
                <a:sym typeface="Iowan Old Style Italic"/>
              </a:defRPr>
            </a:lvl4pPr>
            <a:lvl5pPr marL="0" indent="914400">
              <a:spcBef>
                <a:spcPts val="1400"/>
              </a:spcBef>
              <a:buSzTx/>
              <a:buFontTx/>
              <a:buNone/>
              <a:defRPr sz="2800" spc="28">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52" name="Shape 152"/>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53" name="Shape 153"/>
          <p:cNvSpPr>
            <a:spLocks noGrp="1"/>
          </p:cNvSpPr>
          <p:nvPr>
            <p:ph type="title"/>
          </p:nvPr>
        </p:nvSpPr>
        <p:spPr>
          <a:prstGeom prst="rect">
            <a:avLst/>
          </a:prstGeom>
        </p:spPr>
        <p:txBody>
          <a:bodyPr/>
          <a:lstStyle/>
          <a:p>
            <a:r>
              <a:t>Title Text</a:t>
            </a:r>
          </a:p>
        </p:txBody>
      </p:sp>
      <p:pic>
        <p:nvPicPr>
          <p:cNvPr id="154" name="pasted-image.tiff"/>
          <p:cNvPicPr>
            <a:picLocks noChangeAspect="1"/>
          </p:cNvPicPr>
          <p:nvPr/>
        </p:nvPicPr>
        <p:blipFill>
          <a:blip r:embed="rId2">
            <a:extLst/>
          </a:blip>
          <a:stretch>
            <a:fillRect/>
          </a:stretch>
        </p:blipFill>
        <p:spPr>
          <a:xfrm>
            <a:off x="11005566" y="971550"/>
            <a:ext cx="1389634" cy="1389634"/>
          </a:xfrm>
          <a:prstGeom prst="rect">
            <a:avLst/>
          </a:prstGeom>
          <a:ln w="12700">
            <a:miter lim="400000"/>
          </a:ln>
        </p:spPr>
      </p:pic>
      <p:sp>
        <p:nvSpPr>
          <p:cNvPr id="155" name="Shape 15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copy">
    <p:spTree>
      <p:nvGrpSpPr>
        <p:cNvPr id="1" name=""/>
        <p:cNvGrpSpPr/>
        <p:nvPr/>
      </p:nvGrpSpPr>
      <p:grpSpPr>
        <a:xfrm>
          <a:off x="0" y="0"/>
          <a:ext cx="0" cy="0"/>
          <a:chOff x="0" y="0"/>
          <a:chExt cx="0" cy="0"/>
        </a:xfrm>
      </p:grpSpPr>
      <p:sp>
        <p:nvSpPr>
          <p:cNvPr id="162" name="Shape 162"/>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63" name="Shape 163"/>
          <p:cNvSpPr>
            <a:spLocks noGrp="1"/>
          </p:cNvSpPr>
          <p:nvPr>
            <p:ph type="title"/>
          </p:nvPr>
        </p:nvSpPr>
        <p:spPr>
          <a:prstGeom prst="rect">
            <a:avLst/>
          </a:prstGeom>
        </p:spPr>
        <p:txBody>
          <a:bodyPr/>
          <a:lstStyle/>
          <a:p>
            <a:r>
              <a:t>Title Text</a:t>
            </a:r>
          </a:p>
        </p:txBody>
      </p:sp>
      <p:pic>
        <p:nvPicPr>
          <p:cNvPr id="164" name="pasted-image.tiff"/>
          <p:cNvPicPr>
            <a:picLocks noChangeAspect="1"/>
          </p:cNvPicPr>
          <p:nvPr/>
        </p:nvPicPr>
        <p:blipFill>
          <a:blip r:embed="rId2">
            <a:extLst/>
          </a:blip>
          <a:stretch>
            <a:fillRect/>
          </a:stretch>
        </p:blipFill>
        <p:spPr>
          <a:xfrm>
            <a:off x="10490200" y="7270750"/>
            <a:ext cx="1625600" cy="1625600"/>
          </a:xfrm>
          <a:prstGeom prst="rect">
            <a:avLst/>
          </a:prstGeom>
          <a:ln w="12700">
            <a:miter lim="400000"/>
          </a:ln>
        </p:spPr>
      </p:pic>
      <p:sp>
        <p:nvSpPr>
          <p:cNvPr id="165" name="Shape 1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79" name="Shape 179"/>
          <p:cNvSpPr>
            <a:spLocks noGrp="1"/>
          </p:cNvSpPr>
          <p:nvPr>
            <p:ph type="sldNum" sz="quarter" idx="2"/>
          </p:nvPr>
        </p:nvSpPr>
        <p:spPr>
          <a:xfrm>
            <a:off x="6311798" y="9251950"/>
            <a:ext cx="368504" cy="381000"/>
          </a:xfrm>
          <a:prstGeom prst="rect">
            <a:avLst/>
          </a:prstGeom>
        </p:spPr>
        <p:txBody>
          <a:bodyPr/>
          <a:lstStyle>
            <a:lvl1pPr algn="ctr">
              <a:defRPr sz="18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30" name="Shape 30"/>
          <p:cNvSpPr/>
          <p:nvPr/>
        </p:nvSpPr>
        <p:spPr>
          <a:xfrm>
            <a:off x="-350788" y="-364927"/>
            <a:ext cx="13548222" cy="10573545"/>
          </a:xfrm>
          <a:prstGeom prst="rect">
            <a:avLst/>
          </a:prstGeom>
          <a:solidFill>
            <a:srgbClr val="009051">
              <a:alpha val="34595"/>
            </a:srgbClr>
          </a:solidFill>
          <a:ln w="12700">
            <a:miter lim="400000"/>
          </a:ln>
          <a:effectLst>
            <a:outerShdw blurRad="76200" dir="18900000" rotWithShape="0">
              <a:srgbClr val="000000">
                <a:alpha val="80000"/>
              </a:srgbClr>
            </a:outerShdw>
          </a:effectLst>
        </p:spPr>
        <p:txBody>
          <a:bodyPr lIns="50800" tIns="50800" rIns="50800" bIns="50800" anchor="ctr"/>
          <a:lstStyle/>
          <a:p>
            <a:pPr algn="ctr" defTabSz="800100">
              <a:defRPr sz="24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31" name="Shape 31"/>
          <p:cNvSpPr/>
          <p:nvPr/>
        </p:nvSpPr>
        <p:spPr>
          <a:xfrm>
            <a:off x="51527" y="3725928"/>
            <a:ext cx="12953273" cy="1474723"/>
          </a:xfrm>
          <a:prstGeom prst="rect">
            <a:avLst/>
          </a:prstGeom>
          <a:solidFill>
            <a:schemeClr val="accent3">
              <a:hueOff val="-333989"/>
              <a:satOff val="3917"/>
              <a:lumOff val="-6666"/>
            </a:schemeClr>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2" name="Shape 32"/>
          <p:cNvSpPr/>
          <p:nvPr/>
        </p:nvSpPr>
        <p:spPr>
          <a:xfrm>
            <a:off x="2772551" y="3797300"/>
            <a:ext cx="7434863" cy="19177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3" name="Shape 33"/>
          <p:cNvSpPr/>
          <p:nvPr/>
        </p:nvSpPr>
        <p:spPr>
          <a:xfrm>
            <a:off x="2772551" y="4533900"/>
            <a:ext cx="7421317" cy="0"/>
          </a:xfrm>
          <a:prstGeom prst="line">
            <a:avLst/>
          </a:prstGeom>
          <a:ln w="12700">
            <a:solidFill>
              <a:srgbClr val="FFFFFF"/>
            </a:solidFill>
          </a:ln>
        </p:spPr>
        <p:txBody>
          <a:bodyPr lIns="0" tIns="0" rIns="0" bIns="0"/>
          <a:lstStyle/>
          <a:p>
            <a:endParaRPr/>
          </a:p>
        </p:txBody>
      </p:sp>
      <p:sp>
        <p:nvSpPr>
          <p:cNvPr id="34" name="Shape 34"/>
          <p:cNvSpPr/>
          <p:nvPr/>
        </p:nvSpPr>
        <p:spPr>
          <a:xfrm>
            <a:off x="2772551" y="5120640"/>
            <a:ext cx="7425832" cy="2258"/>
          </a:xfrm>
          <a:prstGeom prst="line">
            <a:avLst/>
          </a:prstGeom>
          <a:ln w="12700">
            <a:solidFill>
              <a:srgbClr val="FFFFFF"/>
            </a:solidFill>
          </a:ln>
        </p:spPr>
        <p:txBody>
          <a:bodyPr lIns="0" tIns="0" rIns="0" bIns="0"/>
          <a:lstStyle/>
          <a:p>
            <a:endParaRPr/>
          </a:p>
        </p:txBody>
      </p:sp>
      <p:pic>
        <p:nvPicPr>
          <p:cNvPr id="35" name="droppedImage.tiff"/>
          <p:cNvPicPr>
            <a:picLocks noChangeAspect="1"/>
          </p:cNvPicPr>
          <p:nvPr/>
        </p:nvPicPr>
        <p:blipFill>
          <a:blip r:embed="rId2">
            <a:alphaModFix amt="40000"/>
            <a:extLst/>
          </a:blip>
          <a:stretch>
            <a:fillRect/>
          </a:stretch>
        </p:blipFill>
        <p:spPr>
          <a:xfrm>
            <a:off x="178364" y="975529"/>
            <a:ext cx="12623236" cy="7573942"/>
          </a:xfrm>
          <a:prstGeom prst="rect">
            <a:avLst/>
          </a:prstGeom>
          <a:ln w="12700"/>
        </p:spPr>
      </p:pic>
      <p:sp>
        <p:nvSpPr>
          <p:cNvPr id="36" name="Shape 36"/>
          <p:cNvSpPr/>
          <p:nvPr/>
        </p:nvSpPr>
        <p:spPr>
          <a:xfrm>
            <a:off x="215900" y="2489200"/>
            <a:ext cx="6134100" cy="3289302"/>
          </a:xfrm>
          <a:prstGeom prst="line">
            <a:avLst/>
          </a:prstGeom>
          <a:ln w="127000">
            <a:solidFill>
              <a:schemeClr val="accent2">
                <a:hueOff val="-902888"/>
                <a:satOff val="-15377"/>
                <a:lumOff val="-12864"/>
              </a:schemeClr>
            </a:solidFill>
            <a:headEnd type="stealth"/>
            <a:tailEnd type="stealth"/>
          </a:ln>
        </p:spPr>
        <p:txBody>
          <a:bodyPr lIns="0" tIns="0" rIns="0" bIns="0"/>
          <a:lstStyle/>
          <a:p>
            <a:endParaRPr/>
          </a:p>
        </p:txBody>
      </p:sp>
      <p:sp>
        <p:nvSpPr>
          <p:cNvPr id="37" name="Shape 37"/>
          <p:cNvSpPr/>
          <p:nvPr/>
        </p:nvSpPr>
        <p:spPr>
          <a:xfrm>
            <a:off x="6642100" y="4686300"/>
            <a:ext cx="6172200" cy="3771900"/>
          </a:xfrm>
          <a:prstGeom prst="line">
            <a:avLst/>
          </a:prstGeom>
          <a:ln w="127000">
            <a:solidFill>
              <a:srgbClr val="FFFFFF"/>
            </a:solidFill>
            <a:headEnd type="stealth"/>
            <a:tailEnd type="stealth"/>
          </a:ln>
        </p:spPr>
        <p:txBody>
          <a:bodyPr lIns="0" tIns="0" rIns="0" bIns="0"/>
          <a:lstStyle/>
          <a:p>
            <a:endParaRPr/>
          </a:p>
        </p:txBody>
      </p:sp>
      <p:sp>
        <p:nvSpPr>
          <p:cNvPr id="38" name="Shape 38"/>
          <p:cNvSpPr>
            <a:spLocks noGrp="1"/>
          </p:cNvSpPr>
          <p:nvPr>
            <p:ph type="title"/>
          </p:nvPr>
        </p:nvSpPr>
        <p:spPr>
          <a:xfrm>
            <a:off x="2867322" y="3895795"/>
            <a:ext cx="7112001" cy="724748"/>
          </a:xfrm>
          <a:prstGeom prst="rect">
            <a:avLst/>
          </a:prstGeom>
        </p:spPr>
        <p:txBody>
          <a:bodyPr anchor="ctr">
            <a:noAutofit/>
          </a:bodyPr>
          <a:lstStyle>
            <a:lvl1pPr marL="57799" marR="57799" defTabSz="1295400">
              <a:spcBef>
                <a:spcPts val="0"/>
              </a:spcBef>
              <a:defRPr sz="5400" cap="none">
                <a:solidFill>
                  <a:srgbClr val="FFFFFF"/>
                </a:solidFill>
                <a:uFill>
                  <a:solidFill>
                    <a:srgbClr val="FFFFFF"/>
                  </a:solidFill>
                </a:uFill>
              </a:defRPr>
            </a:lvl1pPr>
          </a:lstStyle>
          <a:p>
            <a:r>
              <a:t>Title Text</a:t>
            </a:r>
          </a:p>
        </p:txBody>
      </p:sp>
      <p:sp>
        <p:nvSpPr>
          <p:cNvPr id="39" name="Shape 39"/>
          <p:cNvSpPr>
            <a:spLocks noGrp="1"/>
          </p:cNvSpPr>
          <p:nvPr>
            <p:ph type="body" sz="quarter" idx="1"/>
          </p:nvPr>
        </p:nvSpPr>
        <p:spPr>
          <a:xfrm>
            <a:off x="2867322" y="4528749"/>
            <a:ext cx="7112001" cy="575734"/>
          </a:xfrm>
          <a:prstGeom prst="rect">
            <a:avLst/>
          </a:prstGeom>
        </p:spPr>
        <p:txBody>
          <a:bodyPr anchor="ctr">
            <a:noAutofit/>
          </a:bodyPr>
          <a:lstStyle>
            <a:lvl1pPr marL="57799" marR="57799" indent="0" defTabSz="1295400">
              <a:spcBef>
                <a:spcPts val="400"/>
              </a:spcBef>
              <a:buSzTx/>
              <a:buFontTx/>
              <a:buNone/>
              <a:defRPr sz="4600">
                <a:solidFill>
                  <a:srgbClr val="F2F3CE"/>
                </a:solidFill>
                <a:uFill>
                  <a:solidFill>
                    <a:srgbClr val="F7AD00"/>
                  </a:solidFill>
                </a:uFill>
                <a:latin typeface="DIN Condensed"/>
                <a:ea typeface="DIN Condensed"/>
                <a:cs typeface="DIN Condensed"/>
                <a:sym typeface="DIN Condensed"/>
              </a:defRPr>
            </a:lvl1pPr>
            <a:lvl2pPr marL="70803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2pPr>
            <a:lvl3pPr marL="135827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3pPr>
            <a:lvl4pPr marL="2008518"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4pPr>
            <a:lvl5pPr marL="265875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xfrm>
            <a:off x="6275734" y="9207500"/>
            <a:ext cx="453332" cy="447229"/>
          </a:xfrm>
          <a:prstGeom prst="rect">
            <a:avLst/>
          </a:prstGeom>
        </p:spPr>
        <p:txBody>
          <a:bodyPr/>
          <a:lstStyle>
            <a:lvl1pPr algn="ctr" defTabSz="647700">
              <a:defRPr sz="2400">
                <a:solidFill>
                  <a:srgbClr val="000000"/>
                </a:solidFill>
                <a:uFill>
                  <a:solidFill>
                    <a:srgbClr val="000000"/>
                  </a:solidFill>
                </a:uFill>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copy 1">
    <p:spTree>
      <p:nvGrpSpPr>
        <p:cNvPr id="1" name=""/>
        <p:cNvGrpSpPr/>
        <p:nvPr/>
      </p:nvGrpSpPr>
      <p:grpSpPr>
        <a:xfrm>
          <a:off x="0" y="0"/>
          <a:ext cx="0" cy="0"/>
          <a:chOff x="0" y="0"/>
          <a:chExt cx="0" cy="0"/>
        </a:xfrm>
      </p:grpSpPr>
      <p:sp>
        <p:nvSpPr>
          <p:cNvPr id="47" name="Shape 47"/>
          <p:cNvSpPr/>
          <p:nvPr/>
        </p:nvSpPr>
        <p:spPr>
          <a:xfrm>
            <a:off x="-350788" y="-364927"/>
            <a:ext cx="13548222" cy="10573545"/>
          </a:xfrm>
          <a:prstGeom prst="rect">
            <a:avLst/>
          </a:prstGeom>
          <a:solidFill>
            <a:srgbClr val="0096FF"/>
          </a:solidFill>
          <a:ln w="12700">
            <a:miter lim="400000"/>
          </a:ln>
          <a:effectLst>
            <a:outerShdw blurRad="76200" dir="18900000" rotWithShape="0">
              <a:srgbClr val="000000">
                <a:alpha val="80000"/>
              </a:srgbClr>
            </a:outerShdw>
          </a:effectLst>
        </p:spPr>
        <p:txBody>
          <a:bodyPr lIns="50800" tIns="50800" rIns="50800" bIns="50800" anchor="ctr"/>
          <a:lstStyle/>
          <a:p>
            <a:pPr algn="ctr" defTabSz="800100">
              <a:defRPr sz="24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48" name="Shape 48"/>
          <p:cNvSpPr/>
          <p:nvPr/>
        </p:nvSpPr>
        <p:spPr>
          <a:xfrm>
            <a:off x="51527" y="3725928"/>
            <a:ext cx="12953273" cy="1474723"/>
          </a:xfrm>
          <a:prstGeom prst="rect">
            <a:avLst/>
          </a:prstGeom>
          <a:solidFill>
            <a:schemeClr val="accent5">
              <a:hueOff val="-444211"/>
              <a:satOff val="-14915"/>
              <a:lumOff val="22857"/>
            </a:schemeClr>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49" name="Shape 49"/>
          <p:cNvSpPr/>
          <p:nvPr/>
        </p:nvSpPr>
        <p:spPr>
          <a:xfrm>
            <a:off x="2772551" y="3797300"/>
            <a:ext cx="7434863" cy="19177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50" name="Shape 50"/>
          <p:cNvSpPr/>
          <p:nvPr/>
        </p:nvSpPr>
        <p:spPr>
          <a:xfrm>
            <a:off x="2772551" y="4533900"/>
            <a:ext cx="7421317" cy="0"/>
          </a:xfrm>
          <a:prstGeom prst="line">
            <a:avLst/>
          </a:prstGeom>
          <a:ln w="12700">
            <a:solidFill>
              <a:srgbClr val="FFFFFF"/>
            </a:solidFill>
          </a:ln>
        </p:spPr>
        <p:txBody>
          <a:bodyPr lIns="0" tIns="0" rIns="0" bIns="0"/>
          <a:lstStyle/>
          <a:p>
            <a:endParaRPr/>
          </a:p>
        </p:txBody>
      </p:sp>
      <p:sp>
        <p:nvSpPr>
          <p:cNvPr id="51" name="Shape 51"/>
          <p:cNvSpPr/>
          <p:nvPr/>
        </p:nvSpPr>
        <p:spPr>
          <a:xfrm>
            <a:off x="2772551" y="5120640"/>
            <a:ext cx="7425832" cy="2258"/>
          </a:xfrm>
          <a:prstGeom prst="line">
            <a:avLst/>
          </a:prstGeom>
          <a:ln w="12700">
            <a:solidFill>
              <a:srgbClr val="FFFFFF"/>
            </a:solidFill>
          </a:ln>
        </p:spPr>
        <p:txBody>
          <a:bodyPr lIns="0" tIns="0" rIns="0" bIns="0"/>
          <a:lstStyle/>
          <a:p>
            <a:endParaRPr/>
          </a:p>
        </p:txBody>
      </p:sp>
      <p:pic>
        <p:nvPicPr>
          <p:cNvPr id="52" name="droppedImage.tiff"/>
          <p:cNvPicPr>
            <a:picLocks noChangeAspect="1"/>
          </p:cNvPicPr>
          <p:nvPr/>
        </p:nvPicPr>
        <p:blipFill>
          <a:blip r:embed="rId2">
            <a:alphaModFix amt="40000"/>
            <a:extLst/>
          </a:blip>
          <a:stretch>
            <a:fillRect/>
          </a:stretch>
        </p:blipFill>
        <p:spPr>
          <a:xfrm>
            <a:off x="178364" y="975529"/>
            <a:ext cx="12623236" cy="7573942"/>
          </a:xfrm>
          <a:prstGeom prst="rect">
            <a:avLst/>
          </a:prstGeom>
          <a:ln w="12700"/>
        </p:spPr>
      </p:pic>
      <p:sp>
        <p:nvSpPr>
          <p:cNvPr id="53" name="Shape 53"/>
          <p:cNvSpPr/>
          <p:nvPr/>
        </p:nvSpPr>
        <p:spPr>
          <a:xfrm>
            <a:off x="215900" y="2489200"/>
            <a:ext cx="6134100" cy="3289302"/>
          </a:xfrm>
          <a:prstGeom prst="line">
            <a:avLst/>
          </a:prstGeom>
          <a:ln w="127000">
            <a:solidFill>
              <a:schemeClr val="accent5">
                <a:hueOff val="-176146"/>
                <a:satOff val="3665"/>
                <a:lumOff val="-13986"/>
              </a:schemeClr>
            </a:solidFill>
            <a:headEnd type="stealth"/>
            <a:tailEnd type="stealth"/>
          </a:ln>
        </p:spPr>
        <p:txBody>
          <a:bodyPr lIns="0" tIns="0" rIns="0" bIns="0"/>
          <a:lstStyle/>
          <a:p>
            <a:endParaRPr/>
          </a:p>
        </p:txBody>
      </p:sp>
      <p:sp>
        <p:nvSpPr>
          <p:cNvPr id="54" name="Shape 54"/>
          <p:cNvSpPr/>
          <p:nvPr/>
        </p:nvSpPr>
        <p:spPr>
          <a:xfrm>
            <a:off x="6642100" y="4686300"/>
            <a:ext cx="6172200" cy="3771900"/>
          </a:xfrm>
          <a:prstGeom prst="line">
            <a:avLst/>
          </a:prstGeom>
          <a:ln w="127000">
            <a:solidFill>
              <a:srgbClr val="FFFFFF"/>
            </a:solidFill>
            <a:headEnd type="stealth"/>
            <a:tailEnd type="stealth"/>
          </a:ln>
        </p:spPr>
        <p:txBody>
          <a:bodyPr lIns="0" tIns="0" rIns="0" bIns="0"/>
          <a:lstStyle/>
          <a:p>
            <a:endParaRPr/>
          </a:p>
        </p:txBody>
      </p:sp>
      <p:sp>
        <p:nvSpPr>
          <p:cNvPr id="55" name="Shape 55"/>
          <p:cNvSpPr>
            <a:spLocks noGrp="1"/>
          </p:cNvSpPr>
          <p:nvPr>
            <p:ph type="title"/>
          </p:nvPr>
        </p:nvSpPr>
        <p:spPr>
          <a:xfrm>
            <a:off x="2867322" y="3895795"/>
            <a:ext cx="7112001" cy="724748"/>
          </a:xfrm>
          <a:prstGeom prst="rect">
            <a:avLst/>
          </a:prstGeom>
        </p:spPr>
        <p:txBody>
          <a:bodyPr anchor="ctr">
            <a:noAutofit/>
          </a:bodyPr>
          <a:lstStyle>
            <a:lvl1pPr marL="57799" marR="57799" defTabSz="1295400">
              <a:spcBef>
                <a:spcPts val="0"/>
              </a:spcBef>
              <a:defRPr sz="5400" cap="none">
                <a:solidFill>
                  <a:srgbClr val="FFFFFF"/>
                </a:solidFill>
                <a:uFill>
                  <a:solidFill>
                    <a:srgbClr val="FFFFFF"/>
                  </a:solidFill>
                </a:uFill>
              </a:defRPr>
            </a:lvl1pPr>
          </a:lstStyle>
          <a:p>
            <a:r>
              <a:t>Title Text</a:t>
            </a:r>
          </a:p>
        </p:txBody>
      </p:sp>
      <p:sp>
        <p:nvSpPr>
          <p:cNvPr id="56" name="Shape 56"/>
          <p:cNvSpPr>
            <a:spLocks noGrp="1"/>
          </p:cNvSpPr>
          <p:nvPr>
            <p:ph type="body" sz="quarter" idx="1"/>
          </p:nvPr>
        </p:nvSpPr>
        <p:spPr>
          <a:xfrm>
            <a:off x="2867322" y="4528749"/>
            <a:ext cx="7112001" cy="575734"/>
          </a:xfrm>
          <a:prstGeom prst="rect">
            <a:avLst/>
          </a:prstGeom>
        </p:spPr>
        <p:txBody>
          <a:bodyPr anchor="ctr">
            <a:noAutofit/>
          </a:bodyPr>
          <a:lstStyle>
            <a:lvl1pPr marL="57799" marR="57799" indent="0" defTabSz="1295400">
              <a:spcBef>
                <a:spcPts val="400"/>
              </a:spcBef>
              <a:buSzTx/>
              <a:buFontTx/>
              <a:buNone/>
              <a:defRPr sz="4600">
                <a:solidFill>
                  <a:srgbClr val="C6E6E9"/>
                </a:solidFill>
                <a:uFill>
                  <a:solidFill>
                    <a:srgbClr val="F7AD00"/>
                  </a:solidFill>
                </a:uFill>
                <a:latin typeface="DIN Condensed"/>
                <a:ea typeface="DIN Condensed"/>
                <a:cs typeface="DIN Condensed"/>
                <a:sym typeface="DIN Condensed"/>
              </a:defRPr>
            </a:lvl1pPr>
            <a:lvl2pPr marL="70803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2pPr>
            <a:lvl3pPr marL="135827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3pPr>
            <a:lvl4pPr marL="2008518"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4pPr>
            <a:lvl5pPr marL="265875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57" name="Shape 57"/>
          <p:cNvSpPr>
            <a:spLocks noGrp="1"/>
          </p:cNvSpPr>
          <p:nvPr>
            <p:ph type="sldNum" sz="quarter" idx="2"/>
          </p:nvPr>
        </p:nvSpPr>
        <p:spPr>
          <a:xfrm>
            <a:off x="6275734" y="9207500"/>
            <a:ext cx="453332" cy="447229"/>
          </a:xfrm>
          <a:prstGeom prst="rect">
            <a:avLst/>
          </a:prstGeom>
        </p:spPr>
        <p:txBody>
          <a:bodyPr/>
          <a:lstStyle>
            <a:lvl1pPr algn="ctr" defTabSz="647700">
              <a:defRPr sz="2400">
                <a:solidFill>
                  <a:srgbClr val="000000"/>
                </a:solidFill>
                <a:uFill>
                  <a:solidFill>
                    <a:srgbClr val="000000"/>
                  </a:solidFill>
                </a:uFill>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4" name="Shape 64"/>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5" name="Shape 65"/>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66" name="Shape 66"/>
          <p:cNvSpPr>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sldNum" sz="quarter" idx="2"/>
          </p:nvPr>
        </p:nvSpPr>
        <p:spPr>
          <a:xfrm>
            <a:off x="12088552"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74" name="Shape 74"/>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75" name="Shape 75"/>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76" name="Shape 76"/>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77" name="Shape 77"/>
          <p:cNvSpPr>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78" name="Shape 78"/>
          <p:cNvSpPr>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79" name="Shape 79"/>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86" name="Shape 86"/>
          <p:cNvSpPr>
            <a:spLocks noGrp="1"/>
          </p:cNvSpPr>
          <p:nvPr>
            <p:ph type="pic" idx="13"/>
          </p:nvPr>
        </p:nvSpPr>
        <p:spPr>
          <a:xfrm>
            <a:off x="7531100" y="0"/>
            <a:ext cx="5473700" cy="9753600"/>
          </a:xfrm>
          <a:prstGeom prst="rect">
            <a:avLst/>
          </a:prstGeom>
        </p:spPr>
        <p:txBody>
          <a:bodyPr lIns="91439" tIns="45719" rIns="91439" bIns="45719">
            <a:noAutofit/>
          </a:bodyPr>
          <a:lstStyle/>
          <a:p>
            <a:endParaRPr/>
          </a:p>
        </p:txBody>
      </p:sp>
      <p:sp>
        <p:nvSpPr>
          <p:cNvPr id="87" name="Shape 87"/>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88" name="Shape 88"/>
          <p:cNvSpPr>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89" name="Shape 89"/>
          <p:cNvSpPr>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90" name="Shape 90"/>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97" name="Shape 97"/>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98" name="Shape 98"/>
          <p:cNvSpPr>
            <a:spLocks noGrp="1"/>
          </p:cNvSpPr>
          <p:nvPr>
            <p:ph type="title"/>
          </p:nvPr>
        </p:nvSpPr>
        <p:spPr>
          <a:prstGeom prst="rect">
            <a:avLst/>
          </a:prstGeom>
        </p:spPr>
        <p:txBody>
          <a:bodyPr/>
          <a:lstStyle/>
          <a:p>
            <a:r>
              <a:t>Title Text</a:t>
            </a:r>
          </a:p>
        </p:txBody>
      </p:sp>
      <p:sp>
        <p:nvSpPr>
          <p:cNvPr id="99" name="Shape 9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 name="Shape 1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107" name="Shape 107"/>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08" name="Shape 108"/>
          <p:cNvSpPr>
            <a:spLocks noGrp="1"/>
          </p:cNvSpPr>
          <p:nvPr>
            <p:ph type="title"/>
          </p:nvPr>
        </p:nvSpPr>
        <p:spPr>
          <a:prstGeom prst="rect">
            <a:avLst/>
          </a:prstGeom>
        </p:spPr>
        <p:txBody>
          <a:bodyPr/>
          <a:lstStyle/>
          <a:p>
            <a:r>
              <a:t>Title Text</a:t>
            </a:r>
          </a:p>
        </p:txBody>
      </p:sp>
      <p:sp>
        <p:nvSpPr>
          <p:cNvPr id="109" name="Shape 10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grpSp>
        <p:nvGrpSpPr>
          <p:cNvPr id="112" name="Group 112"/>
          <p:cNvGrpSpPr/>
          <p:nvPr/>
        </p:nvGrpSpPr>
        <p:grpSpPr>
          <a:xfrm>
            <a:off x="8559800" y="889000"/>
            <a:ext cx="3568700" cy="2199640"/>
            <a:chOff x="0" y="0"/>
            <a:chExt cx="3568700" cy="2199639"/>
          </a:xfrm>
        </p:grpSpPr>
        <p:pic>
          <p:nvPicPr>
            <p:cNvPr id="111" name="droppedImage.tiff"/>
            <p:cNvPicPr>
              <a:picLocks noChangeAspect="1"/>
            </p:cNvPicPr>
            <p:nvPr/>
          </p:nvPicPr>
          <p:blipFill>
            <a:blip r:embed="rId2">
              <a:extLst/>
            </a:blip>
            <a:stretch>
              <a:fillRect/>
            </a:stretch>
          </p:blipFill>
          <p:spPr>
            <a:xfrm>
              <a:off x="25400" y="25400"/>
              <a:ext cx="3517900" cy="2110740"/>
            </a:xfrm>
            <a:prstGeom prst="rect">
              <a:avLst/>
            </a:prstGeom>
            <a:ln>
              <a:noFill/>
            </a:ln>
            <a:effectLst/>
          </p:spPr>
        </p:pic>
        <p:pic>
          <p:nvPicPr>
            <p:cNvPr id="110" name="Picture 109"/>
            <p:cNvPicPr>
              <a:picLocks/>
            </p:cNvPicPr>
            <p:nvPr/>
          </p:nvPicPr>
          <p:blipFill>
            <a:blip r:embed="rId3">
              <a:extLst/>
            </a:blip>
            <a:stretch>
              <a:fillRect/>
            </a:stretch>
          </p:blipFill>
          <p:spPr>
            <a:xfrm>
              <a:off x="0" y="0"/>
              <a:ext cx="3568700" cy="2199640"/>
            </a:xfrm>
            <a:prstGeom prst="rect">
              <a:avLst/>
            </a:prstGeom>
            <a:effectLst/>
          </p:spPr>
        </p:pic>
      </p:grpSp>
      <p:sp>
        <p:nvSpPr>
          <p:cNvPr id="113" name="Shape 1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20" name="Shape 120"/>
          <p:cNvSpPr/>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584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a:solidFill>
                  <a:srgbClr val="E4E4E4"/>
                </a:solidFill>
                <a:latin typeface="Baskerville SemiBold"/>
                <a:ea typeface="Baskerville SemiBold"/>
                <a:cs typeface="Baskerville SemiBold"/>
                <a:sym typeface="Baskerville SemiBold"/>
              </a:defRPr>
            </a:lvl1pPr>
          </a:lstStyle>
          <a:p>
            <a:r>
              <a:t>“</a:t>
            </a:r>
          </a:p>
        </p:txBody>
      </p:sp>
      <p:sp>
        <p:nvSpPr>
          <p:cNvPr id="121" name="Shape 121"/>
          <p:cNvSpPr>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Type a quote here.</a:t>
            </a:r>
          </a:p>
        </p:txBody>
      </p:sp>
      <p:sp>
        <p:nvSpPr>
          <p:cNvPr id="122" name="Shape 122"/>
          <p:cNvSpPr>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a:solidFill>
                  <a:srgbClr val="6B6D6D"/>
                </a:solidFill>
                <a:latin typeface="Iowan Old Style Italic"/>
                <a:ea typeface="Iowan Old Style Italic"/>
                <a:cs typeface="Iowan Old Style Italic"/>
                <a:sym typeface="Iowan Old Style Italic"/>
              </a:defRPr>
            </a:lvl1pPr>
          </a:lstStyle>
          <a:p>
            <a:r>
              <a:t>-Johnny Appleseed</a:t>
            </a:r>
          </a:p>
        </p:txBody>
      </p:sp>
      <p:sp>
        <p:nvSpPr>
          <p:cNvPr id="123" name="Shape 1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Title Text</a:t>
            </a:r>
          </a:p>
        </p:txBody>
      </p:sp>
      <p:sp>
        <p:nvSpPr>
          <p:cNvPr id="3" name="Shape 3"/>
          <p:cNvSpPr>
            <a:spLocks noGrp="1"/>
          </p:cNvSpPr>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defTabSz="584200">
              <a:defRPr sz="1600">
                <a:solidFill>
                  <a:srgbClr val="747676"/>
                </a:solidFill>
                <a:latin typeface="DIN Alternate"/>
                <a:ea typeface="DIN Alternate"/>
                <a:cs typeface="DIN Alternate"/>
                <a:sym typeface="DIN Alternat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ransition spd="med"/>
  <p:txStyles>
    <p:titleStyle>
      <a:lvl1pPr marL="0" marR="0" indent="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1pPr>
      <a:lvl2pPr marL="0" marR="0" indent="228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2pPr>
      <a:lvl3pPr marL="0" marR="0" indent="457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3pPr>
      <a:lvl4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4pPr>
      <a:lvl5pPr marL="0" marR="0" indent="914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5pPr>
      <a:lvl6pPr marL="0" marR="0" indent="11430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6pPr>
      <a:lvl7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7pPr>
      <a:lvl8pPr marL="0" marR="0" indent="1600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8pPr>
      <a:lvl9pPr marL="0" marR="0" indent="1828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9pPr>
    </p:titleStyle>
    <p:bodyStyle>
      <a:lvl1pPr marL="4699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p:bodyStyle>
    <p:otherStyle>
      <a:lvl1pPr marL="0" marR="0" indent="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9.tif"/><Relationship Id="rId5" Type="http://schemas.openxmlformats.org/officeDocument/2006/relationships/image" Target="../media/image8.tif"/><Relationship Id="rId4" Type="http://schemas.openxmlformats.org/officeDocument/2006/relationships/image" Target="../media/image7.ti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p:nvPr/>
        </p:nvSpPr>
        <p:spPr>
          <a:xfrm>
            <a:off x="-350788" y="-364927"/>
            <a:ext cx="13548222" cy="10573545"/>
          </a:xfrm>
          <a:prstGeom prst="rect">
            <a:avLst/>
          </a:prstGeom>
          <a:solidFill>
            <a:srgbClr val="009051">
              <a:alpha val="34595"/>
            </a:srgbClr>
          </a:solidFill>
          <a:ln w="12700">
            <a:miter lim="400000"/>
          </a:ln>
          <a:effectLst>
            <a:outerShdw blurRad="76200" dir="18900000" rotWithShape="0">
              <a:srgbClr val="000000">
                <a:alpha val="80000"/>
              </a:srgbClr>
            </a:outerShdw>
          </a:effectLst>
        </p:spPr>
        <p:txBody>
          <a:bodyPr lIns="50800" tIns="50800" rIns="50800" bIns="50800" anchor="ctr"/>
          <a:lstStyle/>
          <a:p>
            <a:pPr algn="ctr" defTabSz="800100">
              <a:defRPr sz="24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189" name="Shape 189"/>
          <p:cNvSpPr/>
          <p:nvPr/>
        </p:nvSpPr>
        <p:spPr>
          <a:xfrm>
            <a:off x="51527" y="3725928"/>
            <a:ext cx="12953273" cy="1474723"/>
          </a:xfrm>
          <a:prstGeom prst="rect">
            <a:avLst/>
          </a:prstGeom>
          <a:solidFill>
            <a:schemeClr val="accent3">
              <a:hueOff val="-333989"/>
              <a:satOff val="3917"/>
              <a:lumOff val="-6666"/>
            </a:schemeClr>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190" name="Shape 190"/>
          <p:cNvSpPr/>
          <p:nvPr/>
        </p:nvSpPr>
        <p:spPr>
          <a:xfrm>
            <a:off x="2772551" y="3797300"/>
            <a:ext cx="7434863" cy="19177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191" name="Shape 191"/>
          <p:cNvSpPr/>
          <p:nvPr/>
        </p:nvSpPr>
        <p:spPr>
          <a:xfrm>
            <a:off x="2772551" y="4533900"/>
            <a:ext cx="7421317" cy="0"/>
          </a:xfrm>
          <a:prstGeom prst="line">
            <a:avLst/>
          </a:prstGeom>
          <a:ln w="12700">
            <a:solidFill>
              <a:srgbClr val="FFFFFF"/>
            </a:solidFill>
          </a:ln>
        </p:spPr>
        <p:txBody>
          <a:bodyPr lIns="0" tIns="0" rIns="0" bIns="0"/>
          <a:lstStyle/>
          <a:p>
            <a:endParaRPr/>
          </a:p>
        </p:txBody>
      </p:sp>
      <p:sp>
        <p:nvSpPr>
          <p:cNvPr id="192" name="Shape 192"/>
          <p:cNvSpPr/>
          <p:nvPr/>
        </p:nvSpPr>
        <p:spPr>
          <a:xfrm>
            <a:off x="2772551" y="5120640"/>
            <a:ext cx="7425832" cy="2258"/>
          </a:xfrm>
          <a:prstGeom prst="line">
            <a:avLst/>
          </a:prstGeom>
          <a:ln w="12700">
            <a:solidFill>
              <a:srgbClr val="FFFFFF"/>
            </a:solidFill>
          </a:ln>
        </p:spPr>
        <p:txBody>
          <a:bodyPr lIns="0" tIns="0" rIns="0" bIns="0"/>
          <a:lstStyle/>
          <a:p>
            <a:endParaRPr/>
          </a:p>
        </p:txBody>
      </p:sp>
      <p:pic>
        <p:nvPicPr>
          <p:cNvPr id="193" name="droppedImage.tiff"/>
          <p:cNvPicPr>
            <a:picLocks noChangeAspect="1"/>
          </p:cNvPicPr>
          <p:nvPr/>
        </p:nvPicPr>
        <p:blipFill>
          <a:blip r:embed="rId2">
            <a:alphaModFix amt="40000"/>
            <a:extLst/>
          </a:blip>
          <a:stretch>
            <a:fillRect/>
          </a:stretch>
        </p:blipFill>
        <p:spPr>
          <a:xfrm>
            <a:off x="178364" y="975529"/>
            <a:ext cx="12623236" cy="7573942"/>
          </a:xfrm>
          <a:prstGeom prst="rect">
            <a:avLst/>
          </a:prstGeom>
          <a:ln w="12700"/>
        </p:spPr>
      </p:pic>
      <p:sp>
        <p:nvSpPr>
          <p:cNvPr id="194" name="Shape 194"/>
          <p:cNvSpPr/>
          <p:nvPr/>
        </p:nvSpPr>
        <p:spPr>
          <a:xfrm>
            <a:off x="215900" y="2489200"/>
            <a:ext cx="6134100" cy="3289302"/>
          </a:xfrm>
          <a:prstGeom prst="line">
            <a:avLst/>
          </a:prstGeom>
          <a:ln w="127000">
            <a:solidFill>
              <a:schemeClr val="accent2">
                <a:hueOff val="-902888"/>
                <a:satOff val="-15377"/>
                <a:lumOff val="-12864"/>
              </a:schemeClr>
            </a:solidFill>
            <a:headEnd type="stealth"/>
            <a:tailEnd type="stealth"/>
          </a:ln>
        </p:spPr>
        <p:txBody>
          <a:bodyPr lIns="0" tIns="0" rIns="0" bIns="0"/>
          <a:lstStyle/>
          <a:p>
            <a:endParaRPr/>
          </a:p>
        </p:txBody>
      </p:sp>
      <p:sp>
        <p:nvSpPr>
          <p:cNvPr id="195" name="Shape 195"/>
          <p:cNvSpPr/>
          <p:nvPr/>
        </p:nvSpPr>
        <p:spPr>
          <a:xfrm>
            <a:off x="6642100" y="4686300"/>
            <a:ext cx="6172200" cy="3771900"/>
          </a:xfrm>
          <a:prstGeom prst="line">
            <a:avLst/>
          </a:prstGeom>
          <a:ln w="127000">
            <a:solidFill>
              <a:srgbClr val="FFFFFF"/>
            </a:solidFill>
            <a:headEnd type="stealth"/>
            <a:tailEnd type="stealth"/>
          </a:ln>
        </p:spPr>
        <p:txBody>
          <a:bodyPr lIns="0" tIns="0" rIns="0" bIns="0"/>
          <a:lstStyle/>
          <a:p>
            <a:endParaRPr/>
          </a:p>
        </p:txBody>
      </p:sp>
      <p:sp>
        <p:nvSpPr>
          <p:cNvPr id="196" name="Shape 196"/>
          <p:cNvSpPr>
            <a:spLocks noGrp="1"/>
          </p:cNvSpPr>
          <p:nvPr>
            <p:ph type="title"/>
          </p:nvPr>
        </p:nvSpPr>
        <p:spPr>
          <a:xfrm>
            <a:off x="2714424" y="3931920"/>
            <a:ext cx="7627480" cy="724747"/>
          </a:xfrm>
          <a:prstGeom prst="rect">
            <a:avLst/>
          </a:prstGeom>
        </p:spPr>
        <p:txBody>
          <a:bodyPr/>
          <a:lstStyle/>
          <a:p>
            <a:r>
              <a:t>The Brill Building and Aldon music</a:t>
            </a:r>
          </a:p>
        </p:txBody>
      </p:sp>
      <p:sp>
        <p:nvSpPr>
          <p:cNvPr id="197" name="Shape 197"/>
          <p:cNvSpPr>
            <a:spLocks noGrp="1"/>
          </p:cNvSpPr>
          <p:nvPr>
            <p:ph type="body" sz="quarter" idx="1"/>
          </p:nvPr>
        </p:nvSpPr>
        <p:spPr>
          <a:prstGeom prst="rect">
            <a:avLst/>
          </a:prstGeom>
        </p:spPr>
        <p:txBody>
          <a:bodyPr/>
          <a:lstStyle/>
          <a:p>
            <a:r>
              <a:t>Songwriters, producers, hit makers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Billboard August 1960.png"/>
          <p:cNvPicPr>
            <a:picLocks noChangeAspect="1"/>
          </p:cNvPicPr>
          <p:nvPr/>
        </p:nvPicPr>
        <p:blipFill>
          <a:blip r:embed="rId2">
            <a:extLst/>
          </a:blip>
          <a:stretch>
            <a:fillRect/>
          </a:stretch>
        </p:blipFill>
        <p:spPr>
          <a:xfrm>
            <a:off x="101600" y="-1"/>
            <a:ext cx="12801600" cy="9753601"/>
          </a:xfrm>
          <a:prstGeom prst="rect">
            <a:avLst/>
          </a:prstGeom>
          <a:ln w="12700">
            <a:miter lim="400000"/>
          </a:ln>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Billboard sept 1963.png"/>
          <p:cNvPicPr>
            <a:picLocks noChangeAspect="1"/>
          </p:cNvPicPr>
          <p:nvPr/>
        </p:nvPicPr>
        <p:blipFill>
          <a:blip r:embed="rId2">
            <a:extLst/>
          </a:blip>
          <a:stretch>
            <a:fillRect/>
          </a:stretch>
        </p:blipFill>
        <p:spPr>
          <a:xfrm>
            <a:off x="101600" y="-265995"/>
            <a:ext cx="12801600" cy="9753601"/>
          </a:xfrm>
          <a:prstGeom prst="rect">
            <a:avLst/>
          </a:prstGeom>
          <a:ln w="12700">
            <a:miter lim="400000"/>
          </a:ln>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00" name="Shape 200"/>
          <p:cNvSpPr>
            <a:spLocks noGrp="1"/>
          </p:cNvSpPr>
          <p:nvPr>
            <p:ph type="title"/>
          </p:nvPr>
        </p:nvSpPr>
        <p:spPr>
          <a:prstGeom prst="rect">
            <a:avLst/>
          </a:prstGeom>
        </p:spPr>
        <p:txBody>
          <a:bodyPr/>
          <a:lstStyle>
            <a:lvl1pPr defTabSz="543305">
              <a:spcBef>
                <a:spcPts val="2100"/>
              </a:spcBef>
              <a:defRPr sz="4836"/>
            </a:lvl1pPr>
          </a:lstStyle>
          <a:p>
            <a:r>
              <a:t>Music Business/Trends</a:t>
            </a:r>
          </a:p>
        </p:txBody>
      </p:sp>
      <p:sp>
        <p:nvSpPr>
          <p:cNvPr id="201" name="Shape 201"/>
          <p:cNvSpPr>
            <a:spLocks noGrp="1"/>
          </p:cNvSpPr>
          <p:nvPr>
            <p:ph type="body" idx="1"/>
          </p:nvPr>
        </p:nvSpPr>
        <p:spPr>
          <a:xfrm>
            <a:off x="279400" y="1263650"/>
            <a:ext cx="11861800" cy="7226300"/>
          </a:xfrm>
          <a:prstGeom prst="rect">
            <a:avLst/>
          </a:prstGeom>
        </p:spPr>
        <p:txBody>
          <a:bodyPr/>
          <a:lstStyle/>
          <a:p>
            <a:pPr marL="388337" indent="-388337">
              <a:buSzTx/>
              <a:buNone/>
              <a:defRPr>
                <a:latin typeface="Times New Roman"/>
                <a:ea typeface="Times New Roman"/>
                <a:cs typeface="Times New Roman"/>
                <a:sym typeface="Times New Roman"/>
              </a:defRPr>
            </a:pPr>
            <a:endParaRPr sz="3800"/>
          </a:p>
          <a:p>
            <a:pPr marL="751114" lvl="1" indent="-281214">
              <a:buClr>
                <a:srgbClr val="0F6FC6"/>
              </a:buClr>
            </a:pPr>
            <a:r>
              <a:t>Rock ’n’ roll musicians participated more fully in business</a:t>
            </a:r>
            <a:endParaRPr sz="3800"/>
          </a:p>
          <a:p>
            <a:pPr marL="751114" lvl="1" indent="-281214">
              <a:buClr>
                <a:srgbClr val="0F6FC6"/>
              </a:buClr>
            </a:pPr>
            <a:r>
              <a:t>Some musicians and fans embraced outsider status</a:t>
            </a:r>
            <a:endParaRPr sz="3800"/>
          </a:p>
          <a:p>
            <a:pPr marL="751114" lvl="1" indent="-281214">
              <a:buClr>
                <a:srgbClr val="0F6FC6"/>
              </a:buClr>
            </a:pPr>
            <a:r>
              <a:t>Commercial possibilities included hybrid form</a:t>
            </a:r>
            <a:endParaRPr sz="3800"/>
          </a:p>
          <a:p>
            <a:pPr marL="1667607" lvl="3" indent="-257907"/>
            <a:r>
              <a:t>Tin Pan Alley business model</a:t>
            </a:r>
          </a:p>
          <a:p>
            <a:pPr marL="1667607" lvl="3" indent="-257907"/>
            <a:r>
              <a:t>Rock ’n’ roll sound</a:t>
            </a:r>
          </a:p>
          <a:p>
            <a:pPr marL="751114" lvl="1" indent="-281214">
              <a:buClr>
                <a:srgbClr val="0F6FC6"/>
              </a:buClr>
            </a:pPr>
            <a:r>
              <a:t>Led to early 1960s often being described as a lackluster period</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asted-image.png"/>
          <p:cNvPicPr>
            <a:picLocks noChangeAspect="1"/>
          </p:cNvPicPr>
          <p:nvPr/>
        </p:nvPicPr>
        <p:blipFill>
          <a:blip r:embed="rId2">
            <a:extLst/>
          </a:blip>
          <a:stretch>
            <a:fillRect/>
          </a:stretch>
        </p:blipFill>
        <p:spPr>
          <a:xfrm>
            <a:off x="496557" y="1922630"/>
            <a:ext cx="12011686" cy="7474599"/>
          </a:xfrm>
          <a:prstGeom prst="rect">
            <a:avLst/>
          </a:prstGeom>
          <a:ln w="12700">
            <a:miter lim="400000"/>
          </a:ln>
        </p:spPr>
      </p:pic>
      <p:sp>
        <p:nvSpPr>
          <p:cNvPr id="204" name="Shape 204"/>
          <p:cNvSpPr>
            <a:spLocks noGrp="1"/>
          </p:cNvSpPr>
          <p:nvPr>
            <p:ph type="title" idx="4294967295"/>
          </p:nvPr>
        </p:nvSpPr>
        <p:spPr>
          <a:xfrm>
            <a:off x="4330369" y="286177"/>
            <a:ext cx="8340329" cy="508993"/>
          </a:xfrm>
          <a:prstGeom prst="rect">
            <a:avLst/>
          </a:prstGeom>
        </p:spPr>
        <p:txBody>
          <a:bodyPr lIns="35718" tIns="35718" rIns="35718" bIns="35718"/>
          <a:lstStyle>
            <a:lvl1pPr algn="r" defTabSz="406657">
              <a:spcBef>
                <a:spcPts val="1600"/>
              </a:spcBef>
              <a:defRPr sz="3564"/>
            </a:lvl1pPr>
          </a:lstStyle>
          <a:p>
            <a:r>
              <a:t>Early 1960s centers of Rock &amp; major studios</a:t>
            </a:r>
          </a:p>
        </p:txBody>
      </p:sp>
      <p:sp>
        <p:nvSpPr>
          <p:cNvPr id="205" name="Shape 205"/>
          <p:cNvSpPr/>
          <p:nvPr/>
        </p:nvSpPr>
        <p:spPr>
          <a:xfrm>
            <a:off x="332904" y="623640"/>
            <a:ext cx="4778474" cy="863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10765">
              <a:spcBef>
                <a:spcPts val="1200"/>
              </a:spcBef>
              <a:buClr>
                <a:srgbClr val="0F6FC6"/>
              </a:buClr>
              <a:buFont typeface="Zapf Dingbats"/>
              <a:defRPr sz="2200">
                <a:solidFill>
                  <a:srgbClr val="5C5C5C"/>
                </a:solidFill>
                <a:latin typeface="Iowan Old Style Bold"/>
                <a:ea typeface="Iowan Old Style Bold"/>
                <a:cs typeface="Iowan Old Style Bold"/>
                <a:sym typeface="Iowan Old Style Bold"/>
              </a:defRPr>
            </a:lvl1pPr>
          </a:lstStyle>
          <a:p>
            <a:r>
              <a:t>Phil Spector &amp; Surf Rock/Goldstar, Hollywood</a:t>
            </a:r>
          </a:p>
        </p:txBody>
      </p:sp>
      <p:sp>
        <p:nvSpPr>
          <p:cNvPr id="206" name="Shape 206"/>
          <p:cNvSpPr/>
          <p:nvPr/>
        </p:nvSpPr>
        <p:spPr>
          <a:xfrm>
            <a:off x="5472171" y="1117600"/>
            <a:ext cx="2703925" cy="482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10765">
              <a:spcBef>
                <a:spcPts val="1200"/>
              </a:spcBef>
              <a:buClr>
                <a:srgbClr val="0F6FC6"/>
              </a:buClr>
              <a:buFont typeface="Zapf Dingbats"/>
              <a:defRPr sz="2200">
                <a:solidFill>
                  <a:srgbClr val="5C5C5C"/>
                </a:solidFill>
                <a:latin typeface="Iowan Old Style Bold"/>
                <a:ea typeface="Iowan Old Style Bold"/>
                <a:cs typeface="Iowan Old Style Bold"/>
                <a:sym typeface="Iowan Old Style Bold"/>
              </a:defRPr>
            </a:lvl1pPr>
          </a:lstStyle>
          <a:p>
            <a:r>
              <a:t>Motown, Detroit</a:t>
            </a:r>
          </a:p>
        </p:txBody>
      </p:sp>
      <p:sp>
        <p:nvSpPr>
          <p:cNvPr id="207" name="Shape 207"/>
          <p:cNvSpPr/>
          <p:nvPr/>
        </p:nvSpPr>
        <p:spPr>
          <a:xfrm>
            <a:off x="3706763" y="1591997"/>
            <a:ext cx="4778474" cy="482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10765">
              <a:spcBef>
                <a:spcPts val="1200"/>
              </a:spcBef>
              <a:buClr>
                <a:srgbClr val="0F6FC6"/>
              </a:buClr>
              <a:buFont typeface="Zapf Dingbats"/>
              <a:defRPr sz="2200">
                <a:solidFill>
                  <a:srgbClr val="5C5C5C"/>
                </a:solidFill>
                <a:latin typeface="Iowan Old Style Bold"/>
                <a:ea typeface="Iowan Old Style Bold"/>
                <a:cs typeface="Iowan Old Style Bold"/>
                <a:sym typeface="Iowan Old Style Bold"/>
              </a:defRPr>
            </a:lvl1pPr>
          </a:lstStyle>
          <a:p>
            <a:r>
              <a:t>Stax, Memphis (Soul, R&amp;B)</a:t>
            </a:r>
          </a:p>
        </p:txBody>
      </p:sp>
      <p:sp>
        <p:nvSpPr>
          <p:cNvPr id="208" name="Shape 208"/>
          <p:cNvSpPr/>
          <p:nvPr/>
        </p:nvSpPr>
        <p:spPr>
          <a:xfrm>
            <a:off x="7143400" y="2045584"/>
            <a:ext cx="4778474" cy="482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10765">
              <a:spcBef>
                <a:spcPts val="1200"/>
              </a:spcBef>
              <a:buClr>
                <a:srgbClr val="0F6FC6"/>
              </a:buClr>
              <a:buFont typeface="Zapf Dingbats"/>
              <a:defRPr sz="2200">
                <a:solidFill>
                  <a:srgbClr val="5C5C5C"/>
                </a:solidFill>
                <a:latin typeface="Iowan Old Style Bold"/>
                <a:ea typeface="Iowan Old Style Bold"/>
                <a:cs typeface="Iowan Old Style Bold"/>
                <a:sym typeface="Iowan Old Style Bold"/>
              </a:defRPr>
            </a:lvl1pPr>
          </a:lstStyle>
          <a:p>
            <a:r>
              <a:t>Fame, Muscle Shoals, Alabama</a:t>
            </a:r>
          </a:p>
        </p:txBody>
      </p:sp>
      <p:sp>
        <p:nvSpPr>
          <p:cNvPr id="209" name="Shape 209"/>
          <p:cNvSpPr/>
          <p:nvPr/>
        </p:nvSpPr>
        <p:spPr>
          <a:xfrm>
            <a:off x="8215370" y="927099"/>
            <a:ext cx="4778474" cy="863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410765">
              <a:spcBef>
                <a:spcPts val="1200"/>
              </a:spcBef>
              <a:buClr>
                <a:srgbClr val="0F6FC6"/>
              </a:buClr>
              <a:buFont typeface="Zapf Dingbats"/>
              <a:defRPr sz="2200">
                <a:solidFill>
                  <a:srgbClr val="5C5C5C"/>
                </a:solidFill>
                <a:latin typeface="Iowan Old Style Bold"/>
                <a:ea typeface="Iowan Old Style Bold"/>
                <a:cs typeface="Iowan Old Style Bold"/>
                <a:sym typeface="Iowan Old Style Bold"/>
              </a:defRPr>
            </a:lvl1pPr>
          </a:lstStyle>
          <a:p>
            <a:r>
              <a:t>Brill Building pop and Atlantic records, NYC</a:t>
            </a:r>
          </a:p>
        </p:txBody>
      </p:sp>
      <p:pic>
        <p:nvPicPr>
          <p:cNvPr id="210" name="pasted-image.png"/>
          <p:cNvPicPr>
            <a:picLocks noChangeAspect="1"/>
          </p:cNvPicPr>
          <p:nvPr/>
        </p:nvPicPr>
        <p:blipFill>
          <a:blip r:embed="rId3">
            <a:extLst/>
          </a:blip>
          <a:stretch>
            <a:fillRect/>
          </a:stretch>
        </p:blipFill>
        <p:spPr>
          <a:xfrm>
            <a:off x="9978700" y="1734637"/>
            <a:ext cx="2984688" cy="4124297"/>
          </a:xfrm>
          <a:prstGeom prst="rect">
            <a:avLst/>
          </a:prstGeom>
          <a:ln w="12700">
            <a:miter lim="400000"/>
          </a:ln>
        </p:spPr>
      </p:pic>
      <p:pic>
        <p:nvPicPr>
          <p:cNvPr id="211" name="pasted-image.tiff"/>
          <p:cNvPicPr>
            <a:picLocks noChangeAspect="1"/>
          </p:cNvPicPr>
          <p:nvPr/>
        </p:nvPicPr>
        <p:blipFill>
          <a:blip r:embed="rId4">
            <a:extLst/>
          </a:blip>
          <a:stretch>
            <a:fillRect/>
          </a:stretch>
        </p:blipFill>
        <p:spPr>
          <a:xfrm>
            <a:off x="497156" y="5343607"/>
            <a:ext cx="3828362" cy="3053391"/>
          </a:xfrm>
          <a:prstGeom prst="rect">
            <a:avLst/>
          </a:prstGeom>
          <a:ln w="12700">
            <a:miter lim="400000"/>
          </a:ln>
        </p:spPr>
      </p:pic>
      <p:pic>
        <p:nvPicPr>
          <p:cNvPr id="212" name="pasted-image.tiff"/>
          <p:cNvPicPr>
            <a:picLocks noChangeAspect="1"/>
          </p:cNvPicPr>
          <p:nvPr/>
        </p:nvPicPr>
        <p:blipFill>
          <a:blip r:embed="rId5">
            <a:extLst/>
          </a:blip>
          <a:stretch>
            <a:fillRect/>
          </a:stretch>
        </p:blipFill>
        <p:spPr>
          <a:xfrm>
            <a:off x="7554840" y="7224944"/>
            <a:ext cx="4317716" cy="2075367"/>
          </a:xfrm>
          <a:prstGeom prst="rect">
            <a:avLst/>
          </a:prstGeom>
          <a:ln w="12700">
            <a:miter lim="400000"/>
          </a:ln>
        </p:spPr>
      </p:pic>
      <p:pic>
        <p:nvPicPr>
          <p:cNvPr id="213" name="pasted-image.tiff"/>
          <p:cNvPicPr>
            <a:picLocks noChangeAspect="1"/>
          </p:cNvPicPr>
          <p:nvPr/>
        </p:nvPicPr>
        <p:blipFill>
          <a:blip r:embed="rId6">
            <a:extLst/>
          </a:blip>
          <a:stretch>
            <a:fillRect/>
          </a:stretch>
        </p:blipFill>
        <p:spPr>
          <a:xfrm>
            <a:off x="6383153" y="5029941"/>
            <a:ext cx="3828361" cy="3121138"/>
          </a:xfrm>
          <a:prstGeom prst="rect">
            <a:avLst/>
          </a:prstGeom>
          <a:ln w="12700">
            <a:miter lim="400000"/>
          </a:ln>
        </p:spPr>
      </p:pic>
      <p:pic>
        <p:nvPicPr>
          <p:cNvPr id="214" name="pasted-image.png"/>
          <p:cNvPicPr>
            <a:picLocks noChangeAspect="1"/>
          </p:cNvPicPr>
          <p:nvPr/>
        </p:nvPicPr>
        <p:blipFill>
          <a:blip r:embed="rId7">
            <a:extLst/>
          </a:blip>
          <a:stretch>
            <a:fillRect/>
          </a:stretch>
        </p:blipFill>
        <p:spPr>
          <a:xfrm>
            <a:off x="7148917" y="2783069"/>
            <a:ext cx="3249170" cy="2843814"/>
          </a:xfrm>
          <a:prstGeom prst="rect">
            <a:avLst/>
          </a:prstGeom>
        </p:spPr>
      </p:pic>
      <p:sp>
        <p:nvSpPr>
          <p:cNvPr id="215" name="Shape 215"/>
          <p:cNvSpPr/>
          <p:nvPr/>
        </p:nvSpPr>
        <p:spPr>
          <a:xfrm>
            <a:off x="6502399" y="4552950"/>
            <a:ext cx="927660" cy="647701"/>
          </a:xfrm>
          <a:prstGeom prst="rect">
            <a:avLst/>
          </a:prstGeom>
          <a:ln w="12700">
            <a:miter lim="400000"/>
          </a:ln>
        </p:spPr>
        <p:txBody>
          <a:bodyPr wrap="none" lIns="50800" tIns="50800" rIns="50800" bIns="50800" anchor="ctr">
            <a:spAutoFit/>
          </a:bodyPr>
          <a:lstStyle/>
          <a:p>
            <a:pPr algn="just" defTabSz="584200">
              <a:defRPr sz="3600">
                <a:latin typeface="Helvetica Light"/>
                <a:ea typeface="Helvetica Light"/>
                <a:cs typeface="Helvetica Light"/>
                <a:sym typeface="Helvetica Light"/>
              </a:defRPr>
            </a:pPr>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10"/>
                                        </p:tgtEl>
                                        <p:attrNameLst>
                                          <p:attrName>style.visibility</p:attrName>
                                        </p:attrNameLst>
                                      </p:cBhvr>
                                      <p:to>
                                        <p:strVal val="visible"/>
                                      </p:to>
                                    </p:set>
                                  </p:childTnLst>
                                </p:cTn>
                              </p:par>
                            </p:childTnLst>
                          </p:cTn>
                        </p:par>
                        <p:par>
                          <p:cTn id="10" fill="hold">
                            <p:stCondLst>
                              <p:cond delay="0"/>
                            </p:stCondLst>
                            <p:childTnLst>
                              <p:par>
                                <p:cTn id="11" presetID="6" presetClass="emph" presetSubtype="0" accel="50000" decel="50000" fill="hold" grpId="3" nodeType="afterEffect">
                                  <p:stCondLst>
                                    <p:cond delay="0"/>
                                  </p:stCondLst>
                                  <p:childTnLst>
                                    <p:animScale>
                                      <p:cBhvr>
                                        <p:cTn id="12" dur="2000" fill="hold"/>
                                        <p:tgtEl>
                                          <p:spTgt spid="210"/>
                                        </p:tgtEl>
                                      </p:cBhvr>
                                      <p:by x="28693" y="28693"/>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4" nodeType="clickEffect">
                                  <p:stCondLst>
                                    <p:cond delay="0"/>
                                  </p:stCondLst>
                                  <p:iterate>
                                    <p:tmAbs val="0"/>
                                  </p:iterate>
                                  <p:childTnLst>
                                    <p:set>
                                      <p:cBhvr>
                                        <p:cTn id="16" fill="hold"/>
                                        <p:tgtEl>
                                          <p:spTgt spid="214"/>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206"/>
                                        </p:tgtEl>
                                        <p:attrNameLst>
                                          <p:attrName>style.visibility</p:attrName>
                                        </p:attrNameLst>
                                      </p:cBhvr>
                                      <p:to>
                                        <p:strVal val="visible"/>
                                      </p:to>
                                    </p:set>
                                  </p:childTnLst>
                                </p:cTn>
                              </p:par>
                            </p:childTnLst>
                          </p:cTn>
                        </p:par>
                        <p:par>
                          <p:cTn id="20" fill="hold">
                            <p:stCondLst>
                              <p:cond delay="0"/>
                            </p:stCondLst>
                            <p:childTnLst>
                              <p:par>
                                <p:cTn id="21" presetID="6" presetClass="emph" presetSubtype="0" accel="50000" decel="50000" fill="hold" grpId="6" nodeType="afterEffect">
                                  <p:stCondLst>
                                    <p:cond delay="0"/>
                                  </p:stCondLst>
                                  <p:childTnLst>
                                    <p:animScale>
                                      <p:cBhvr>
                                        <p:cTn id="22" dur="2000" fill="hold"/>
                                        <p:tgtEl>
                                          <p:spTgt spid="214"/>
                                        </p:tgtEl>
                                      </p:cBhvr>
                                      <p:by x="43640" y="4364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7" nodeType="clickEffect">
                                  <p:stCondLst>
                                    <p:cond delay="0"/>
                                  </p:stCondLst>
                                  <p:iterate>
                                    <p:tmAbs val="0"/>
                                  </p:iterate>
                                  <p:childTnLst>
                                    <p:set>
                                      <p:cBhvr>
                                        <p:cTn id="26" fill="hold"/>
                                        <p:tgtEl>
                                          <p:spTgt spid="213"/>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8" nodeType="afterEffect">
                                  <p:stCondLst>
                                    <p:cond delay="0"/>
                                  </p:stCondLst>
                                  <p:iterate>
                                    <p:tmAbs val="0"/>
                                  </p:iterate>
                                  <p:childTnLst>
                                    <p:set>
                                      <p:cBhvr>
                                        <p:cTn id="29" fill="hold"/>
                                        <p:tgtEl>
                                          <p:spTgt spid="207"/>
                                        </p:tgtEl>
                                        <p:attrNameLst>
                                          <p:attrName>style.visibility</p:attrName>
                                        </p:attrNameLst>
                                      </p:cBhvr>
                                      <p:to>
                                        <p:strVal val="visible"/>
                                      </p:to>
                                    </p:set>
                                  </p:childTnLst>
                                </p:cTn>
                              </p:par>
                            </p:childTnLst>
                          </p:cTn>
                        </p:par>
                        <p:par>
                          <p:cTn id="30" fill="hold">
                            <p:stCondLst>
                              <p:cond delay="0"/>
                            </p:stCondLst>
                            <p:childTnLst>
                              <p:par>
                                <p:cTn id="31" presetID="6" presetClass="emph" presetSubtype="0" accel="50000" decel="50000" fill="hold" grpId="9" nodeType="afterEffect">
                                  <p:stCondLst>
                                    <p:cond delay="0"/>
                                  </p:stCondLst>
                                  <p:childTnLst>
                                    <p:animScale>
                                      <p:cBhvr>
                                        <p:cTn id="32" dur="2000" fill="hold"/>
                                        <p:tgtEl>
                                          <p:spTgt spid="213"/>
                                        </p:tgtEl>
                                      </p:cBhvr>
                                      <p:by x="41400" y="41400"/>
                                    </p:animScale>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0" nodeType="clickEffect">
                                  <p:stCondLst>
                                    <p:cond delay="0"/>
                                  </p:stCondLst>
                                  <p:iterate>
                                    <p:tmAbs val="0"/>
                                  </p:iterate>
                                  <p:childTnLst>
                                    <p:set>
                                      <p:cBhvr>
                                        <p:cTn id="36" fill="hold"/>
                                        <p:tgtEl>
                                          <p:spTgt spid="208"/>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11" nodeType="afterEffect">
                                  <p:stCondLst>
                                    <p:cond delay="0"/>
                                  </p:stCondLst>
                                  <p:iterate>
                                    <p:tmAbs val="0"/>
                                  </p:iterate>
                                  <p:childTnLst>
                                    <p:set>
                                      <p:cBhvr>
                                        <p:cTn id="39" fill="hold"/>
                                        <p:tgtEl>
                                          <p:spTgt spid="212"/>
                                        </p:tgtEl>
                                        <p:attrNameLst>
                                          <p:attrName>style.visibility</p:attrName>
                                        </p:attrNameLst>
                                      </p:cBhvr>
                                      <p:to>
                                        <p:strVal val="visible"/>
                                      </p:to>
                                    </p:set>
                                  </p:childTnLst>
                                </p:cTn>
                              </p:par>
                            </p:childTnLst>
                          </p:cTn>
                        </p:par>
                        <p:par>
                          <p:cTn id="40" fill="hold">
                            <p:stCondLst>
                              <p:cond delay="0"/>
                            </p:stCondLst>
                            <p:childTnLst>
                              <p:par>
                                <p:cTn id="41" presetID="6" presetClass="emph" presetSubtype="0" accel="50000" decel="50000" fill="hold" grpId="12" nodeType="afterEffect">
                                  <p:stCondLst>
                                    <p:cond delay="0"/>
                                  </p:stCondLst>
                                  <p:childTnLst>
                                    <p:animScale>
                                      <p:cBhvr>
                                        <p:cTn id="42" dur="2000" fill="hold"/>
                                        <p:tgtEl>
                                          <p:spTgt spid="212"/>
                                        </p:tgtEl>
                                      </p:cBhvr>
                                      <p:by x="58633" y="58633"/>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3" nodeType="clickEffect">
                                  <p:stCondLst>
                                    <p:cond delay="0"/>
                                  </p:stCondLst>
                                  <p:iterate>
                                    <p:tmAbs val="0"/>
                                  </p:iterate>
                                  <p:childTnLst>
                                    <p:set>
                                      <p:cBhvr>
                                        <p:cTn id="46" fill="hold"/>
                                        <p:tgtEl>
                                          <p:spTgt spid="211"/>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14" nodeType="afterEffect">
                                  <p:stCondLst>
                                    <p:cond delay="0"/>
                                  </p:stCondLst>
                                  <p:iterate>
                                    <p:tmAbs val="0"/>
                                  </p:iterate>
                                  <p:childTnLst>
                                    <p:set>
                                      <p:cBhvr>
                                        <p:cTn id="49" fill="hold"/>
                                        <p:tgtEl>
                                          <p:spTgt spid="205"/>
                                        </p:tgtEl>
                                        <p:attrNameLst>
                                          <p:attrName>style.visibility</p:attrName>
                                        </p:attrNameLst>
                                      </p:cBhvr>
                                      <p:to>
                                        <p:strVal val="visible"/>
                                      </p:to>
                                    </p:set>
                                  </p:childTnLst>
                                </p:cTn>
                              </p:par>
                            </p:childTnLst>
                          </p:cTn>
                        </p:par>
                        <p:par>
                          <p:cTn id="50" fill="hold">
                            <p:stCondLst>
                              <p:cond delay="0"/>
                            </p:stCondLst>
                            <p:childTnLst>
                              <p:par>
                                <p:cTn id="51" presetID="6" presetClass="emph" presetSubtype="0" accel="50000" decel="50000" fill="hold" grpId="15" nodeType="afterEffect">
                                  <p:stCondLst>
                                    <p:cond delay="0"/>
                                  </p:stCondLst>
                                  <p:childTnLst>
                                    <p:animScale>
                                      <p:cBhvr>
                                        <p:cTn id="52" dur="3000" fill="hold"/>
                                        <p:tgtEl>
                                          <p:spTgt spid="211"/>
                                        </p:tgtEl>
                                      </p:cBhvr>
                                      <p:by x="51309" y="51309"/>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14" animBg="1" advAuto="0"/>
      <p:bldP spid="206" grpId="5" animBg="1" advAuto="0"/>
      <p:bldP spid="207" grpId="8" animBg="1" advAuto="0"/>
      <p:bldP spid="208" grpId="10" animBg="1" advAuto="0"/>
      <p:bldP spid="209" grpId="1" animBg="1" advAuto="0"/>
      <p:bldP spid="210" grpId="2" animBg="1" advAuto="0"/>
      <p:bldP spid="210" grpId="3" animBg="1" advAuto="0"/>
      <p:bldP spid="211" grpId="13" animBg="1" advAuto="0"/>
      <p:bldP spid="211" grpId="15" animBg="1" advAuto="0"/>
      <p:bldP spid="212" grpId="11" animBg="1" advAuto="0"/>
      <p:bldP spid="212" grpId="12" animBg="1" advAuto="0"/>
      <p:bldP spid="213" grpId="7" animBg="1" advAuto="0"/>
      <p:bldP spid="213" grpId="9" animBg="1" advAuto="0"/>
      <p:bldP spid="214" grpId="4" animBg="1" advAuto="0"/>
      <p:bldP spid="214" grpId="6"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p:cNvSpPr>
          <p:nvPr>
            <p:ph type="body" idx="13"/>
          </p:nvPr>
        </p:nvSpPr>
        <p:spPr>
          <a:xfrm>
            <a:off x="571499" y="1574799"/>
            <a:ext cx="11861801"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18" name="Shape 218"/>
          <p:cNvSpPr>
            <a:spLocks noGrp="1"/>
          </p:cNvSpPr>
          <p:nvPr>
            <p:ph type="title"/>
          </p:nvPr>
        </p:nvSpPr>
        <p:spPr>
          <a:xfrm>
            <a:off x="571499" y="723899"/>
            <a:ext cx="11861801" cy="723901"/>
          </a:xfrm>
          <a:prstGeom prst="rect">
            <a:avLst/>
          </a:prstGeom>
        </p:spPr>
        <p:txBody>
          <a:bodyPr/>
          <a:lstStyle>
            <a:lvl1pPr defTabSz="543305">
              <a:spcBef>
                <a:spcPts val="2100"/>
              </a:spcBef>
              <a:defRPr sz="4836"/>
            </a:lvl1pPr>
          </a:lstStyle>
          <a:p>
            <a:r>
              <a:t>Songwriters and Producers (1960s)</a:t>
            </a:r>
          </a:p>
        </p:txBody>
      </p:sp>
      <p:sp>
        <p:nvSpPr>
          <p:cNvPr id="219" name="Shape 219"/>
          <p:cNvSpPr>
            <a:spLocks noGrp="1"/>
          </p:cNvSpPr>
          <p:nvPr>
            <p:ph type="body" idx="1"/>
          </p:nvPr>
        </p:nvSpPr>
        <p:spPr>
          <a:xfrm>
            <a:off x="571499" y="1803400"/>
            <a:ext cx="9349671" cy="7226300"/>
          </a:xfrm>
          <a:prstGeom prst="rect">
            <a:avLst/>
          </a:prstGeom>
        </p:spPr>
        <p:txBody>
          <a:bodyPr/>
          <a:lstStyle/>
          <a:p>
            <a:pPr marL="465364" indent="-465364">
              <a:lnSpc>
                <a:spcPct val="90000"/>
              </a:lnSpc>
              <a:buChar char="•"/>
              <a:defRPr sz="3800"/>
            </a:pPr>
            <a:r>
              <a:t>New emphasis on songwriting as a craft</a:t>
            </a:r>
          </a:p>
          <a:p>
            <a:pPr marL="465364" indent="-465364">
              <a:lnSpc>
                <a:spcPct val="90000"/>
              </a:lnSpc>
              <a:buChar char="•"/>
              <a:defRPr sz="3800"/>
            </a:pPr>
            <a:r>
              <a:t>Brill Building in NYC: where many top songwriters had offices</a:t>
            </a:r>
          </a:p>
          <a:p>
            <a:pPr marL="465364" indent="-465364">
              <a:lnSpc>
                <a:spcPct val="90000"/>
              </a:lnSpc>
              <a:buChar char="•"/>
              <a:defRPr sz="3800"/>
            </a:pPr>
            <a:r>
              <a:t>Record producers: responsible for the characteristic sound of the finished record</a:t>
            </a:r>
          </a:p>
          <a:p>
            <a:pPr marL="465364" indent="-465364">
              <a:lnSpc>
                <a:spcPct val="90000"/>
              </a:lnSpc>
              <a:buChar char="•"/>
              <a:defRPr sz="3800"/>
            </a:pPr>
            <a:r>
              <a:t>In 1960s, the producer and the songwriter were often the same person, with much power and influence</a:t>
            </a:r>
          </a:p>
        </p:txBody>
      </p:sp>
      <p:grpSp>
        <p:nvGrpSpPr>
          <p:cNvPr id="222" name="Group 222"/>
          <p:cNvGrpSpPr/>
          <p:nvPr/>
        </p:nvGrpSpPr>
        <p:grpSpPr>
          <a:xfrm>
            <a:off x="9705791" y="2498613"/>
            <a:ext cx="3060888" cy="4225896"/>
            <a:chOff x="0" y="0"/>
            <a:chExt cx="3060887" cy="4225895"/>
          </a:xfrm>
        </p:grpSpPr>
        <p:pic>
          <p:nvPicPr>
            <p:cNvPr id="221" name="pasted-image.png"/>
            <p:cNvPicPr>
              <a:picLocks noChangeAspect="1"/>
            </p:cNvPicPr>
            <p:nvPr/>
          </p:nvPicPr>
          <p:blipFill>
            <a:blip r:embed="rId2">
              <a:extLst/>
            </a:blip>
            <a:stretch>
              <a:fillRect/>
            </a:stretch>
          </p:blipFill>
          <p:spPr>
            <a:xfrm>
              <a:off x="38100" y="12700"/>
              <a:ext cx="2984688" cy="4124296"/>
            </a:xfrm>
            <a:prstGeom prst="rect">
              <a:avLst/>
            </a:prstGeom>
            <a:ln>
              <a:noFill/>
            </a:ln>
            <a:effectLst/>
          </p:spPr>
        </p:pic>
        <p:pic>
          <p:nvPicPr>
            <p:cNvPr id="220" name="Picture 219"/>
            <p:cNvPicPr>
              <a:picLocks/>
            </p:cNvPicPr>
            <p:nvPr/>
          </p:nvPicPr>
          <p:blipFill>
            <a:blip r:embed="rId3">
              <a:extLst/>
            </a:blip>
            <a:stretch>
              <a:fillRect/>
            </a:stretch>
          </p:blipFill>
          <p:spPr>
            <a:xfrm>
              <a:off x="0" y="0"/>
              <a:ext cx="3060888" cy="4225896"/>
            </a:xfrm>
            <a:prstGeom prst="rect">
              <a:avLst/>
            </a:prstGeom>
            <a:effectLst/>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19">
                                            <p:bg/>
                                          </p:spTgt>
                                        </p:tgtEl>
                                        <p:attrNameLst>
                                          <p:attrName>style.visibility</p:attrName>
                                        </p:attrNameLst>
                                      </p:cBhvr>
                                      <p:to>
                                        <p:strVal val="visible"/>
                                      </p:to>
                                    </p:set>
                                    <p:anim calcmode="lin" valueType="num">
                                      <p:cBhvr>
                                        <p:cTn id="7" dur="1000" fill="hold"/>
                                        <p:tgtEl>
                                          <p:spTgt spid="219">
                                            <p:bg/>
                                          </p:spTgt>
                                        </p:tgtEl>
                                        <p:attrNameLst>
                                          <p:attrName>ppt_x</p:attrName>
                                        </p:attrNameLst>
                                      </p:cBhvr>
                                      <p:tavLst>
                                        <p:tav tm="0">
                                          <p:val>
                                            <p:strVal val="0-#ppt_w/2"/>
                                          </p:val>
                                        </p:tav>
                                        <p:tav tm="100000">
                                          <p:val>
                                            <p:strVal val="#ppt_x"/>
                                          </p:val>
                                        </p:tav>
                                      </p:tavLst>
                                    </p:anim>
                                    <p:anim calcmode="lin" valueType="num">
                                      <p:cBhvr>
                                        <p:cTn id="8" dur="1000" fill="hold"/>
                                        <p:tgtEl>
                                          <p:spTgt spid="219">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219">
                                            <p:txEl>
                                              <p:pRg st="0" end="0"/>
                                            </p:txEl>
                                          </p:spTgt>
                                        </p:tgtEl>
                                        <p:attrNameLst>
                                          <p:attrName>style.visibility</p:attrName>
                                        </p:attrNameLst>
                                      </p:cBhvr>
                                      <p:to>
                                        <p:strVal val="visible"/>
                                      </p:to>
                                    </p:set>
                                    <p:anim calcmode="lin" valueType="num">
                                      <p:cBhvr>
                                        <p:cTn id="11" dur="1000" fill="hold"/>
                                        <p:tgtEl>
                                          <p:spTgt spid="219">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222"/>
                                        </p:tgtEl>
                                        <p:attrNameLst>
                                          <p:attrName>style.visibility</p:attrName>
                                        </p:attrNameLst>
                                      </p:cBhvr>
                                      <p:to>
                                        <p:strVal val="visible"/>
                                      </p:to>
                                    </p:set>
                                  </p:childTnLst>
                                </p:cTn>
                              </p:par>
                            </p:childTnLst>
                          </p:cTn>
                        </p:par>
                        <p:par>
                          <p:cTn id="17" fill="hold">
                            <p:stCondLst>
                              <p:cond delay="0"/>
                            </p:stCondLst>
                            <p:childTnLst>
                              <p:par>
                                <p:cTn id="18" presetID="2" presetClass="entr" presetSubtype="8" fill="hold" grpId="1" nodeType="afterEffect">
                                  <p:stCondLst>
                                    <p:cond delay="0"/>
                                  </p:stCondLst>
                                  <p:iterate>
                                    <p:tmAbs val="0"/>
                                  </p:iterate>
                                  <p:childTnLst>
                                    <p:set>
                                      <p:cBhvr>
                                        <p:cTn id="19" fill="hold"/>
                                        <p:tgtEl>
                                          <p:spTgt spid="219">
                                            <p:txEl>
                                              <p:pRg st="1" end="1"/>
                                            </p:txEl>
                                          </p:spTgt>
                                        </p:tgtEl>
                                        <p:attrNameLst>
                                          <p:attrName>style.visibility</p:attrName>
                                        </p:attrNameLst>
                                      </p:cBhvr>
                                      <p:to>
                                        <p:strVal val="visible"/>
                                      </p:to>
                                    </p:set>
                                    <p:anim calcmode="lin" valueType="num">
                                      <p:cBhvr>
                                        <p:cTn id="20" dur="1000" fill="hold"/>
                                        <p:tgtEl>
                                          <p:spTgt spid="219">
                                            <p:txEl>
                                              <p:pRg st="1" end="1"/>
                                            </p:txEl>
                                          </p:spTgt>
                                        </p:tgtEl>
                                        <p:attrNameLst>
                                          <p:attrName>ppt_x</p:attrName>
                                        </p:attrNameLst>
                                      </p:cBhvr>
                                      <p:tavLst>
                                        <p:tav tm="0">
                                          <p:val>
                                            <p:strVal val="0-#ppt_w/2"/>
                                          </p:val>
                                        </p:tav>
                                        <p:tav tm="100000">
                                          <p:val>
                                            <p:strVal val="#ppt_x"/>
                                          </p:val>
                                        </p:tav>
                                      </p:tavLst>
                                    </p:anim>
                                    <p:anim calcmode="lin" valueType="num">
                                      <p:cBhvr>
                                        <p:cTn id="21" dur="1000" fill="hold"/>
                                        <p:tgtEl>
                                          <p:spTgt spid="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1" nodeType="clickEffect">
                                  <p:stCondLst>
                                    <p:cond delay="0"/>
                                  </p:stCondLst>
                                  <p:iterate>
                                    <p:tmAbs val="0"/>
                                  </p:iterate>
                                  <p:childTnLst>
                                    <p:set>
                                      <p:cBhvr>
                                        <p:cTn id="25" fill="hold"/>
                                        <p:tgtEl>
                                          <p:spTgt spid="219">
                                            <p:txEl>
                                              <p:pRg st="2" end="2"/>
                                            </p:txEl>
                                          </p:spTgt>
                                        </p:tgtEl>
                                        <p:attrNameLst>
                                          <p:attrName>style.visibility</p:attrName>
                                        </p:attrNameLst>
                                      </p:cBhvr>
                                      <p:to>
                                        <p:strVal val="visible"/>
                                      </p:to>
                                    </p:set>
                                    <p:anim calcmode="lin" valueType="num">
                                      <p:cBhvr>
                                        <p:cTn id="26" dur="1000" fill="hold"/>
                                        <p:tgtEl>
                                          <p:spTgt spid="219">
                                            <p:txEl>
                                              <p:pRg st="2" end="2"/>
                                            </p:txEl>
                                          </p:spTgt>
                                        </p:tgtEl>
                                        <p:attrNameLst>
                                          <p:attrName>ppt_x</p:attrName>
                                        </p:attrNameLst>
                                      </p:cBhvr>
                                      <p:tavLst>
                                        <p:tav tm="0">
                                          <p:val>
                                            <p:strVal val="0-#ppt_w/2"/>
                                          </p:val>
                                        </p:tav>
                                        <p:tav tm="100000">
                                          <p:val>
                                            <p:strVal val="#ppt_x"/>
                                          </p:val>
                                        </p:tav>
                                      </p:tavLst>
                                    </p:anim>
                                    <p:anim calcmode="lin" valueType="num">
                                      <p:cBhvr>
                                        <p:cTn id="27" dur="1000" fill="hold"/>
                                        <p:tgtEl>
                                          <p:spTgt spid="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1" nodeType="clickEffect">
                                  <p:stCondLst>
                                    <p:cond delay="0"/>
                                  </p:stCondLst>
                                  <p:iterate>
                                    <p:tmAbs val="0"/>
                                  </p:iterate>
                                  <p:childTnLst>
                                    <p:set>
                                      <p:cBhvr>
                                        <p:cTn id="31" fill="hold"/>
                                        <p:tgtEl>
                                          <p:spTgt spid="219">
                                            <p:txEl>
                                              <p:pRg st="3" end="3"/>
                                            </p:txEl>
                                          </p:spTgt>
                                        </p:tgtEl>
                                        <p:attrNameLst>
                                          <p:attrName>style.visibility</p:attrName>
                                        </p:attrNameLst>
                                      </p:cBhvr>
                                      <p:to>
                                        <p:strVal val="visible"/>
                                      </p:to>
                                    </p:set>
                                    <p:anim calcmode="lin" valueType="num">
                                      <p:cBhvr>
                                        <p:cTn id="32" dur="1000" fill="hold"/>
                                        <p:tgtEl>
                                          <p:spTgt spid="219">
                                            <p:txEl>
                                              <p:pRg st="3" end="3"/>
                                            </p:txEl>
                                          </p:spTgt>
                                        </p:tgtEl>
                                        <p:attrNameLst>
                                          <p:attrName>ppt_x</p:attrName>
                                        </p:attrNameLst>
                                      </p:cBhvr>
                                      <p:tavLst>
                                        <p:tav tm="0">
                                          <p:val>
                                            <p:strVal val="0-#ppt_w/2"/>
                                          </p:val>
                                        </p:tav>
                                        <p:tav tm="100000">
                                          <p:val>
                                            <p:strVal val="#ppt_x"/>
                                          </p:val>
                                        </p:tav>
                                      </p:tavLst>
                                    </p:anim>
                                    <p:anim calcmode="lin" valueType="num">
                                      <p:cBhvr>
                                        <p:cTn id="33" dur="1000" fill="hold"/>
                                        <p:tgtEl>
                                          <p:spTgt spid="2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1" build="p" animBg="1" advAuto="0"/>
      <p:bldP spid="222"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p:cNvSpPr>
          <p:nvPr>
            <p:ph type="body" idx="13"/>
          </p:nvPr>
        </p:nvSpPr>
        <p:spPr>
          <a:xfrm>
            <a:off x="571499" y="1574799"/>
            <a:ext cx="11861801"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25" name="Shape 225"/>
          <p:cNvSpPr>
            <a:spLocks noGrp="1"/>
          </p:cNvSpPr>
          <p:nvPr>
            <p:ph type="title"/>
          </p:nvPr>
        </p:nvSpPr>
        <p:spPr>
          <a:xfrm>
            <a:off x="571499" y="723899"/>
            <a:ext cx="11861801" cy="723901"/>
          </a:xfrm>
          <a:prstGeom prst="rect">
            <a:avLst/>
          </a:prstGeom>
        </p:spPr>
        <p:txBody>
          <a:bodyPr/>
          <a:lstStyle>
            <a:lvl1pPr defTabSz="543305">
              <a:spcBef>
                <a:spcPts val="2100"/>
              </a:spcBef>
              <a:defRPr sz="4836"/>
            </a:lvl1pPr>
          </a:lstStyle>
          <a:p>
            <a:r>
              <a:t>The Brill Building (1958 —1970s)</a:t>
            </a:r>
          </a:p>
        </p:txBody>
      </p:sp>
      <p:sp>
        <p:nvSpPr>
          <p:cNvPr id="226" name="Shape 226"/>
          <p:cNvSpPr>
            <a:spLocks noGrp="1"/>
          </p:cNvSpPr>
          <p:nvPr>
            <p:ph type="body" idx="1"/>
          </p:nvPr>
        </p:nvSpPr>
        <p:spPr>
          <a:xfrm>
            <a:off x="445064" y="2297429"/>
            <a:ext cx="12693862" cy="7226301"/>
          </a:xfrm>
          <a:prstGeom prst="rect">
            <a:avLst/>
          </a:prstGeom>
        </p:spPr>
        <p:txBody>
          <a:bodyPr/>
          <a:lstStyle/>
          <a:p>
            <a:r>
              <a:t>Located at 1619 Broadway in New York, once Tin Pan Alley. </a:t>
            </a:r>
          </a:p>
          <a:p>
            <a:r>
              <a:t>Across the street at 1650 Broadway was Aldon Music Publishers owned by Al Nevins and Don Kirshner. With their guidance, Brill began collecting songwriters, arrangers and artists and producing music for rock and roll market. </a:t>
            </a:r>
          </a:p>
          <a:p>
            <a:r>
              <a:t>Competition helped Brill composers and artists produce thousands of hits during this period. </a:t>
            </a:r>
          </a:p>
          <a:p>
            <a:r>
              <a:t>In the early 1960’s there were over 160 music businesses: writers, publishers, music printers and promoters.</a:t>
            </a:r>
          </a:p>
        </p:txBody>
      </p:sp>
      <p:grpSp>
        <p:nvGrpSpPr>
          <p:cNvPr id="229" name="Group 229"/>
          <p:cNvGrpSpPr/>
          <p:nvPr/>
        </p:nvGrpSpPr>
        <p:grpSpPr>
          <a:xfrm>
            <a:off x="10485426" y="178320"/>
            <a:ext cx="2159541" cy="2229080"/>
            <a:chOff x="0" y="0"/>
            <a:chExt cx="2159539" cy="2229078"/>
          </a:xfrm>
        </p:grpSpPr>
        <p:pic>
          <p:nvPicPr>
            <p:cNvPr id="228" name="pasted-image.png"/>
            <p:cNvPicPr>
              <a:picLocks noChangeAspect="1"/>
            </p:cNvPicPr>
            <p:nvPr/>
          </p:nvPicPr>
          <p:blipFill>
            <a:blip r:embed="rId2">
              <a:extLst/>
            </a:blip>
            <a:stretch>
              <a:fillRect/>
            </a:stretch>
          </p:blipFill>
          <p:spPr>
            <a:xfrm>
              <a:off x="38100" y="12700"/>
              <a:ext cx="2083340" cy="2127479"/>
            </a:xfrm>
            <a:prstGeom prst="rect">
              <a:avLst/>
            </a:prstGeom>
            <a:ln>
              <a:noFill/>
            </a:ln>
            <a:effectLst/>
          </p:spPr>
        </p:pic>
        <p:pic>
          <p:nvPicPr>
            <p:cNvPr id="227" name="Picture 226"/>
            <p:cNvPicPr>
              <a:picLocks/>
            </p:cNvPicPr>
            <p:nvPr/>
          </p:nvPicPr>
          <p:blipFill>
            <a:blip r:embed="rId3">
              <a:extLst/>
            </a:blip>
            <a:stretch>
              <a:fillRect/>
            </a:stretch>
          </p:blipFill>
          <p:spPr>
            <a:xfrm>
              <a:off x="0" y="0"/>
              <a:ext cx="2159540" cy="2229079"/>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blinds/>
      </p:transition>
    </mc:Choice>
    <mc:Fallback xmlns="">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p:cNvSpPr>
          <p:nvPr>
            <p:ph type="body" idx="13"/>
          </p:nvPr>
        </p:nvSpPr>
        <p:spPr>
          <a:xfrm>
            <a:off x="571499" y="1574799"/>
            <a:ext cx="11861801"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32" name="Shape 232"/>
          <p:cNvSpPr>
            <a:spLocks noGrp="1"/>
          </p:cNvSpPr>
          <p:nvPr>
            <p:ph type="title"/>
          </p:nvPr>
        </p:nvSpPr>
        <p:spPr>
          <a:xfrm>
            <a:off x="571499" y="723899"/>
            <a:ext cx="11861801" cy="723901"/>
          </a:xfrm>
          <a:prstGeom prst="rect">
            <a:avLst/>
          </a:prstGeom>
        </p:spPr>
        <p:txBody>
          <a:bodyPr/>
          <a:lstStyle>
            <a:lvl1pPr defTabSz="543305">
              <a:spcBef>
                <a:spcPts val="2100"/>
              </a:spcBef>
              <a:defRPr sz="4836"/>
            </a:lvl1pPr>
          </a:lstStyle>
          <a:p>
            <a:r>
              <a:t>The Brill Building</a:t>
            </a:r>
          </a:p>
        </p:txBody>
      </p:sp>
      <p:sp>
        <p:nvSpPr>
          <p:cNvPr id="233" name="Shape 233"/>
          <p:cNvSpPr>
            <a:spLocks noGrp="1"/>
          </p:cNvSpPr>
          <p:nvPr>
            <p:ph type="body" sz="quarter" idx="1"/>
          </p:nvPr>
        </p:nvSpPr>
        <p:spPr>
          <a:xfrm>
            <a:off x="571499" y="1803400"/>
            <a:ext cx="5318973" cy="3016815"/>
          </a:xfrm>
          <a:prstGeom prst="rect">
            <a:avLst/>
          </a:prstGeom>
        </p:spPr>
        <p:txBody>
          <a:bodyPr/>
          <a:lstStyle/>
          <a:p>
            <a:pPr marL="776999" lvl="1" indent="-316497" defTabSz="572516">
              <a:spcBef>
                <a:spcPts val="1700"/>
              </a:spcBef>
              <a:buClr>
                <a:srgbClr val="0F6FC6"/>
              </a:buClr>
              <a:defRPr sz="4116"/>
            </a:pPr>
            <a:r>
              <a:t>These New York-based songwriters worked for mostly independent labels</a:t>
            </a:r>
          </a:p>
        </p:txBody>
      </p:sp>
      <p:grpSp>
        <p:nvGrpSpPr>
          <p:cNvPr id="236" name="Group 236" descr="A black-and-white photo of Gerry Goffin and Carole King. Goffin is looking at King, with his mouth open as if talking or singing. King is looking down at a paper in her hand.&#13;&#10;"/>
          <p:cNvGrpSpPr/>
          <p:nvPr/>
        </p:nvGrpSpPr>
        <p:grpSpPr>
          <a:xfrm>
            <a:off x="7443946" y="462602"/>
            <a:ext cx="4822279" cy="3292930"/>
            <a:chOff x="0" y="0"/>
            <a:chExt cx="4822278" cy="3292928"/>
          </a:xfrm>
        </p:grpSpPr>
        <p:pic>
          <p:nvPicPr>
            <p:cNvPr id="235" name="A black-and-white photo of Gerry Goffin and Carole King.jpg" descr="A black-and-white photo of Gerry Goffin and Carole King. Goffin is looking at King, with his mouth open as if talking or singing. King is looking down at a paper in her hand.&#13;&#10;"/>
            <p:cNvPicPr>
              <a:picLocks noChangeAspect="1"/>
            </p:cNvPicPr>
            <p:nvPr/>
          </p:nvPicPr>
          <p:blipFill>
            <a:blip r:embed="rId2">
              <a:extLst/>
            </a:blip>
            <a:stretch>
              <a:fillRect/>
            </a:stretch>
          </p:blipFill>
          <p:spPr>
            <a:xfrm>
              <a:off x="38100" y="12700"/>
              <a:ext cx="4746079" cy="3191329"/>
            </a:xfrm>
            <a:prstGeom prst="rect">
              <a:avLst/>
            </a:prstGeom>
            <a:ln>
              <a:noFill/>
            </a:ln>
            <a:effectLst/>
          </p:spPr>
        </p:pic>
        <p:pic>
          <p:nvPicPr>
            <p:cNvPr id="234" name="Picture 233"/>
            <p:cNvPicPr>
              <a:picLocks/>
            </p:cNvPicPr>
            <p:nvPr/>
          </p:nvPicPr>
          <p:blipFill>
            <a:blip r:embed="rId3">
              <a:extLst/>
            </a:blip>
            <a:stretch>
              <a:fillRect/>
            </a:stretch>
          </p:blipFill>
          <p:spPr>
            <a:xfrm>
              <a:off x="0" y="0"/>
              <a:ext cx="4822279" cy="3292929"/>
            </a:xfrm>
            <a:prstGeom prst="rect">
              <a:avLst/>
            </a:prstGeom>
            <a:effectLst/>
          </p:spPr>
        </p:pic>
      </p:grpSp>
      <p:sp>
        <p:nvSpPr>
          <p:cNvPr id="237" name="Shape 237"/>
          <p:cNvSpPr/>
          <p:nvPr/>
        </p:nvSpPr>
        <p:spPr>
          <a:xfrm>
            <a:off x="8310249" y="3998947"/>
            <a:ext cx="3089673" cy="419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latin typeface="Iowan Old Style Roman"/>
                <a:ea typeface="Iowan Old Style Roman"/>
                <a:cs typeface="Iowan Old Style Roman"/>
                <a:sym typeface="Iowan Old Style Roman"/>
              </a:defRPr>
            </a:lvl1pPr>
          </a:lstStyle>
          <a:p>
            <a:r>
              <a:t>Gerry Goffin and Carole King</a:t>
            </a:r>
          </a:p>
        </p:txBody>
      </p:sp>
      <p:sp>
        <p:nvSpPr>
          <p:cNvPr id="238" name="Shape 238"/>
          <p:cNvSpPr/>
          <p:nvPr/>
        </p:nvSpPr>
        <p:spPr>
          <a:xfrm>
            <a:off x="1089192" y="5021874"/>
            <a:ext cx="11301167" cy="379758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792857" lvl="1" indent="-322957" defTabSz="584200">
              <a:spcBef>
                <a:spcPts val="1800"/>
              </a:spcBef>
              <a:buClr>
                <a:srgbClr val="0F6FC6"/>
              </a:buClr>
              <a:buSzPct val="75000"/>
              <a:buFont typeface="Zapf Dingbats"/>
              <a:buChar char="➤"/>
              <a:defRPr sz="4200">
                <a:solidFill>
                  <a:srgbClr val="5C5C5C"/>
                </a:solidFill>
                <a:latin typeface="Iowan Old Style Roman"/>
                <a:ea typeface="Iowan Old Style Roman"/>
                <a:cs typeface="Iowan Old Style Roman"/>
                <a:sym typeface="Iowan Old Style Roman"/>
              </a:defRPr>
            </a:pPr>
            <a:r>
              <a:t>Became like a vertical Tin Pan Alley</a:t>
            </a:r>
          </a:p>
          <a:p>
            <a:pPr marL="792857" lvl="1" indent="-322957" defTabSz="584200">
              <a:spcBef>
                <a:spcPts val="1800"/>
              </a:spcBef>
              <a:buClr>
                <a:srgbClr val="0F6FC6"/>
              </a:buClr>
              <a:buSzPct val="75000"/>
              <a:buFont typeface="Zapf Dingbats"/>
              <a:buChar char="➤"/>
              <a:defRPr sz="4200">
                <a:solidFill>
                  <a:srgbClr val="5C5C5C"/>
                </a:solidFill>
                <a:latin typeface="Iowan Old Style Roman"/>
                <a:ea typeface="Iowan Old Style Roman"/>
                <a:cs typeface="Iowan Old Style Roman"/>
                <a:sym typeface="Iowan Old Style Roman"/>
              </a:defRPr>
            </a:pPr>
            <a:r>
              <a:t>Some Brill Building songwriters also had performing careers</a:t>
            </a:r>
          </a:p>
          <a:p>
            <a:pPr marL="1649185" lvl="3" indent="-239485" defTabSz="584200">
              <a:spcBef>
                <a:spcPts val="1800"/>
              </a:spcBef>
              <a:buSzPct val="75000"/>
              <a:buFont typeface="Zapf Dingbats"/>
              <a:buChar char="➤"/>
              <a:defRPr sz="3200">
                <a:solidFill>
                  <a:srgbClr val="5C5C5C"/>
                </a:solidFill>
                <a:latin typeface="Iowan Old Style Roman"/>
                <a:ea typeface="Iowan Old Style Roman"/>
                <a:cs typeface="Iowan Old Style Roman"/>
                <a:sym typeface="Iowan Old Style Roman"/>
              </a:defRPr>
            </a:pPr>
            <a:r>
              <a:t>Neil Sedaka, Neil Diamond, Carole King</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p:cNvSpPr>
          <p:nvPr>
            <p:ph type="body" idx="13"/>
          </p:nvPr>
        </p:nvSpPr>
        <p:spPr>
          <a:xfrm>
            <a:off x="571499" y="1574799"/>
            <a:ext cx="11861801"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41" name="Shape 241"/>
          <p:cNvSpPr>
            <a:spLocks noGrp="1"/>
          </p:cNvSpPr>
          <p:nvPr>
            <p:ph type="title"/>
          </p:nvPr>
        </p:nvSpPr>
        <p:spPr>
          <a:xfrm>
            <a:off x="571499" y="723899"/>
            <a:ext cx="11861801" cy="723901"/>
          </a:xfrm>
          <a:prstGeom prst="rect">
            <a:avLst/>
          </a:prstGeom>
        </p:spPr>
        <p:txBody>
          <a:bodyPr/>
          <a:lstStyle>
            <a:lvl1pPr defTabSz="543305">
              <a:spcBef>
                <a:spcPts val="2100"/>
              </a:spcBef>
              <a:defRPr sz="4836"/>
            </a:lvl1pPr>
          </a:lstStyle>
          <a:p>
            <a:r>
              <a:t>Brill Building Songwriters</a:t>
            </a:r>
          </a:p>
        </p:txBody>
      </p:sp>
      <p:sp>
        <p:nvSpPr>
          <p:cNvPr id="242" name="Shape 242"/>
          <p:cNvSpPr>
            <a:spLocks noGrp="1"/>
          </p:cNvSpPr>
          <p:nvPr>
            <p:ph type="body" idx="1"/>
          </p:nvPr>
        </p:nvSpPr>
        <p:spPr>
          <a:xfrm>
            <a:off x="571499" y="1803400"/>
            <a:ext cx="11861801" cy="7226300"/>
          </a:xfrm>
          <a:prstGeom prst="rect">
            <a:avLst/>
          </a:prstGeom>
        </p:spPr>
        <p:txBody>
          <a:bodyPr/>
          <a:lstStyle/>
          <a:p>
            <a:pPr marL="343027" indent="-343027" defTabSz="426466">
              <a:spcBef>
                <a:spcPts val="1300"/>
              </a:spcBef>
              <a:defRPr sz="2336">
                <a:latin typeface="Iowan Old Style Bold"/>
                <a:ea typeface="Iowan Old Style Bold"/>
                <a:cs typeface="Iowan Old Style Bold"/>
                <a:sym typeface="Iowan Old Style Bold"/>
              </a:defRPr>
            </a:pPr>
            <a:r>
              <a:t>Jerry Leiber and Michael Stoller</a:t>
            </a:r>
          </a:p>
          <a:p>
            <a:pPr marL="686054" lvl="1" indent="-343027" defTabSz="426466">
              <a:spcBef>
                <a:spcPts val="1300"/>
              </a:spcBef>
              <a:defRPr sz="2336"/>
            </a:pPr>
            <a:r>
              <a:t>Hound Dog, Jailhouse Rock, Yakety Yak, Love Potion #9, Kansas City, Stand By Me</a:t>
            </a:r>
          </a:p>
          <a:p>
            <a:pPr marL="343027" indent="-343027" defTabSz="426466">
              <a:spcBef>
                <a:spcPts val="1300"/>
              </a:spcBef>
              <a:defRPr sz="2336">
                <a:latin typeface="Iowan Old Style Bold"/>
                <a:ea typeface="Iowan Old Style Bold"/>
                <a:cs typeface="Iowan Old Style Bold"/>
                <a:sym typeface="Iowan Old Style Bold"/>
              </a:defRPr>
            </a:pPr>
            <a:r>
              <a:t>Gerry Goffin and Carole King</a:t>
            </a:r>
          </a:p>
          <a:p>
            <a:pPr marL="686054" lvl="1" indent="-343027" defTabSz="426466">
              <a:spcBef>
                <a:spcPts val="1300"/>
              </a:spcBef>
              <a:defRPr sz="2336"/>
            </a:pPr>
            <a:r>
              <a:t>Will You Still Love Me Tomorrow, Take Good Care Of My Baby, Up On The Roof</a:t>
            </a:r>
          </a:p>
          <a:p>
            <a:pPr marL="343027" indent="-343027" defTabSz="426466">
              <a:spcBef>
                <a:spcPts val="1300"/>
              </a:spcBef>
              <a:defRPr sz="2336">
                <a:latin typeface="Iowan Old Style Bold"/>
                <a:ea typeface="Iowan Old Style Bold"/>
                <a:cs typeface="Iowan Old Style Bold"/>
                <a:sym typeface="Iowan Old Style Bold"/>
              </a:defRPr>
            </a:pPr>
            <a:r>
              <a:t>Barry Mann and Cynthia Weil</a:t>
            </a:r>
          </a:p>
          <a:p>
            <a:pPr marL="686054" lvl="1" indent="-343027" defTabSz="426466">
              <a:spcBef>
                <a:spcPts val="1300"/>
              </a:spcBef>
              <a:defRPr sz="2336"/>
            </a:pPr>
            <a:r>
              <a:t>You’ve Lost That Lovin’ Feeling, On Broadway</a:t>
            </a:r>
          </a:p>
          <a:p>
            <a:pPr marL="343027" indent="-343027" defTabSz="426466">
              <a:spcBef>
                <a:spcPts val="1300"/>
              </a:spcBef>
              <a:defRPr sz="2336">
                <a:latin typeface="Iowan Old Style Bold"/>
                <a:ea typeface="Iowan Old Style Bold"/>
                <a:cs typeface="Iowan Old Style Bold"/>
                <a:sym typeface="Iowan Old Style Bold"/>
              </a:defRPr>
            </a:pPr>
            <a:r>
              <a:t>Ellie Greenwich and Jeff Barry</a:t>
            </a:r>
          </a:p>
          <a:p>
            <a:pPr marL="686054" lvl="1" indent="-343027" defTabSz="426466">
              <a:spcBef>
                <a:spcPts val="1300"/>
              </a:spcBef>
              <a:defRPr sz="2336"/>
            </a:pPr>
            <a:r>
              <a:t>Be My Baby, Chapel Of Love, Do Wah Diddy Diddy, Leader of the Pack</a:t>
            </a:r>
          </a:p>
          <a:p>
            <a:pPr marL="343027" indent="-343027" defTabSz="426466">
              <a:spcBef>
                <a:spcPts val="1300"/>
              </a:spcBef>
              <a:defRPr sz="2336">
                <a:latin typeface="Iowan Old Style Bold"/>
                <a:ea typeface="Iowan Old Style Bold"/>
                <a:cs typeface="Iowan Old Style Bold"/>
                <a:sym typeface="Iowan Old Style Bold"/>
              </a:defRPr>
            </a:pPr>
            <a:r>
              <a:t>Neil Sedaka</a:t>
            </a:r>
          </a:p>
          <a:p>
            <a:pPr marL="686054" lvl="1" indent="-343027" defTabSz="426466">
              <a:spcBef>
                <a:spcPts val="1300"/>
              </a:spcBef>
              <a:defRPr sz="2336"/>
            </a:pPr>
            <a:r>
              <a:t>Calendar Girl, Breaking Up Is Hard To Do</a:t>
            </a:r>
          </a:p>
          <a:p>
            <a:pPr marL="343027" indent="-343027" defTabSz="426466">
              <a:spcBef>
                <a:spcPts val="1300"/>
              </a:spcBef>
              <a:defRPr sz="2336">
                <a:latin typeface="Iowan Old Style Bold"/>
                <a:ea typeface="Iowan Old Style Bold"/>
                <a:cs typeface="Iowan Old Style Bold"/>
                <a:sym typeface="Iowan Old Style Bold"/>
              </a:defRPr>
            </a:pPr>
            <a:r>
              <a:t>Burt Bacharach and Hal David</a:t>
            </a:r>
          </a:p>
          <a:p>
            <a:pPr marL="686054" lvl="1" indent="-343027" defTabSz="426466">
              <a:spcBef>
                <a:spcPts val="1300"/>
              </a:spcBef>
              <a:defRPr sz="2336"/>
            </a:pPr>
            <a:r>
              <a:t>These Magic Moments, Wishin' and Hopin’, Blue on Blue</a:t>
            </a:r>
          </a:p>
        </p:txBody>
      </p:sp>
      <p:pic>
        <p:nvPicPr>
          <p:cNvPr id="243" name="pasted-image.png"/>
          <p:cNvPicPr>
            <a:picLocks noChangeAspect="1"/>
          </p:cNvPicPr>
          <p:nvPr/>
        </p:nvPicPr>
        <p:blipFill>
          <a:blip r:embed="rId2">
            <a:extLst/>
          </a:blip>
          <a:stretch>
            <a:fillRect/>
          </a:stretch>
        </p:blipFill>
        <p:spPr>
          <a:xfrm>
            <a:off x="278475" y="-1"/>
            <a:ext cx="12194979" cy="9753601"/>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mph" fill="hold" grpId="1" nodeType="clickEffect">
                                  <p:stCondLst>
                                    <p:cond delay="0"/>
                                  </p:stCondLst>
                                  <p:childTnLst>
                                    <p:set>
                                      <p:cBhvr>
                                        <p:cTn id="6" dur="indefinite" fill="hold"/>
                                        <p:tgtEl>
                                          <p:spTgt spid="243"/>
                                        </p:tgtEl>
                                        <p:attrNameLst>
                                          <p:attrName>style.opacity</p:attrName>
                                        </p:attrNameLst>
                                      </p:cBhvr>
                                      <p:to>
                                        <p:strVal val="0.10"/>
                                      </p:to>
                                    </p:set>
                                    <p:animEffect filter="image" prLst="opacity: 0.10; ">
                                      <p:cBhvr>
                                        <p:cTn id="7" dur="indefinite" fill="hold"/>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p:cNvSpPr>
          <p:nvPr>
            <p:ph type="body" idx="13"/>
          </p:nvPr>
        </p:nvSpPr>
        <p:spPr>
          <a:xfrm>
            <a:off x="571499" y="1574799"/>
            <a:ext cx="3268665"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48" name="Shape 248"/>
          <p:cNvSpPr>
            <a:spLocks noGrp="1"/>
          </p:cNvSpPr>
          <p:nvPr>
            <p:ph type="title"/>
          </p:nvPr>
        </p:nvSpPr>
        <p:spPr>
          <a:xfrm>
            <a:off x="571499" y="723899"/>
            <a:ext cx="11861801" cy="723901"/>
          </a:xfrm>
          <a:prstGeom prst="rect">
            <a:avLst/>
          </a:prstGeom>
        </p:spPr>
        <p:txBody>
          <a:bodyPr/>
          <a:lstStyle>
            <a:lvl1pPr defTabSz="543305">
              <a:spcBef>
                <a:spcPts val="2100"/>
              </a:spcBef>
              <a:defRPr sz="4836"/>
            </a:lvl1pPr>
          </a:lstStyle>
          <a:p>
            <a:r>
              <a:t>Song forms</a:t>
            </a:r>
          </a:p>
        </p:txBody>
      </p:sp>
      <p:sp>
        <p:nvSpPr>
          <p:cNvPr id="249" name="Shape 249"/>
          <p:cNvSpPr>
            <a:spLocks noGrp="1"/>
          </p:cNvSpPr>
          <p:nvPr>
            <p:ph type="body" idx="1"/>
          </p:nvPr>
        </p:nvSpPr>
        <p:spPr>
          <a:xfrm>
            <a:off x="408939" y="2514176"/>
            <a:ext cx="11624876" cy="5161987"/>
          </a:xfrm>
          <a:prstGeom prst="rect">
            <a:avLst/>
          </a:prstGeom>
        </p:spPr>
        <p:txBody>
          <a:bodyPr/>
          <a:lstStyle/>
          <a:p>
            <a:r>
              <a:t>Optional introduction</a:t>
            </a:r>
          </a:p>
          <a:p>
            <a:r>
              <a:rPr>
                <a:solidFill>
                  <a:schemeClr val="accent5"/>
                </a:solidFill>
                <a:latin typeface="Iowan Old Style Bold"/>
                <a:ea typeface="Iowan Old Style Bold"/>
                <a:cs typeface="Iowan Old Style Bold"/>
                <a:sym typeface="Iowan Old Style Bold"/>
              </a:rPr>
              <a:t>A</a:t>
            </a:r>
            <a:r>
              <a:t>=Verse: usually 8 bars, sometimes 16 bars</a:t>
            </a:r>
          </a:p>
          <a:p>
            <a:r>
              <a:rPr>
                <a:solidFill>
                  <a:schemeClr val="accent2"/>
                </a:solidFill>
                <a:latin typeface="Iowan Old Style Bold"/>
                <a:ea typeface="Iowan Old Style Bold"/>
                <a:cs typeface="Iowan Old Style Bold"/>
                <a:sym typeface="Iowan Old Style Bold"/>
              </a:rPr>
              <a:t>A</a:t>
            </a:r>
            <a:r>
              <a:t>=Verse: same musical idea, different lyrics</a:t>
            </a:r>
          </a:p>
          <a:p>
            <a:r>
              <a:rPr>
                <a:solidFill>
                  <a:schemeClr val="accent1"/>
                </a:solidFill>
                <a:latin typeface="Iowan Old Style Bold"/>
                <a:ea typeface="Iowan Old Style Bold"/>
                <a:cs typeface="Iowan Old Style Bold"/>
                <a:sym typeface="Iowan Old Style Bold"/>
              </a:rPr>
              <a:t>B</a:t>
            </a:r>
            <a:r>
              <a:t>=Bridge/Chorus/Refrain/Middle 8: contrasting musical idea</a:t>
            </a:r>
          </a:p>
          <a:p>
            <a:r>
              <a:rPr>
                <a:solidFill>
                  <a:schemeClr val="accent6">
                    <a:lumOff val="-8741"/>
                  </a:schemeClr>
                </a:solidFill>
                <a:latin typeface="Iowan Old Style Bold"/>
                <a:ea typeface="Iowan Old Style Bold"/>
                <a:cs typeface="Iowan Old Style Bold"/>
                <a:sym typeface="Iowan Old Style Bold"/>
              </a:rPr>
              <a:t>A</a:t>
            </a:r>
            <a:r>
              <a:t>=Verse: first musical idea, different lyrics</a:t>
            </a:r>
          </a:p>
          <a:p>
            <a:r>
              <a:t>Ending; fade endings common</a:t>
            </a:r>
          </a:p>
        </p:txBody>
      </p:sp>
      <p:sp>
        <p:nvSpPr>
          <p:cNvPr id="250" name="Shape 250"/>
          <p:cNvSpPr/>
          <p:nvPr/>
        </p:nvSpPr>
        <p:spPr>
          <a:xfrm>
            <a:off x="5993595" y="685799"/>
            <a:ext cx="5482532" cy="1778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400">
                <a:solidFill>
                  <a:schemeClr val="accent5"/>
                </a:solidFill>
                <a:latin typeface="Iowan Old Style Roman"/>
                <a:ea typeface="Iowan Old Style Roman"/>
                <a:cs typeface="Iowan Old Style Roman"/>
                <a:sym typeface="Iowan Old Style Roman"/>
              </a:defRPr>
            </a:pPr>
            <a:r>
              <a:t>Tonight you're mine, completely</a:t>
            </a:r>
          </a:p>
          <a:p>
            <a:pPr>
              <a:defRPr sz="2400">
                <a:solidFill>
                  <a:schemeClr val="accent5"/>
                </a:solidFill>
                <a:latin typeface="Iowan Old Style Roman"/>
                <a:ea typeface="Iowan Old Style Roman"/>
                <a:cs typeface="Iowan Old Style Roman"/>
                <a:sym typeface="Iowan Old Style Roman"/>
              </a:defRPr>
            </a:pPr>
            <a:r>
              <a:t>You give your love so sweetly</a:t>
            </a:r>
          </a:p>
          <a:p>
            <a:pPr>
              <a:defRPr sz="2400">
                <a:solidFill>
                  <a:schemeClr val="accent5"/>
                </a:solidFill>
                <a:latin typeface="Iowan Old Style Roman"/>
                <a:ea typeface="Iowan Old Style Roman"/>
                <a:cs typeface="Iowan Old Style Roman"/>
                <a:sym typeface="Iowan Old Style Roman"/>
              </a:defRPr>
            </a:pPr>
            <a:r>
              <a:t>Tonight the light of love is in your eyes</a:t>
            </a:r>
          </a:p>
          <a:p>
            <a:pPr>
              <a:defRPr sz="2400">
                <a:solidFill>
                  <a:schemeClr val="accent5"/>
                </a:solidFill>
                <a:latin typeface="Iowan Old Style Roman"/>
                <a:ea typeface="Iowan Old Style Roman"/>
                <a:cs typeface="Iowan Old Style Roman"/>
                <a:sym typeface="Iowan Old Style Roman"/>
              </a:defRPr>
            </a:pPr>
            <a:r>
              <a:t>But will you love me tomorrow</a:t>
            </a:r>
          </a:p>
        </p:txBody>
      </p:sp>
      <p:sp>
        <p:nvSpPr>
          <p:cNvPr id="251" name="Shape 251"/>
          <p:cNvSpPr/>
          <p:nvPr/>
        </p:nvSpPr>
        <p:spPr>
          <a:xfrm>
            <a:off x="5939973" y="685799"/>
            <a:ext cx="5194847" cy="1778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400">
                <a:solidFill>
                  <a:schemeClr val="accent2"/>
                </a:solidFill>
                <a:latin typeface="Iowan Old Style Roman"/>
                <a:ea typeface="Iowan Old Style Roman"/>
                <a:cs typeface="Iowan Old Style Roman"/>
                <a:sym typeface="Iowan Old Style Roman"/>
              </a:defRPr>
            </a:pPr>
            <a:r>
              <a:t>Is this a lasting treasure</a:t>
            </a:r>
          </a:p>
          <a:p>
            <a:pPr>
              <a:defRPr sz="2400">
                <a:solidFill>
                  <a:schemeClr val="accent2"/>
                </a:solidFill>
                <a:latin typeface="Iowan Old Style Roman"/>
                <a:ea typeface="Iowan Old Style Roman"/>
                <a:cs typeface="Iowan Old Style Roman"/>
                <a:sym typeface="Iowan Old Style Roman"/>
              </a:defRPr>
            </a:pPr>
            <a:r>
              <a:t>Or just a moment's pleasure</a:t>
            </a:r>
          </a:p>
          <a:p>
            <a:pPr>
              <a:defRPr sz="2400">
                <a:solidFill>
                  <a:schemeClr val="accent2"/>
                </a:solidFill>
                <a:latin typeface="Iowan Old Style Roman"/>
                <a:ea typeface="Iowan Old Style Roman"/>
                <a:cs typeface="Iowan Old Style Roman"/>
                <a:sym typeface="Iowan Old Style Roman"/>
              </a:defRPr>
            </a:pPr>
            <a:r>
              <a:t>Can I believe the magic in your sighs</a:t>
            </a:r>
          </a:p>
          <a:p>
            <a:pPr>
              <a:defRPr sz="2400">
                <a:solidFill>
                  <a:schemeClr val="accent2"/>
                </a:solidFill>
                <a:latin typeface="Iowan Old Style Roman"/>
                <a:ea typeface="Iowan Old Style Roman"/>
                <a:cs typeface="Iowan Old Style Roman"/>
                <a:sym typeface="Iowan Old Style Roman"/>
              </a:defRPr>
            </a:pPr>
            <a:r>
              <a:t>Will you still love me tomorrow</a:t>
            </a:r>
          </a:p>
        </p:txBody>
      </p:sp>
      <p:sp>
        <p:nvSpPr>
          <p:cNvPr id="252" name="Shape 252"/>
          <p:cNvSpPr/>
          <p:nvPr/>
        </p:nvSpPr>
        <p:spPr>
          <a:xfrm>
            <a:off x="5790922" y="685799"/>
            <a:ext cx="5492949" cy="1778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400">
                <a:solidFill>
                  <a:schemeClr val="accent1"/>
                </a:solidFill>
                <a:latin typeface="Iowan Old Style Roman"/>
                <a:ea typeface="Iowan Old Style Roman"/>
                <a:cs typeface="Iowan Old Style Roman"/>
                <a:sym typeface="Iowan Old Style Roman"/>
              </a:defRPr>
            </a:pPr>
            <a:r>
              <a:t>Tonight with words unspoken</a:t>
            </a:r>
          </a:p>
          <a:p>
            <a:pPr>
              <a:defRPr sz="2400">
                <a:solidFill>
                  <a:schemeClr val="accent1"/>
                </a:solidFill>
                <a:latin typeface="Iowan Old Style Roman"/>
                <a:ea typeface="Iowan Old Style Roman"/>
                <a:cs typeface="Iowan Old Style Roman"/>
                <a:sym typeface="Iowan Old Style Roman"/>
              </a:defRPr>
            </a:pPr>
            <a:r>
              <a:t>You say that I'm the only one</a:t>
            </a:r>
          </a:p>
          <a:p>
            <a:pPr>
              <a:defRPr sz="2400">
                <a:solidFill>
                  <a:schemeClr val="accent1"/>
                </a:solidFill>
                <a:latin typeface="Iowan Old Style Roman"/>
                <a:ea typeface="Iowan Old Style Roman"/>
                <a:cs typeface="Iowan Old Style Roman"/>
                <a:sym typeface="Iowan Old Style Roman"/>
              </a:defRPr>
            </a:pPr>
            <a:r>
              <a:t>But will my heart be broken</a:t>
            </a:r>
          </a:p>
          <a:p>
            <a:pPr>
              <a:defRPr sz="2400">
                <a:solidFill>
                  <a:schemeClr val="accent1"/>
                </a:solidFill>
                <a:latin typeface="Iowan Old Style Roman"/>
                <a:ea typeface="Iowan Old Style Roman"/>
                <a:cs typeface="Iowan Old Style Roman"/>
                <a:sym typeface="Iowan Old Style Roman"/>
              </a:defRPr>
            </a:pPr>
            <a:r>
              <a:t>When the night meets the morning sun</a:t>
            </a:r>
          </a:p>
        </p:txBody>
      </p:sp>
      <p:sp>
        <p:nvSpPr>
          <p:cNvPr id="253" name="Shape 253"/>
          <p:cNvSpPr/>
          <p:nvPr/>
        </p:nvSpPr>
        <p:spPr>
          <a:xfrm>
            <a:off x="5960139" y="685799"/>
            <a:ext cx="5154514" cy="1778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400">
                <a:solidFill>
                  <a:schemeClr val="accent6">
                    <a:lumOff val="-8741"/>
                  </a:schemeClr>
                </a:solidFill>
                <a:latin typeface="Iowan Old Style Roman"/>
                <a:ea typeface="Iowan Old Style Roman"/>
                <a:cs typeface="Iowan Old Style Roman"/>
                <a:sym typeface="Iowan Old Style Roman"/>
              </a:defRPr>
            </a:pPr>
            <a:r>
              <a:t>I'd like to know that your love</a:t>
            </a:r>
          </a:p>
          <a:p>
            <a:pPr>
              <a:defRPr sz="2400">
                <a:solidFill>
                  <a:schemeClr val="accent6">
                    <a:lumOff val="-8741"/>
                  </a:schemeClr>
                </a:solidFill>
                <a:latin typeface="Iowan Old Style Roman"/>
                <a:ea typeface="Iowan Old Style Roman"/>
                <a:cs typeface="Iowan Old Style Roman"/>
                <a:sym typeface="Iowan Old Style Roman"/>
              </a:defRPr>
            </a:pPr>
            <a:r>
              <a:t>Is a love I can be sure of</a:t>
            </a:r>
          </a:p>
          <a:p>
            <a:pPr>
              <a:defRPr sz="2400">
                <a:solidFill>
                  <a:schemeClr val="accent6">
                    <a:lumOff val="-8741"/>
                  </a:schemeClr>
                </a:solidFill>
                <a:latin typeface="Iowan Old Style Roman"/>
                <a:ea typeface="Iowan Old Style Roman"/>
                <a:cs typeface="Iowan Old Style Roman"/>
                <a:sym typeface="Iowan Old Style Roman"/>
              </a:defRPr>
            </a:pPr>
            <a:r>
              <a:t>So tell me now and I won't ask again</a:t>
            </a:r>
          </a:p>
          <a:p>
            <a:pPr>
              <a:defRPr sz="2400">
                <a:solidFill>
                  <a:schemeClr val="accent6">
                    <a:lumOff val="-8741"/>
                  </a:schemeClr>
                </a:solidFill>
                <a:latin typeface="Iowan Old Style Roman"/>
                <a:ea typeface="Iowan Old Style Roman"/>
                <a:cs typeface="Iowan Old Style Roman"/>
                <a:sym typeface="Iowan Old Style Roman"/>
              </a:defRPr>
            </a:pPr>
            <a:r>
              <a:t>Will you still love me tomorrow</a:t>
            </a:r>
          </a:p>
        </p:txBody>
      </p:sp>
      <p:sp>
        <p:nvSpPr>
          <p:cNvPr id="254" name="Shape 254"/>
          <p:cNvSpPr/>
          <p:nvPr/>
        </p:nvSpPr>
        <p:spPr>
          <a:xfrm>
            <a:off x="854565" y="8359281"/>
            <a:ext cx="10211694" cy="520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solidFill>
                  <a:schemeClr val="accent6">
                    <a:lumOff val="-8741"/>
                  </a:schemeClr>
                </a:solidFill>
                <a:latin typeface="Iowan Old Style Roman"/>
                <a:ea typeface="Iowan Old Style Roman"/>
                <a:cs typeface="Iowan Old Style Roman"/>
                <a:sym typeface="Iowan Old Style Roman"/>
              </a:defRPr>
            </a:lvl1pPr>
          </a:lstStyle>
          <a:p>
            <a:r>
              <a:t>Will you still love me tomorrow? by King and Goffin, sung by the Shirelles</a:t>
            </a:r>
          </a:p>
        </p:txBody>
      </p:sp>
      <p:pic>
        <p:nvPicPr>
          <p:cNvPr id="255" name="will you love me tomorrow?.m4a"/>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9916159" y="5834097"/>
            <a:ext cx="571501" cy="571501"/>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44999" fill="hold"/>
                                        <p:tgtEl>
                                          <p:spTgt spid="25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51"/>
                                        </p:tgtEl>
                                        <p:attrNameLst>
                                          <p:attrName>style.visibility</p:attrName>
                                        </p:attrNameLst>
                                      </p:cBhvr>
                                      <p:to>
                                        <p:strVal val="visible"/>
                                      </p:to>
                                    </p:set>
                                  </p:childTnLst>
                                </p:cTn>
                              </p:par>
                            </p:childTnLst>
                          </p:cTn>
                        </p:par>
                        <p:par>
                          <p:cTn id="15" fill="hold">
                            <p:stCondLst>
                              <p:cond delay="0"/>
                            </p:stCondLst>
                            <p:childTnLst>
                              <p:par>
                                <p:cTn id="16" presetID="1" presetClass="exit" presetSubtype="0" fill="hold" grpId="4" nodeType="afterEffect">
                                  <p:stCondLst>
                                    <p:cond delay="0"/>
                                  </p:stCondLst>
                                  <p:iterate>
                                    <p:tmAbs val="0"/>
                                  </p:iterate>
                                  <p:childTnLst>
                                    <p:set>
                                      <p:cBhvr>
                                        <p:cTn id="17" fill="hold">
                                          <p:stCondLst>
                                            <p:cond delay="0"/>
                                          </p:stCondLst>
                                        </p:cTn>
                                        <p:tgtEl>
                                          <p:spTgt spid="25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5" nodeType="clickEffect">
                                  <p:stCondLst>
                                    <p:cond delay="0"/>
                                  </p:stCondLst>
                                  <p:iterate>
                                    <p:tmAbs val="0"/>
                                  </p:iterate>
                                  <p:childTnLst>
                                    <p:set>
                                      <p:cBhvr>
                                        <p:cTn id="21" fill="hold"/>
                                        <p:tgtEl>
                                          <p:spTgt spid="252"/>
                                        </p:tgtEl>
                                        <p:attrNameLst>
                                          <p:attrName>style.visibility</p:attrName>
                                        </p:attrNameLst>
                                      </p:cBhvr>
                                      <p:to>
                                        <p:strVal val="visible"/>
                                      </p:to>
                                    </p:set>
                                  </p:childTnLst>
                                </p:cTn>
                              </p:par>
                            </p:childTnLst>
                          </p:cTn>
                        </p:par>
                        <p:par>
                          <p:cTn id="22" fill="hold">
                            <p:stCondLst>
                              <p:cond delay="0"/>
                            </p:stCondLst>
                            <p:childTnLst>
                              <p:par>
                                <p:cTn id="23" presetID="1" presetClass="exit" presetSubtype="0" fill="hold" grpId="6" nodeType="afterEffect">
                                  <p:stCondLst>
                                    <p:cond delay="0"/>
                                  </p:stCondLst>
                                  <p:iterate>
                                    <p:tmAbs val="0"/>
                                  </p:iterate>
                                  <p:childTnLst>
                                    <p:set>
                                      <p:cBhvr>
                                        <p:cTn id="24" fill="hold">
                                          <p:stCondLst>
                                            <p:cond delay="0"/>
                                          </p:stCondLst>
                                        </p:cTn>
                                        <p:tgtEl>
                                          <p:spTgt spid="25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7" nodeType="clickEffect">
                                  <p:stCondLst>
                                    <p:cond delay="0"/>
                                  </p:stCondLst>
                                  <p:iterate>
                                    <p:tmAbs val="0"/>
                                  </p:iterate>
                                  <p:childTnLst>
                                    <p:set>
                                      <p:cBhvr>
                                        <p:cTn id="28" fill="hold"/>
                                        <p:tgtEl>
                                          <p:spTgt spid="253"/>
                                        </p:tgtEl>
                                        <p:attrNameLst>
                                          <p:attrName>style.visibility</p:attrName>
                                        </p:attrNameLst>
                                      </p:cBhvr>
                                      <p:to>
                                        <p:strVal val="visible"/>
                                      </p:to>
                                    </p:set>
                                  </p:childTnLst>
                                </p:cTn>
                              </p:par>
                            </p:childTnLst>
                          </p:cTn>
                        </p:par>
                        <p:par>
                          <p:cTn id="29" fill="hold">
                            <p:stCondLst>
                              <p:cond delay="0"/>
                            </p:stCondLst>
                            <p:childTnLst>
                              <p:par>
                                <p:cTn id="30" presetID="1" presetClass="exit" presetSubtype="0" fill="hold" grpId="8" nodeType="afterEffect">
                                  <p:stCondLst>
                                    <p:cond delay="0"/>
                                  </p:stCondLst>
                                  <p:iterate>
                                    <p:tmAbs val="0"/>
                                  </p:iterate>
                                  <p:childTnLst>
                                    <p:set>
                                      <p:cBhvr>
                                        <p:cTn id="31" fill="hold">
                                          <p:stCondLst>
                                            <p:cond delay="0"/>
                                          </p:stCondLst>
                                        </p:cTn>
                                        <p:tgtEl>
                                          <p:spTgt spid="2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2" fill="hold" display="0">
                  <p:stCondLst>
                    <p:cond delay="indefinite"/>
                  </p:stCondLst>
                </p:cTn>
                <p:tgtEl>
                  <p:spTgt spid="255"/>
                </p:tgtEl>
              </p:cMediaNode>
            </p:audio>
          </p:childTnLst>
        </p:cTn>
      </p:par>
    </p:tnLst>
    <p:bldLst>
      <p:bldP spid="250" grpId="2" animBg="1" advAuto="0"/>
      <p:bldP spid="250" grpId="4" animBg="1" advAuto="0"/>
      <p:bldP spid="251" grpId="3" animBg="1" advAuto="0"/>
      <p:bldP spid="251" grpId="6" animBg="1" advAuto="0"/>
      <p:bldP spid="252" grpId="5" animBg="1" advAuto="0"/>
      <p:bldP spid="252" grpId="8" animBg="1" advAuto="0"/>
      <p:bldP spid="253" grpId="7"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body" idx="13"/>
          </p:nvPr>
        </p:nvSpPr>
        <p:spPr>
          <a:xfrm>
            <a:off x="571499" y="1574799"/>
            <a:ext cx="11861801"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58" name="Shape 258"/>
          <p:cNvSpPr>
            <a:spLocks noGrp="1"/>
          </p:cNvSpPr>
          <p:nvPr>
            <p:ph type="title"/>
          </p:nvPr>
        </p:nvSpPr>
        <p:spPr>
          <a:xfrm>
            <a:off x="571499" y="723899"/>
            <a:ext cx="11861801" cy="723901"/>
          </a:xfrm>
          <a:prstGeom prst="rect">
            <a:avLst/>
          </a:prstGeom>
        </p:spPr>
        <p:txBody>
          <a:bodyPr/>
          <a:lstStyle>
            <a:lvl1pPr defTabSz="543305">
              <a:spcBef>
                <a:spcPts val="2100"/>
              </a:spcBef>
              <a:defRPr sz="4836"/>
            </a:lvl1pPr>
          </a:lstStyle>
          <a:p>
            <a:r>
              <a:t>Style features of brill and aldon pop</a:t>
            </a:r>
          </a:p>
        </p:txBody>
      </p:sp>
      <p:sp>
        <p:nvSpPr>
          <p:cNvPr id="259" name="Shape 259"/>
          <p:cNvSpPr>
            <a:spLocks noGrp="1"/>
          </p:cNvSpPr>
          <p:nvPr>
            <p:ph type="body" idx="4294967295"/>
          </p:nvPr>
        </p:nvSpPr>
        <p:spPr>
          <a:xfrm>
            <a:off x="571499" y="1803400"/>
            <a:ext cx="11861801" cy="7226300"/>
          </a:xfrm>
          <a:prstGeom prst="rect">
            <a:avLst/>
          </a:prstGeom>
        </p:spPr>
        <p:txBody>
          <a:bodyPr/>
          <a:lstStyle/>
          <a:p>
            <a:pPr marL="0" indent="0" defTabSz="496570">
              <a:spcBef>
                <a:spcPts val="1500"/>
              </a:spcBef>
              <a:buSzTx/>
              <a:buNone/>
              <a:defRPr sz="2720"/>
            </a:pPr>
            <a:r>
              <a:t>Song form (Verse-Verse-Chorus-Verse) rather than the blues</a:t>
            </a:r>
          </a:p>
          <a:p>
            <a:pPr marL="0" indent="0" defTabSz="496570">
              <a:spcBef>
                <a:spcPts val="1500"/>
              </a:spcBef>
              <a:buSzTx/>
              <a:buNone/>
              <a:defRPr sz="2720"/>
            </a:pPr>
            <a:r>
              <a:t>• Danceable</a:t>
            </a:r>
          </a:p>
          <a:p>
            <a:pPr marL="0" indent="0" defTabSz="496570">
              <a:spcBef>
                <a:spcPts val="1500"/>
              </a:spcBef>
              <a:buSzTx/>
              <a:buNone/>
              <a:defRPr sz="2720"/>
            </a:pPr>
            <a:r>
              <a:t>• Short: ca. 2 minutes, 30 seconds</a:t>
            </a:r>
          </a:p>
          <a:p>
            <a:pPr marL="0" indent="0" defTabSz="496570">
              <a:spcBef>
                <a:spcPts val="1500"/>
              </a:spcBef>
              <a:buSzTx/>
              <a:buNone/>
              <a:defRPr sz="2720"/>
            </a:pPr>
            <a:r>
              <a:t>• Well-produced, polished studio sound</a:t>
            </a:r>
          </a:p>
          <a:p>
            <a:pPr marL="0" indent="0" defTabSz="496570">
              <a:spcBef>
                <a:spcPts val="1500"/>
              </a:spcBef>
              <a:buSzTx/>
              <a:buNone/>
              <a:defRPr sz="2720"/>
            </a:pPr>
            <a:r>
              <a:t>• Violins and other orchestral instruments</a:t>
            </a:r>
          </a:p>
          <a:p>
            <a:pPr marL="0" indent="0" defTabSz="496570">
              <a:spcBef>
                <a:spcPts val="1500"/>
              </a:spcBef>
              <a:buSzTx/>
              <a:buNone/>
              <a:defRPr sz="2720"/>
            </a:pPr>
            <a:r>
              <a:t>• Simple, rhyming lyrics</a:t>
            </a:r>
          </a:p>
          <a:p>
            <a:pPr marL="0" indent="0" defTabSz="496570">
              <a:spcBef>
                <a:spcPts val="1500"/>
              </a:spcBef>
              <a:buSzTx/>
              <a:buNone/>
              <a:defRPr sz="2720"/>
            </a:pPr>
            <a:r>
              <a:t>• Backup vocals</a:t>
            </a:r>
          </a:p>
          <a:p>
            <a:pPr marL="0" indent="0" defTabSz="496570">
              <a:spcBef>
                <a:spcPts val="1500"/>
              </a:spcBef>
              <a:buSzTx/>
              <a:buNone/>
              <a:defRPr sz="2720"/>
            </a:pPr>
            <a:r>
              <a:t>• Insignificant back-beat</a:t>
            </a:r>
          </a:p>
          <a:p>
            <a:pPr marL="0" indent="0" defTabSz="496570">
              <a:spcBef>
                <a:spcPts val="1500"/>
              </a:spcBef>
              <a:buSzTx/>
              <a:buNone/>
              <a:defRPr sz="2720"/>
            </a:pPr>
            <a:r>
              <a:t>• </a:t>
            </a:r>
            <a:r>
              <a:rPr>
                <a:latin typeface="Iowan Old Style Bold"/>
                <a:ea typeface="Iowan Old Style Bold"/>
                <a:cs typeface="Iowan Old Style Bold"/>
                <a:sym typeface="Iowan Old Style Bold"/>
              </a:rPr>
              <a:t>No</a:t>
            </a:r>
            <a:r>
              <a:t> </a:t>
            </a:r>
            <a:r>
              <a:rPr>
                <a:latin typeface="Iowan Old Style Bold"/>
                <a:ea typeface="Iowan Old Style Bold"/>
                <a:cs typeface="Iowan Old Style Bold"/>
                <a:sym typeface="Iowan Old Style Bold"/>
              </a:rPr>
              <a:t>blues</a:t>
            </a:r>
            <a:r>
              <a:t> or rhythm and blues influence</a:t>
            </a:r>
          </a:p>
          <a:p>
            <a:pPr marL="0" indent="0" defTabSz="496570">
              <a:spcBef>
                <a:spcPts val="1500"/>
              </a:spcBef>
              <a:buSzTx/>
              <a:buNone/>
              <a:defRPr sz="2720"/>
            </a:pPr>
            <a:r>
              <a:t>• </a:t>
            </a:r>
            <a:r>
              <a:rPr>
                <a:latin typeface="Iowan Old Style Bold"/>
                <a:ea typeface="Iowan Old Style Bold"/>
                <a:cs typeface="Iowan Old Style Bold"/>
                <a:sym typeface="Iowan Old Style Bold"/>
              </a:rPr>
              <a:t>No</a:t>
            </a:r>
            <a:r>
              <a:t> </a:t>
            </a:r>
            <a:r>
              <a:rPr>
                <a:latin typeface="Iowan Old Style Bold"/>
                <a:ea typeface="Iowan Old Style Bold"/>
                <a:cs typeface="Iowan Old Style Bold"/>
                <a:sym typeface="Iowan Old Style Bold"/>
              </a:rPr>
              <a:t>twangy</a:t>
            </a:r>
            <a:r>
              <a:t> guitar, slap bass or honking horns</a:t>
            </a:r>
          </a:p>
          <a:p>
            <a:pPr marL="0" indent="0" defTabSz="496570">
              <a:spcBef>
                <a:spcPts val="1500"/>
              </a:spcBef>
              <a:buSzTx/>
              <a:buNone/>
              <a:defRPr sz="2720"/>
            </a:pPr>
            <a:r>
              <a:t>• </a:t>
            </a:r>
            <a:r>
              <a:rPr>
                <a:latin typeface="Iowan Old Style Bold"/>
                <a:ea typeface="Iowan Old Style Bold"/>
                <a:cs typeface="Iowan Old Style Bold"/>
                <a:sym typeface="Iowan Old Style Bold"/>
              </a:rPr>
              <a:t>No</a:t>
            </a:r>
            <a:r>
              <a:t> strong </a:t>
            </a:r>
            <a:r>
              <a:rPr>
                <a:latin typeface="Iowan Old Style Bold"/>
                <a:ea typeface="Iowan Old Style Bold"/>
                <a:cs typeface="Iowan Old Style Bold"/>
                <a:sym typeface="Iowan Old Style Bold"/>
              </a:rPr>
              <a:t>regional</a:t>
            </a:r>
            <a:r>
              <a:t> </a:t>
            </a:r>
            <a:r>
              <a:rPr>
                <a:latin typeface="Iowan Old Style Bold"/>
                <a:ea typeface="Iowan Old Style Bold"/>
                <a:cs typeface="Iowan Old Style Bold"/>
                <a:sym typeface="Iowan Old Style Bold"/>
              </a:rPr>
              <a:t>accents</a:t>
            </a:r>
          </a:p>
        </p:txBody>
      </p:sp>
    </p:spTree>
  </p:cSld>
  <p:clrMapOvr>
    <a:masterClrMapping/>
  </p:clrMapOvr>
  <p:transition spd="slow"/>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001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001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655</Words>
  <Application>Microsoft Macintosh PowerPoint</Application>
  <PresentationFormat>Custom</PresentationFormat>
  <Paragraphs>81</Paragraphs>
  <Slides>11</Slides>
  <Notes>0</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11</vt:i4>
      </vt:variant>
    </vt:vector>
  </HeadingPairs>
  <TitlesOfParts>
    <vt:vector size="26" baseType="lpstr">
      <vt:lpstr>Arial</vt:lpstr>
      <vt:lpstr>Baskerville SemiBold</vt:lpstr>
      <vt:lpstr>DIN Alternate</vt:lpstr>
      <vt:lpstr>DIN Condensed</vt:lpstr>
      <vt:lpstr>Gill Sans</vt:lpstr>
      <vt:lpstr>Helvetica</vt:lpstr>
      <vt:lpstr>Helvetica Light</vt:lpstr>
      <vt:lpstr>Iowan Old Style Bold</vt:lpstr>
      <vt:lpstr>Iowan Old Style Italic</vt:lpstr>
      <vt:lpstr>Iowan Old Style Roman</vt:lpstr>
      <vt:lpstr>Lucida Grande</vt:lpstr>
      <vt:lpstr>Times</vt:lpstr>
      <vt:lpstr>Times New Roman</vt:lpstr>
      <vt:lpstr>Zapf Dingbats</vt:lpstr>
      <vt:lpstr>White</vt:lpstr>
      <vt:lpstr>The Brill Building and Aldon music</vt:lpstr>
      <vt:lpstr>Music Business/Trends</vt:lpstr>
      <vt:lpstr>Early 1960s centers of Rock &amp; major studios</vt:lpstr>
      <vt:lpstr>Songwriters and Producers (1960s)</vt:lpstr>
      <vt:lpstr>The Brill Building (1958 —1970s)</vt:lpstr>
      <vt:lpstr>The Brill Building</vt:lpstr>
      <vt:lpstr>Brill Building Songwriters</vt:lpstr>
      <vt:lpstr>Song forms</vt:lpstr>
      <vt:lpstr>Style features of brill and aldon pop</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Brill Building and Aldon music</dc:title>
  <cp:lastModifiedBy>Amy Bauer</cp:lastModifiedBy>
  <cp:revision>1</cp:revision>
  <dcterms:modified xsi:type="dcterms:W3CDTF">2020-01-27T20:50:48Z</dcterms:modified>
</cp:coreProperties>
</file>