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1143000" y="685800"/>
            <a:ext cx="4572000" cy="3429000"/>
          </a:xfrm>
          <a:prstGeom prst="rect">
            <a:avLst/>
          </a:prstGeom>
        </p:spPr>
        <p:txBody>
          <a:bodyPr/>
          <a:lstStyle/>
          <a:p>
            <a:endParaRPr/>
          </a:p>
        </p:txBody>
      </p:sp>
      <p:sp>
        <p:nvSpPr>
          <p:cNvPr id="203" name="Shape 20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grpSp>
        <p:nvGrpSpPr>
          <p:cNvPr id="13" name="Group 13"/>
          <p:cNvGrpSpPr/>
          <p:nvPr/>
        </p:nvGrpSpPr>
        <p:grpSpPr>
          <a:xfrm>
            <a:off x="-1261899" y="-1119492"/>
            <a:ext cx="14868198" cy="11176962"/>
            <a:chOff x="0" y="0"/>
            <a:chExt cx="14868197" cy="11176960"/>
          </a:xfrm>
        </p:grpSpPr>
        <p:sp>
          <p:nvSpPr>
            <p:cNvPr id="11" name="Shape 11"/>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12" name="Shape 12"/>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sp>
        <p:nvSpPr>
          <p:cNvPr id="14" name="Shape 14"/>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5" name="Shape 15"/>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6" name="Shape 16"/>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17" name="Shape 17"/>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18"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19" name="Shape 19"/>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20" name="Shape 20"/>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21" name="Shape 21"/>
          <p:cNvSpPr>
            <a:spLocks noGrp="1"/>
          </p:cNvSpPr>
          <p:nvPr>
            <p:ph type="title"/>
          </p:nvPr>
        </p:nvSpPr>
        <p:spPr>
          <a:xfrm>
            <a:off x="2883182" y="37941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22" name="Shape 22"/>
          <p:cNvSpPr>
            <a:spLocks noGrp="1"/>
          </p:cNvSpPr>
          <p:nvPr>
            <p:ph type="body" sz="quarter" idx="1"/>
          </p:nvPr>
        </p:nvSpPr>
        <p:spPr>
          <a:xfrm>
            <a:off x="2869635" y="4518942"/>
            <a:ext cx="7112001" cy="575734"/>
          </a:xfrm>
          <a:prstGeom prst="rect">
            <a:avLst/>
          </a:prstGeom>
        </p:spPr>
        <p:txBody>
          <a:bodyPr anchor="ctr">
            <a:noAutofit/>
          </a:bodyPr>
          <a:lstStyle>
            <a:lvl1pPr marL="57799" marR="57799" indent="0" defTabSz="1295400">
              <a:spcBef>
                <a:spcPts val="400"/>
              </a:spcBef>
              <a:buSzTx/>
              <a:buFontTx/>
              <a:buNone/>
              <a:defRPr sz="4600">
                <a:solidFill>
                  <a:srgbClr val="F7AD00"/>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0" name="Shape 130"/>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131" name="Shape 131"/>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32" name="Shape 132"/>
          <p:cNvSpPr>
            <a:spLocks noGrp="1"/>
          </p:cNvSpPr>
          <p:nvPr>
            <p:ph type="title"/>
          </p:nvPr>
        </p:nvSpPr>
        <p:spPr>
          <a:xfrm>
            <a:off x="7023100" y="723900"/>
            <a:ext cx="5397500" cy="723900"/>
          </a:xfrm>
          <a:prstGeom prst="rect">
            <a:avLst/>
          </a:prstGeom>
        </p:spPr>
        <p:txBody>
          <a:bodyPr/>
          <a:lstStyle/>
          <a:p>
            <a:r>
              <a:t>Title Text</a:t>
            </a:r>
          </a:p>
        </p:txBody>
      </p:sp>
      <p:sp>
        <p:nvSpPr>
          <p:cNvPr id="133" name="Shape 133"/>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1" name="Shape 141"/>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142" name="Shape 142"/>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143" name="Shape 143"/>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144" name="Shape 144"/>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52" name="Shape 15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3" name="Shape 153"/>
          <p:cNvSpPr>
            <a:spLocks noGrp="1"/>
          </p:cNvSpPr>
          <p:nvPr>
            <p:ph type="title"/>
          </p:nvPr>
        </p:nvSpPr>
        <p:spPr>
          <a:prstGeom prst="rect">
            <a:avLst/>
          </a:prstGeom>
        </p:spPr>
        <p:txBody>
          <a:bodyPr/>
          <a:lstStyle/>
          <a:p>
            <a:r>
              <a:t>Title Text</a:t>
            </a:r>
          </a:p>
        </p:txBody>
      </p:sp>
      <p:pic>
        <p:nvPicPr>
          <p:cNvPr id="154" name="pasted-image.tiff"/>
          <p:cNvPicPr>
            <a:picLocks noChangeAspect="1"/>
          </p:cNvPicPr>
          <p:nvPr/>
        </p:nvPicPr>
        <p:blipFill>
          <a:blip r:embed="rId2">
            <a:extLst/>
          </a:blip>
          <a:stretch>
            <a:fillRect/>
          </a:stretch>
        </p:blipFill>
        <p:spPr>
          <a:xfrm>
            <a:off x="11005566" y="971550"/>
            <a:ext cx="1389634" cy="1389634"/>
          </a:xfrm>
          <a:prstGeom prst="rect">
            <a:avLst/>
          </a:prstGeom>
          <a:ln w="12700">
            <a:miter lim="400000"/>
          </a:ln>
        </p:spPr>
      </p:pic>
      <p:sp>
        <p:nvSpPr>
          <p:cNvPr id="155" name="Shape 15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copy">
    <p:spTree>
      <p:nvGrpSpPr>
        <p:cNvPr id="1" name=""/>
        <p:cNvGrpSpPr/>
        <p:nvPr/>
      </p:nvGrpSpPr>
      <p:grpSpPr>
        <a:xfrm>
          <a:off x="0" y="0"/>
          <a:ext cx="0" cy="0"/>
          <a:chOff x="0" y="0"/>
          <a:chExt cx="0" cy="0"/>
        </a:xfrm>
      </p:grpSpPr>
      <p:sp>
        <p:nvSpPr>
          <p:cNvPr id="162" name="Shape 162"/>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63" name="Shape 163"/>
          <p:cNvSpPr>
            <a:spLocks noGrp="1"/>
          </p:cNvSpPr>
          <p:nvPr>
            <p:ph type="title"/>
          </p:nvPr>
        </p:nvSpPr>
        <p:spPr>
          <a:prstGeom prst="rect">
            <a:avLst/>
          </a:prstGeom>
        </p:spPr>
        <p:txBody>
          <a:bodyPr/>
          <a:lstStyle/>
          <a:p>
            <a:r>
              <a:t>Title Text</a:t>
            </a:r>
          </a:p>
        </p:txBody>
      </p:sp>
      <p:pic>
        <p:nvPicPr>
          <p:cNvPr id="164" name="pasted-image.tiff"/>
          <p:cNvPicPr>
            <a:picLocks noChangeAspect="1"/>
          </p:cNvPicPr>
          <p:nvPr/>
        </p:nvPicPr>
        <p:blipFill>
          <a:blip r:embed="rId2">
            <a:extLst/>
          </a:blip>
          <a:stretch>
            <a:fillRect/>
          </a:stretch>
        </p:blipFill>
        <p:spPr>
          <a:xfrm>
            <a:off x="10490200" y="7270750"/>
            <a:ext cx="1625600" cy="1625600"/>
          </a:xfrm>
          <a:prstGeom prst="rect">
            <a:avLst/>
          </a:prstGeom>
          <a:ln w="12700">
            <a:miter lim="400000"/>
          </a:ln>
        </p:spPr>
      </p:pic>
      <p:sp>
        <p:nvSpPr>
          <p:cNvPr id="165" name="Shape 1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2" name="Shape 172"/>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79" name="Shape 179"/>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6" name="Shape 186"/>
          <p:cNvSpPr>
            <a:spLocks noGrp="1"/>
          </p:cNvSpPr>
          <p:nvPr>
            <p:ph type="body" sz="quarter" idx="13"/>
          </p:nvPr>
        </p:nvSpPr>
        <p:spPr>
          <a:xfrm>
            <a:off x="571499" y="1574799"/>
            <a:ext cx="11861801" cy="1"/>
          </a:xfrm>
          <a:prstGeom prst="line">
            <a:avLst/>
          </a:prstGeom>
          <a:ln w="25400" cap="rnd">
            <a:solidFill>
              <a:srgbClr val="747676"/>
            </a:solidFill>
            <a:custDash>
              <a:ds d="100000" sp="200000"/>
            </a:custDash>
            <a:round/>
          </a:ln>
        </p:spPr>
        <p:txBody>
          <a:bodyPr anchor="ctr">
            <a:noAutofit/>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187" name="Shape 187"/>
          <p:cNvSpPr>
            <a:spLocks noGrp="1"/>
          </p:cNvSpPr>
          <p:nvPr>
            <p:ph type="title"/>
          </p:nvPr>
        </p:nvSpPr>
        <p:spPr>
          <a:xfrm>
            <a:off x="571499" y="723899"/>
            <a:ext cx="11861801" cy="723901"/>
          </a:xfrm>
          <a:prstGeom prst="rect">
            <a:avLst/>
          </a:prstGeom>
        </p:spPr>
        <p:txBody>
          <a:bodyPr/>
          <a:lstStyle>
            <a:lvl1pPr>
              <a:defRPr sz="5000"/>
            </a:lvl1pPr>
          </a:lstStyle>
          <a:p>
            <a:r>
              <a:t>Title Text</a:t>
            </a:r>
          </a:p>
        </p:txBody>
      </p:sp>
      <p:sp>
        <p:nvSpPr>
          <p:cNvPr id="188" name="Shape 188"/>
          <p:cNvSpPr>
            <a:spLocks noGrp="1"/>
          </p:cNvSpPr>
          <p:nvPr>
            <p:ph type="body" idx="1"/>
          </p:nvPr>
        </p:nvSpPr>
        <p:spPr>
          <a:xfrm>
            <a:off x="571499" y="1803400"/>
            <a:ext cx="11861801" cy="7226300"/>
          </a:xfrm>
          <a:prstGeom prst="rect">
            <a:avLst/>
          </a:prstGeom>
        </p:spPr>
        <p:txBody>
          <a:bodyPr/>
          <a:lstStyle>
            <a:lvl1pPr marL="440531" indent="-440531">
              <a:defRPr sz="3000"/>
            </a:lvl1pPr>
            <a:lvl2pPr marL="910431" indent="-440531">
              <a:defRPr sz="3000"/>
            </a:lvl2pPr>
            <a:lvl3pPr marL="1380331" indent="-440531">
              <a:defRPr sz="3000"/>
            </a:lvl3pPr>
            <a:lvl4pPr marL="1850231" indent="-440531">
              <a:defRPr sz="3000"/>
            </a:lvl4pPr>
            <a:lvl5pPr marL="2320131" indent="-440531">
              <a:defRPr sz="3000"/>
            </a:lvl5pPr>
          </a:lstStyle>
          <a:p>
            <a:r>
              <a:t>Body Level One</a:t>
            </a:r>
          </a:p>
          <a:p>
            <a:pPr lvl="1"/>
            <a:r>
              <a:t>Body Level Two</a:t>
            </a:r>
          </a:p>
          <a:p>
            <a:pPr lvl="2"/>
            <a:r>
              <a:t>Body Level Three</a:t>
            </a:r>
          </a:p>
          <a:p>
            <a:pPr lvl="3"/>
            <a:r>
              <a:t>Body Level Four</a:t>
            </a:r>
          </a:p>
          <a:p>
            <a:pPr lvl="4"/>
            <a:r>
              <a:t>Body Level Five</a:t>
            </a:r>
          </a:p>
        </p:txBody>
      </p:sp>
      <p:sp>
        <p:nvSpPr>
          <p:cNvPr id="189" name="Shape 189"/>
          <p:cNvSpPr>
            <a:spLocks noGrp="1"/>
          </p:cNvSpPr>
          <p:nvPr>
            <p:ph type="sldNum" sz="quarter" idx="2"/>
          </p:nvPr>
        </p:nvSpPr>
        <p:spPr>
          <a:xfrm>
            <a:off x="12105430" y="9194800"/>
            <a:ext cx="284982" cy="304800"/>
          </a:xfrm>
          <a:prstGeom prst="rect">
            <a:avLst/>
          </a:prstGeom>
        </p:spPr>
        <p:txBody>
          <a:bodyPr/>
          <a:lstStyle>
            <a:lvl1pPr>
              <a:defRPr sz="14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196" name="Shape 196"/>
          <p:cNvSpPr>
            <a:spLocks noGrp="1"/>
          </p:cNvSpPr>
          <p:nvPr>
            <p:ph type="sldNum" sz="quarter" idx="2"/>
          </p:nvPr>
        </p:nvSpPr>
        <p:spPr>
          <a:xfrm>
            <a:off x="6311798" y="9258300"/>
            <a:ext cx="368504" cy="381000"/>
          </a:xfrm>
          <a:prstGeom prst="rect">
            <a:avLst/>
          </a:prstGeom>
        </p:spPr>
        <p:txBody>
          <a:bodyPr/>
          <a:lstStyle>
            <a:lvl1pPr algn="ctr">
              <a:defRPr sz="1800">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30" name="Shape 30"/>
          <p:cNvSpPr/>
          <p:nvPr/>
        </p:nvSpPr>
        <p:spPr>
          <a:xfrm>
            <a:off x="215899" y="2489200"/>
            <a:ext cx="5170212" cy="2855030"/>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pic>
        <p:nvPicPr>
          <p:cNvPr id="31" name="droppedImage.tiff"/>
          <p:cNvPicPr>
            <a:picLocks noChangeAspect="1"/>
          </p:cNvPicPr>
          <p:nvPr/>
        </p:nvPicPr>
        <p:blipFill>
          <a:blip r:embed="rId2">
            <a:alphaModFix amt="40000"/>
            <a:extLst/>
          </a:blip>
          <a:srcRect l="204" t="16908"/>
          <a:stretch>
            <a:fillRect/>
          </a:stretch>
        </p:blipFill>
        <p:spPr>
          <a:xfrm>
            <a:off x="216462" y="1029635"/>
            <a:ext cx="12597640" cy="6293382"/>
          </a:xfrm>
          <a:prstGeom prst="rect">
            <a:avLst/>
          </a:prstGeom>
          <a:ln w="12700"/>
        </p:spPr>
      </p:pic>
      <p:sp>
        <p:nvSpPr>
          <p:cNvPr id="32" name="Shape 32"/>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33" name="Shape 33"/>
          <p:cNvSpPr/>
          <p:nvPr/>
        </p:nvSpPr>
        <p:spPr>
          <a:xfrm>
            <a:off x="-1" y="3725928"/>
            <a:ext cx="13004801" cy="2060444"/>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4" name="Shape 34"/>
          <p:cNvSpPr/>
          <p:nvPr/>
        </p:nvSpPr>
        <p:spPr>
          <a:xfrm>
            <a:off x="2772551" y="3797300"/>
            <a:ext cx="8991975" cy="1917700"/>
          </a:xfrm>
          <a:prstGeom prst="rect">
            <a:avLst/>
          </a:prstGeom>
          <a:ln w="12700">
            <a:solidFill>
              <a:srgbClr val="FFFFFF"/>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marL="57799" marR="57799" defTabSz="1295400">
              <a:defRPr sz="2400">
                <a:uFill>
                  <a:solidFill>
                    <a:srgbClr val="000000"/>
                  </a:solidFill>
                </a:uFill>
                <a:latin typeface="+mn-lt"/>
                <a:ea typeface="+mn-ea"/>
                <a:cs typeface="+mn-cs"/>
                <a:sym typeface="Arial"/>
              </a:defRPr>
            </a:lvl1pPr>
          </a:lstStyle>
          <a:p>
            <a:r>
              <a:t>\</a:t>
            </a:r>
          </a:p>
        </p:txBody>
      </p:sp>
      <p:sp>
        <p:nvSpPr>
          <p:cNvPr id="35" name="Shape 35"/>
          <p:cNvSpPr/>
          <p:nvPr/>
        </p:nvSpPr>
        <p:spPr>
          <a:xfrm>
            <a:off x="2772551" y="4533900"/>
            <a:ext cx="8991975" cy="0"/>
          </a:xfrm>
          <a:prstGeom prst="line">
            <a:avLst/>
          </a:prstGeom>
          <a:ln w="12700">
            <a:solidFill>
              <a:srgbClr val="FFFFFF"/>
            </a:solidFill>
          </a:ln>
        </p:spPr>
        <p:txBody>
          <a:bodyPr lIns="0" tIns="0" rIns="0" bIns="0"/>
          <a:lstStyle/>
          <a:p>
            <a:endParaRPr/>
          </a:p>
        </p:txBody>
      </p:sp>
      <p:sp>
        <p:nvSpPr>
          <p:cNvPr id="36" name="Shape 36"/>
          <p:cNvSpPr/>
          <p:nvPr/>
        </p:nvSpPr>
        <p:spPr>
          <a:xfrm flipV="1">
            <a:off x="2772551" y="5120640"/>
            <a:ext cx="8991975" cy="1"/>
          </a:xfrm>
          <a:prstGeom prst="line">
            <a:avLst/>
          </a:prstGeom>
          <a:ln w="12700">
            <a:solidFill>
              <a:srgbClr val="FFFFFF"/>
            </a:solidFill>
          </a:ln>
        </p:spPr>
        <p:txBody>
          <a:bodyPr lIns="0" tIns="0" rIns="0" bIns="0"/>
          <a:lstStyle/>
          <a:p>
            <a:endParaRPr/>
          </a:p>
        </p:txBody>
      </p:sp>
      <p:sp>
        <p:nvSpPr>
          <p:cNvPr id="37" name="Shape 37"/>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38" name="Shape 38"/>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2F3CE"/>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39" name="Shape 39"/>
          <p:cNvSpPr/>
          <p:nvPr/>
        </p:nvSpPr>
        <p:spPr>
          <a:xfrm>
            <a:off x="8267402" y="5701030"/>
            <a:ext cx="4546898" cy="2757170"/>
          </a:xfrm>
          <a:prstGeom prst="line">
            <a:avLst/>
          </a:prstGeom>
          <a:ln w="127000">
            <a:solidFill>
              <a:srgbClr val="FFFFFF"/>
            </a:solidFill>
            <a:tailEnd type="triangle"/>
          </a:ln>
        </p:spPr>
        <p:txBody>
          <a:bodyPr lIns="0" tIns="0" rIns="0" bIns="0"/>
          <a:lstStyle/>
          <a:p>
            <a:endParaRPr/>
          </a:p>
        </p:txBody>
      </p:sp>
      <p:sp>
        <p:nvSpPr>
          <p:cNvPr id="40" name="Shape 40"/>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47" name="Shape 47"/>
          <p:cNvSpPr/>
          <p:nvPr/>
        </p:nvSpPr>
        <p:spPr>
          <a:xfrm>
            <a:off x="-350788" y="-364927"/>
            <a:ext cx="13548222" cy="10573545"/>
          </a:xfrm>
          <a:prstGeom prst="rect">
            <a:avLst/>
          </a:prstGeom>
          <a:solidFill>
            <a:srgbClr val="0096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48" name="Shape 48"/>
          <p:cNvSpPr/>
          <p:nvPr/>
        </p:nvSpPr>
        <p:spPr>
          <a:xfrm>
            <a:off x="51527" y="3725928"/>
            <a:ext cx="12953273" cy="1474723"/>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9" name="Shape 49"/>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50" name="Shape 50"/>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51" name="Shape 51"/>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52"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53" name="Shape 53"/>
          <p:cNvSpPr/>
          <p:nvPr/>
        </p:nvSpPr>
        <p:spPr>
          <a:xfrm>
            <a:off x="215900" y="2489200"/>
            <a:ext cx="6134100" cy="3289302"/>
          </a:xfrm>
          <a:prstGeom prst="line">
            <a:avLst/>
          </a:prstGeom>
          <a:ln w="127000">
            <a:solidFill>
              <a:schemeClr val="accent5">
                <a:hueOff val="-176146"/>
                <a:satOff val="3665"/>
                <a:lumOff val="-13986"/>
              </a:schemeClr>
            </a:solidFill>
            <a:headEnd type="stealth"/>
            <a:tailEnd type="stealth"/>
          </a:ln>
        </p:spPr>
        <p:txBody>
          <a:bodyPr lIns="0" tIns="0" rIns="0" bIns="0"/>
          <a:lstStyle/>
          <a:p>
            <a:endParaRPr/>
          </a:p>
        </p:txBody>
      </p:sp>
      <p:sp>
        <p:nvSpPr>
          <p:cNvPr id="54" name="Shape 54"/>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55" name="Shape 55"/>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56" name="Shape 56"/>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C6E6E9"/>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57" name="Shape 57"/>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4" name="Shape 64"/>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65" name="Shape 65"/>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66" name="Shape 66"/>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67" name="Shape 67"/>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74" name="Shape 74"/>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75" name="Shape 75"/>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76" name="Shape 76"/>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77" name="Shape 77"/>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78" name="Shape 78"/>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79" name="Shape 79"/>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6" name="Shape 86"/>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87" name="Shape 87"/>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88" name="Shape 88"/>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89" name="Shape 89"/>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0" name="Shape 90"/>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7" name="Shape 97"/>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98" name="Shape 98"/>
          <p:cNvSpPr>
            <a:spLocks noGrp="1"/>
          </p:cNvSpPr>
          <p:nvPr>
            <p:ph type="title"/>
          </p:nvPr>
        </p:nvSpPr>
        <p:spPr>
          <a:prstGeom prst="rect">
            <a:avLst/>
          </a:prstGeom>
        </p:spPr>
        <p:txBody>
          <a:bodyPr/>
          <a:lstStyle/>
          <a:p>
            <a:r>
              <a:t>Title Text</a:t>
            </a:r>
          </a:p>
        </p:txBody>
      </p:sp>
      <p:sp>
        <p:nvSpPr>
          <p:cNvPr id="99" name="Shape 9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07" name="Shape 107"/>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08" name="Shape 108"/>
          <p:cNvSpPr>
            <a:spLocks noGrp="1"/>
          </p:cNvSpPr>
          <p:nvPr>
            <p:ph type="title"/>
          </p:nvPr>
        </p:nvSpPr>
        <p:spPr>
          <a:prstGeom prst="rect">
            <a:avLst/>
          </a:prstGeom>
        </p:spPr>
        <p:txBody>
          <a:bodyPr/>
          <a:lstStyle/>
          <a:p>
            <a:r>
              <a:t>Title Text</a:t>
            </a:r>
          </a:p>
        </p:txBody>
      </p:sp>
      <p:sp>
        <p:nvSpPr>
          <p:cNvPr id="109" name="Shape 109"/>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grpSp>
        <p:nvGrpSpPr>
          <p:cNvPr id="112" name="Group 112"/>
          <p:cNvGrpSpPr/>
          <p:nvPr/>
        </p:nvGrpSpPr>
        <p:grpSpPr>
          <a:xfrm>
            <a:off x="8559800" y="889000"/>
            <a:ext cx="3568700" cy="2199640"/>
            <a:chOff x="0" y="0"/>
            <a:chExt cx="3568700" cy="2199639"/>
          </a:xfrm>
        </p:grpSpPr>
        <p:pic>
          <p:nvPicPr>
            <p:cNvPr id="111" name="droppedImage.tiff"/>
            <p:cNvPicPr>
              <a:picLocks noChangeAspect="1"/>
            </p:cNvPicPr>
            <p:nvPr/>
          </p:nvPicPr>
          <p:blipFill>
            <a:blip r:embed="rId2">
              <a:extLst/>
            </a:blip>
            <a:stretch>
              <a:fillRect/>
            </a:stretch>
          </p:blipFill>
          <p:spPr>
            <a:xfrm>
              <a:off x="25400" y="25400"/>
              <a:ext cx="3517900" cy="2110740"/>
            </a:xfrm>
            <a:prstGeom prst="rect">
              <a:avLst/>
            </a:prstGeom>
            <a:ln>
              <a:noFill/>
            </a:ln>
            <a:effectLst/>
          </p:spPr>
        </p:pic>
        <p:pic>
          <p:nvPicPr>
            <p:cNvPr id="110" name="Picture 109"/>
            <p:cNvPicPr>
              <a:picLocks/>
            </p:cNvPicPr>
            <p:nvPr/>
          </p:nvPicPr>
          <p:blipFill>
            <a:blip r:embed="rId3">
              <a:extLst/>
            </a:blip>
            <a:stretch>
              <a:fillRect/>
            </a:stretch>
          </p:blipFill>
          <p:spPr>
            <a:xfrm>
              <a:off x="0" y="0"/>
              <a:ext cx="3568700" cy="2199640"/>
            </a:xfrm>
            <a:prstGeom prst="rect">
              <a:avLst/>
            </a:prstGeom>
            <a:effectLst/>
          </p:spPr>
        </p:pic>
      </p:grpSp>
      <p:sp>
        <p:nvSpPr>
          <p:cNvPr id="113" name="Shape 1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20" name="Shape 120"/>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a:solidFill>
                  <a:srgbClr val="E4E4E4"/>
                </a:solidFill>
                <a:latin typeface="Baskerville SemiBold"/>
                <a:ea typeface="Baskerville SemiBold"/>
                <a:cs typeface="Baskerville SemiBold"/>
                <a:sym typeface="Baskerville SemiBold"/>
              </a:defRPr>
            </a:lvl1pPr>
          </a:lstStyle>
          <a:p>
            <a:r>
              <a:t>“</a:t>
            </a:r>
          </a:p>
        </p:txBody>
      </p:sp>
      <p:sp>
        <p:nvSpPr>
          <p:cNvPr id="121" name="Shape 121"/>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22" name="Shape 122"/>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23" name="Shape 1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defTabSz="584200">
              <a:defRPr sz="160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9pPr>
    </p:titleStyle>
    <p:bodyStyle>
      <a:lvl1pPr marL="4699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p:nvPr/>
        </p:nvSpPr>
        <p:spPr>
          <a:xfrm>
            <a:off x="215899" y="2489200"/>
            <a:ext cx="5170212" cy="2855030"/>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pic>
        <p:nvPicPr>
          <p:cNvPr id="206" name="droppedImage.tiff"/>
          <p:cNvPicPr>
            <a:picLocks noChangeAspect="1"/>
          </p:cNvPicPr>
          <p:nvPr/>
        </p:nvPicPr>
        <p:blipFill>
          <a:blip r:embed="rId2">
            <a:alphaModFix amt="40000"/>
            <a:extLst/>
          </a:blip>
          <a:srcRect l="204" t="16908"/>
          <a:stretch>
            <a:fillRect/>
          </a:stretch>
        </p:blipFill>
        <p:spPr>
          <a:xfrm>
            <a:off x="216462" y="1029635"/>
            <a:ext cx="12597640" cy="6293382"/>
          </a:xfrm>
          <a:prstGeom prst="rect">
            <a:avLst/>
          </a:prstGeom>
          <a:ln w="12700"/>
        </p:spPr>
      </p:pic>
      <p:sp>
        <p:nvSpPr>
          <p:cNvPr id="207" name="Shape 207"/>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208" name="Shape 208"/>
          <p:cNvSpPr/>
          <p:nvPr/>
        </p:nvSpPr>
        <p:spPr>
          <a:xfrm>
            <a:off x="-1" y="3725928"/>
            <a:ext cx="13004801" cy="2060444"/>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09" name="Shape 209"/>
          <p:cNvSpPr/>
          <p:nvPr/>
        </p:nvSpPr>
        <p:spPr>
          <a:xfrm>
            <a:off x="2772551" y="3797300"/>
            <a:ext cx="8991975" cy="1917700"/>
          </a:xfrm>
          <a:prstGeom prst="rect">
            <a:avLst/>
          </a:prstGeom>
          <a:ln w="12700">
            <a:solidFill>
              <a:srgbClr val="FFFFFF"/>
            </a:solidFill>
            <a:miter lim="400000"/>
          </a:ln>
          <a:extLst>
            <a:ext uri="{C572A759-6A51-4108-AA02-DFA0A04FC94B}">
              <ma14:wrappingTextBoxFlag xmlns:ma14="http://schemas.microsoft.com/office/mac/drawingml/2011/main" xmlns="" val="1"/>
            </a:ext>
          </a:extLst>
        </p:spPr>
        <p:txBody>
          <a:bodyPr lIns="50800" tIns="50800" rIns="50800" bIns="50800" anchor="ctr"/>
          <a:lstStyle>
            <a:lvl1pPr marL="57799" marR="57799" defTabSz="1295400">
              <a:defRPr sz="2400">
                <a:uFill>
                  <a:solidFill>
                    <a:srgbClr val="000000"/>
                  </a:solidFill>
                </a:uFill>
                <a:latin typeface="+mn-lt"/>
                <a:ea typeface="+mn-ea"/>
                <a:cs typeface="+mn-cs"/>
                <a:sym typeface="Arial"/>
              </a:defRPr>
            </a:lvl1pPr>
          </a:lstStyle>
          <a:p>
            <a:r>
              <a:t>\</a:t>
            </a:r>
          </a:p>
        </p:txBody>
      </p:sp>
      <p:sp>
        <p:nvSpPr>
          <p:cNvPr id="210" name="Shape 210"/>
          <p:cNvSpPr/>
          <p:nvPr/>
        </p:nvSpPr>
        <p:spPr>
          <a:xfrm>
            <a:off x="2772551" y="4533900"/>
            <a:ext cx="8991975" cy="0"/>
          </a:xfrm>
          <a:prstGeom prst="line">
            <a:avLst/>
          </a:prstGeom>
          <a:ln w="12700">
            <a:solidFill>
              <a:srgbClr val="FFFFFF"/>
            </a:solidFill>
          </a:ln>
        </p:spPr>
        <p:txBody>
          <a:bodyPr lIns="0" tIns="0" rIns="0" bIns="0"/>
          <a:lstStyle/>
          <a:p>
            <a:endParaRPr/>
          </a:p>
        </p:txBody>
      </p:sp>
      <p:sp>
        <p:nvSpPr>
          <p:cNvPr id="211" name="Shape 211"/>
          <p:cNvSpPr/>
          <p:nvPr/>
        </p:nvSpPr>
        <p:spPr>
          <a:xfrm flipV="1">
            <a:off x="2772551" y="5120640"/>
            <a:ext cx="8991975" cy="1"/>
          </a:xfrm>
          <a:prstGeom prst="line">
            <a:avLst/>
          </a:prstGeom>
          <a:ln w="12700">
            <a:solidFill>
              <a:srgbClr val="FFFFFF"/>
            </a:solidFill>
          </a:ln>
        </p:spPr>
        <p:txBody>
          <a:bodyPr lIns="0" tIns="0" rIns="0" bIns="0"/>
          <a:lstStyle/>
          <a:p>
            <a:endParaRPr/>
          </a:p>
        </p:txBody>
      </p:sp>
      <p:sp>
        <p:nvSpPr>
          <p:cNvPr id="212" name="Shape 212"/>
          <p:cNvSpPr>
            <a:spLocks noGrp="1"/>
          </p:cNvSpPr>
          <p:nvPr>
            <p:ph type="title"/>
          </p:nvPr>
        </p:nvSpPr>
        <p:spPr>
          <a:prstGeom prst="rect">
            <a:avLst/>
          </a:prstGeom>
        </p:spPr>
        <p:txBody>
          <a:bodyPr/>
          <a:lstStyle/>
          <a:p>
            <a:r>
              <a:t>Rockabilly 2</a:t>
            </a:r>
          </a:p>
        </p:txBody>
      </p:sp>
      <p:sp>
        <p:nvSpPr>
          <p:cNvPr id="213" name="Shape 213"/>
          <p:cNvSpPr>
            <a:spLocks noGrp="1"/>
          </p:cNvSpPr>
          <p:nvPr>
            <p:ph type="body" sz="quarter" idx="1"/>
          </p:nvPr>
        </p:nvSpPr>
        <p:spPr>
          <a:xfrm>
            <a:off x="2867322" y="4532172"/>
            <a:ext cx="8370567" cy="1176937"/>
          </a:xfrm>
          <a:prstGeom prst="rect">
            <a:avLst/>
          </a:prstGeom>
        </p:spPr>
        <p:txBody>
          <a:bodyPr/>
          <a:lstStyle>
            <a:lvl1pPr>
              <a:defRPr sz="3700"/>
            </a:lvl1pPr>
          </a:lstStyle>
          <a:p>
            <a:r>
              <a:t>Johnny Cash, Roy Orbison, Buddy Holly, Richie Valens, Gene Vincent, Eddie Cochrane, The Everly Brothers</a:t>
            </a:r>
          </a:p>
        </p:txBody>
      </p:sp>
      <p:sp>
        <p:nvSpPr>
          <p:cNvPr id="214" name="Shape 214"/>
          <p:cNvSpPr/>
          <p:nvPr/>
        </p:nvSpPr>
        <p:spPr>
          <a:xfrm>
            <a:off x="8267402" y="5701030"/>
            <a:ext cx="4546898" cy="2757170"/>
          </a:xfrm>
          <a:prstGeom prst="line">
            <a:avLst/>
          </a:prstGeom>
          <a:ln w="127000">
            <a:solidFill>
              <a:srgbClr val="FFFFFF"/>
            </a:solidFill>
            <a:tailEnd type="triangle"/>
          </a:ln>
        </p:spPr>
        <p:txBody>
          <a:bodyPr lIns="0" tIns="0" rIns="0" bIns="0"/>
          <a:lstStyle/>
          <a:p>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73" name="Shape 273"/>
          <p:cNvSpPr>
            <a:spLocks noGrp="1"/>
          </p:cNvSpPr>
          <p:nvPr>
            <p:ph type="title"/>
          </p:nvPr>
        </p:nvSpPr>
        <p:spPr>
          <a:xfrm>
            <a:off x="571499" y="723899"/>
            <a:ext cx="11861801" cy="723901"/>
          </a:xfrm>
          <a:prstGeom prst="rect">
            <a:avLst/>
          </a:prstGeom>
        </p:spPr>
        <p:txBody>
          <a:bodyPr/>
          <a:lstStyle/>
          <a:p>
            <a: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pPr>
            <a:r>
              <a:t>Style </a:t>
            </a:r>
            <a:r>
              <a:rPr sz="3813"/>
              <a:t>and</a:t>
            </a:r>
            <a:r>
              <a:t> Wake up little susie,  </a:t>
            </a:r>
            <a:r>
              <a:rPr sz="3255"/>
              <a:t>by felice and Boudleaux Bryant</a:t>
            </a:r>
          </a:p>
        </p:txBody>
      </p:sp>
      <p:sp>
        <p:nvSpPr>
          <p:cNvPr id="274" name="Shape 274"/>
          <p:cNvSpPr>
            <a:spLocks noGrp="1"/>
          </p:cNvSpPr>
          <p:nvPr>
            <p:ph type="body" idx="1"/>
          </p:nvPr>
        </p:nvSpPr>
        <p:spPr>
          <a:xfrm>
            <a:off x="571500" y="1809750"/>
            <a:ext cx="11861800" cy="7226300"/>
          </a:xfrm>
          <a:prstGeom prst="rect">
            <a:avLst/>
          </a:prstGeom>
        </p:spPr>
        <p:txBody>
          <a:bodyPr/>
          <a:lstStyle/>
          <a:p>
            <a:pPr marL="460502" indent="-460502" defTabSz="572516">
              <a:lnSpc>
                <a:spcPct val="93000"/>
              </a:lnSpc>
              <a:spcBef>
                <a:spcPts val="1700"/>
              </a:spcBef>
              <a:buChar char="•"/>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r>
              <a:t>“Old-Timey” vocal harmony in thirds </a:t>
            </a:r>
          </a:p>
          <a:p>
            <a:pPr marL="460502" indent="-460502" defTabSz="572516">
              <a:lnSpc>
                <a:spcPct val="93000"/>
              </a:lnSpc>
              <a:spcBef>
                <a:spcPts val="1700"/>
              </a:spcBef>
              <a:buChar char="•"/>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r>
              <a:t>High tenor range -  influence from blues and gospel</a:t>
            </a:r>
          </a:p>
          <a:p>
            <a:pPr marL="460502" indent="-460502" defTabSz="572516">
              <a:lnSpc>
                <a:spcPct val="93000"/>
              </a:lnSpc>
              <a:spcBef>
                <a:spcPts val="1700"/>
              </a:spcBef>
              <a:buChar char="•"/>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r>
              <a:t>“rock” instrumentation + piano</a:t>
            </a:r>
          </a:p>
          <a:p>
            <a:pPr marL="460502" indent="-460502" defTabSz="572516">
              <a:lnSpc>
                <a:spcPct val="93000"/>
              </a:lnSpc>
              <a:spcBef>
                <a:spcPts val="1700"/>
              </a:spcBef>
              <a:buChar char="•"/>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r>
              <a:t>catchy melody lines</a:t>
            </a:r>
          </a:p>
          <a:p>
            <a:pPr marL="460502" indent="-460502" defTabSz="572516">
              <a:lnSpc>
                <a:spcPct val="93000"/>
              </a:lnSpc>
              <a:spcBef>
                <a:spcPts val="1700"/>
              </a:spcBef>
              <a:buChar char="•"/>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r>
              <a:t>gentle rock timekeeping</a:t>
            </a:r>
          </a:p>
          <a:p>
            <a:pPr marL="0" indent="0" defTabSz="572516">
              <a:lnSpc>
                <a:spcPct val="93000"/>
              </a:lnSpc>
              <a:spcBef>
                <a:spcPts val="1700"/>
              </a:spcBef>
              <a:buSzTx/>
              <a:buNone/>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endParaRPr/>
          </a:p>
          <a:p>
            <a:pPr marL="0" indent="0" defTabSz="572516">
              <a:lnSpc>
                <a:spcPct val="93000"/>
              </a:lnSpc>
              <a:spcBef>
                <a:spcPts val="1700"/>
              </a:spcBef>
              <a:buSzTx/>
              <a:buNone/>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endParaRPr/>
          </a:p>
          <a:p>
            <a:pPr marL="0" indent="0" defTabSz="572516">
              <a:lnSpc>
                <a:spcPct val="93000"/>
              </a:lnSpc>
              <a:spcBef>
                <a:spcPts val="1700"/>
              </a:spcBef>
              <a:buSzTx/>
              <a:buNone/>
              <a:tabLst>
                <a:tab pos="609600" algn="l"/>
                <a:tab pos="1244600" algn="l"/>
                <a:tab pos="1892300" algn="l"/>
                <a:tab pos="2527300" algn="l"/>
                <a:tab pos="3162300" algn="l"/>
                <a:tab pos="3797300" algn="l"/>
                <a:tab pos="4432300" algn="l"/>
                <a:tab pos="5080000" algn="l"/>
                <a:tab pos="5715000" algn="l"/>
                <a:tab pos="6350000" algn="l"/>
                <a:tab pos="6985000" algn="l"/>
                <a:tab pos="7620000" algn="l"/>
                <a:tab pos="8255000" algn="l"/>
                <a:tab pos="8902700" algn="l"/>
                <a:tab pos="9537700" algn="l"/>
                <a:tab pos="10172700" algn="l"/>
                <a:tab pos="10807700" algn="l"/>
                <a:tab pos="11442700" algn="l"/>
                <a:tab pos="12077700" algn="l"/>
                <a:tab pos="12725400" algn="l"/>
              </a:tabLst>
              <a:defRPr sz="3136"/>
            </a:pPr>
            <a:r>
              <a:t>“</a:t>
            </a:r>
            <a:r>
              <a:rPr>
                <a:latin typeface="Iowan Old Style Bold"/>
                <a:ea typeface="Iowan Old Style Bold"/>
                <a:cs typeface="Iowan Old Style Bold"/>
                <a:sym typeface="Iowan Old Style Bold"/>
              </a:rPr>
              <a:t>Wake up Little Susie</a:t>
            </a:r>
            <a:r>
              <a:t>” reached number one on the Billboard Pop and the Cash Box Best Selling Records chart, despite having been banned from Boston radio stations for suggestive lyrics</a:t>
            </a:r>
          </a:p>
        </p:txBody>
      </p:sp>
      <p:pic>
        <p:nvPicPr>
          <p:cNvPr id="275" name="Wake_up_Suzie_everly_Bros.jpg"/>
          <p:cNvPicPr>
            <a:picLocks noChangeAspect="1"/>
          </p:cNvPicPr>
          <p:nvPr/>
        </p:nvPicPr>
        <p:blipFill>
          <a:blip r:embed="rId2">
            <a:extLst/>
          </a:blip>
          <a:stretch>
            <a:fillRect/>
          </a:stretch>
        </p:blipFill>
        <p:spPr>
          <a:xfrm>
            <a:off x="7624845" y="3243866"/>
            <a:ext cx="3543151" cy="3454573"/>
          </a:xfrm>
          <a:prstGeom prst="rect">
            <a:avLst/>
          </a:prstGeom>
          <a:ln w="38100">
            <a:solidFill>
              <a:srgbClr val="747676"/>
            </a:solidFill>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78" name="Shape 278"/>
          <p:cNvSpPr>
            <a:spLocks noGrp="1"/>
          </p:cNvSpPr>
          <p:nvPr>
            <p:ph type="title"/>
          </p:nvPr>
        </p:nvSpPr>
        <p:spPr>
          <a:prstGeom prst="rect">
            <a:avLst/>
          </a:prstGeom>
        </p:spPr>
        <p:txBody>
          <a:bodyPr/>
          <a:lstStyle/>
          <a:p>
            <a:pPr defTabSz="560831">
              <a:spcBef>
                <a:spcPts val="2200"/>
              </a:spcBef>
              <a:defRPr sz="4800"/>
            </a:pPr>
            <a:r>
              <a:t>Ritchie Valens </a:t>
            </a:r>
            <a:r>
              <a:rPr sz="3839"/>
              <a:t>(Nee vaenzuela) (1941–59)</a:t>
            </a:r>
          </a:p>
        </p:txBody>
      </p:sp>
      <p:sp>
        <p:nvSpPr>
          <p:cNvPr id="279" name="Shape 279"/>
          <p:cNvSpPr>
            <a:spLocks noGrp="1"/>
          </p:cNvSpPr>
          <p:nvPr>
            <p:ph type="body" sz="half" idx="1"/>
          </p:nvPr>
        </p:nvSpPr>
        <p:spPr>
          <a:xfrm>
            <a:off x="656166" y="2159000"/>
            <a:ext cx="6806473" cy="3854980"/>
          </a:xfrm>
          <a:prstGeom prst="rect">
            <a:avLst/>
          </a:prstGeom>
        </p:spPr>
        <p:txBody>
          <a:bodyPr/>
          <a:lstStyle/>
          <a:p>
            <a:pPr marL="590012" lvl="1" indent="-246985" defTabSz="426466">
              <a:lnSpc>
                <a:spcPct val="90000"/>
              </a:lnSpc>
              <a:spcBef>
                <a:spcPts val="1300"/>
              </a:spcBef>
              <a:buClr>
                <a:srgbClr val="0F6FC6"/>
              </a:buClr>
              <a:buChar char="-"/>
              <a:defRPr sz="3212"/>
            </a:pPr>
            <a:r>
              <a:t>Based in San Fernando Valley and recorded at Hollywood’s Gold Star Studios</a:t>
            </a:r>
          </a:p>
          <a:p>
            <a:pPr marL="590012" lvl="1" indent="-246985" defTabSz="426466">
              <a:lnSpc>
                <a:spcPct val="90000"/>
              </a:lnSpc>
              <a:spcBef>
                <a:spcPts val="1300"/>
              </a:spcBef>
              <a:buClr>
                <a:srgbClr val="0F6FC6"/>
              </a:buClr>
              <a:buChar char="-"/>
              <a:defRPr sz="3212"/>
            </a:pPr>
            <a:r>
              <a:t>Recording career lasted eight months before he died in a plane crash at the age of seventeen</a:t>
            </a:r>
          </a:p>
        </p:txBody>
      </p:sp>
      <p:grpSp>
        <p:nvGrpSpPr>
          <p:cNvPr id="282" name="Group 282"/>
          <p:cNvGrpSpPr/>
          <p:nvPr/>
        </p:nvGrpSpPr>
        <p:grpSpPr>
          <a:xfrm>
            <a:off x="8105169" y="644749"/>
            <a:ext cx="4429731" cy="4814135"/>
            <a:chOff x="0" y="0"/>
            <a:chExt cx="4429730" cy="4814134"/>
          </a:xfrm>
        </p:grpSpPr>
        <p:pic>
          <p:nvPicPr>
            <p:cNvPr id="281" name="ritchievalens.jpg"/>
            <p:cNvPicPr>
              <a:picLocks noChangeAspect="1"/>
            </p:cNvPicPr>
            <p:nvPr/>
          </p:nvPicPr>
          <p:blipFill>
            <a:blip r:embed="rId2">
              <a:extLst/>
            </a:blip>
            <a:stretch>
              <a:fillRect/>
            </a:stretch>
          </p:blipFill>
          <p:spPr>
            <a:xfrm>
              <a:off x="38100" y="25400"/>
              <a:ext cx="4353531" cy="4699835"/>
            </a:xfrm>
            <a:prstGeom prst="rect">
              <a:avLst/>
            </a:prstGeom>
            <a:ln>
              <a:noFill/>
            </a:ln>
            <a:effectLst/>
          </p:spPr>
        </p:pic>
        <p:pic>
          <p:nvPicPr>
            <p:cNvPr id="280" name="Picture 279"/>
            <p:cNvPicPr>
              <a:picLocks/>
            </p:cNvPicPr>
            <p:nvPr/>
          </p:nvPicPr>
          <p:blipFill>
            <a:blip r:embed="rId3">
              <a:extLst/>
            </a:blip>
            <a:stretch>
              <a:fillRect/>
            </a:stretch>
          </p:blipFill>
          <p:spPr>
            <a:xfrm>
              <a:off x="0" y="0"/>
              <a:ext cx="4429731" cy="4814135"/>
            </a:xfrm>
            <a:prstGeom prst="rect">
              <a:avLst/>
            </a:prstGeom>
            <a:effectLst/>
          </p:spPr>
        </p:pic>
      </p:grpSp>
      <p:sp>
        <p:nvSpPr>
          <p:cNvPr id="283" name="Shape 283"/>
          <p:cNvSpPr/>
          <p:nvPr/>
        </p:nvSpPr>
        <p:spPr>
          <a:xfrm>
            <a:off x="596899" y="5648885"/>
            <a:ext cx="10802872" cy="223447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marL="565765" lvl="1" indent="-236835" defTabSz="408940">
              <a:lnSpc>
                <a:spcPct val="90000"/>
              </a:lnSpc>
              <a:spcBef>
                <a:spcPts val="1200"/>
              </a:spcBef>
              <a:buClr>
                <a:srgbClr val="0F6FC6"/>
              </a:buClr>
              <a:buSzPct val="75000"/>
              <a:buFont typeface="Zapf Dingbats"/>
              <a:buChar char="-"/>
              <a:defRPr sz="3080">
                <a:solidFill>
                  <a:srgbClr val="5C5C5C"/>
                </a:solidFill>
                <a:latin typeface="Iowan Old Style Roman"/>
                <a:ea typeface="Iowan Old Style Roman"/>
                <a:cs typeface="Iowan Old Style Roman"/>
                <a:sym typeface="Iowan Old Style Roman"/>
              </a:defRPr>
            </a:pPr>
            <a:r>
              <a:t>Helped create a distinctive Los Angeles and Latin rock ’n’ roll sound</a:t>
            </a:r>
          </a:p>
          <a:p>
            <a:pPr marL="565765" lvl="1" indent="-236835" defTabSz="408940">
              <a:lnSpc>
                <a:spcPct val="90000"/>
              </a:lnSpc>
              <a:spcBef>
                <a:spcPts val="1200"/>
              </a:spcBef>
              <a:buClr>
                <a:srgbClr val="0F6FC6"/>
              </a:buClr>
              <a:buSzPct val="75000"/>
              <a:buFont typeface="Zapf Dingbats"/>
              <a:buChar char="-"/>
              <a:defRPr sz="3080">
                <a:solidFill>
                  <a:srgbClr val="5C5C5C"/>
                </a:solidFill>
                <a:latin typeface="Iowan Old Style Roman"/>
                <a:ea typeface="Iowan Old Style Roman"/>
                <a:cs typeface="Iowan Old Style Roman"/>
                <a:sym typeface="Iowan Old Style Roman"/>
              </a:defRPr>
            </a:pPr>
            <a:r>
              <a:t>“Donna” and “La Bamba” were the last of Valens’s records to be released in his lifetime</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86" name="Shape 286"/>
          <p:cNvSpPr>
            <a:spLocks noGrp="1"/>
          </p:cNvSpPr>
          <p:nvPr>
            <p:ph type="title"/>
          </p:nvPr>
        </p:nvSpPr>
        <p:spPr>
          <a:prstGeom prst="rect">
            <a:avLst/>
          </a:prstGeom>
        </p:spPr>
        <p:txBody>
          <a:bodyPr/>
          <a:lstStyle>
            <a:lvl1pPr defTabSz="560831">
              <a:spcBef>
                <a:spcPts val="2200"/>
              </a:spcBef>
              <a:defRPr sz="4800"/>
            </a:lvl1pPr>
          </a:lstStyle>
          <a:p>
            <a:r>
              <a:t>“La Bamba”</a:t>
            </a:r>
          </a:p>
        </p:txBody>
      </p:sp>
      <p:sp>
        <p:nvSpPr>
          <p:cNvPr id="287" name="Shape 287"/>
          <p:cNvSpPr>
            <a:spLocks noGrp="1"/>
          </p:cNvSpPr>
          <p:nvPr>
            <p:ph type="body" idx="1"/>
          </p:nvPr>
        </p:nvSpPr>
        <p:spPr>
          <a:xfrm>
            <a:off x="266699" y="1566333"/>
            <a:ext cx="10263256" cy="6137540"/>
          </a:xfrm>
          <a:prstGeom prst="rect">
            <a:avLst/>
          </a:prstGeom>
        </p:spPr>
        <p:txBody>
          <a:bodyPr/>
          <a:lstStyle/>
          <a:p>
            <a:pPr marL="581929" lvl="1" indent="-243601" defTabSz="420624">
              <a:lnSpc>
                <a:spcPct val="90000"/>
              </a:lnSpc>
              <a:spcBef>
                <a:spcPts val="1200"/>
              </a:spcBef>
              <a:buClr>
                <a:srgbClr val="0F6FC6"/>
              </a:buClr>
              <a:defRPr sz="3168"/>
            </a:pPr>
            <a:r>
              <a:t>Adaptation of a Mexican folk song to a rock beat, using a rhythm section that included session musicians drummer Earl Palmer and rhythm guitarist Carol Kaye, along with string bass and baritone guitar  at Gold Star Studios</a:t>
            </a:r>
          </a:p>
          <a:p>
            <a:pPr marL="581929" lvl="1" indent="-243601" defTabSz="420624">
              <a:lnSpc>
                <a:spcPct val="90000"/>
              </a:lnSpc>
              <a:spcBef>
                <a:spcPts val="1200"/>
              </a:spcBef>
              <a:buClr>
                <a:srgbClr val="0F6FC6"/>
              </a:buClr>
              <a:defRPr sz="3168"/>
            </a:pPr>
            <a:r>
              <a:t>A traditional song from Veracruz, a historic center of Afro Mexican culture</a:t>
            </a:r>
            <a:endParaRPr sz="1008"/>
          </a:p>
          <a:p>
            <a:pPr marL="581929" lvl="1" indent="-243601" defTabSz="420624">
              <a:lnSpc>
                <a:spcPct val="90000"/>
              </a:lnSpc>
              <a:spcBef>
                <a:spcPts val="1200"/>
              </a:spcBef>
              <a:buClr>
                <a:srgbClr val="0F6FC6"/>
              </a:buClr>
              <a:defRPr sz="3168"/>
            </a:pPr>
            <a:r>
              <a:t>Valens’s recording is notable for unique timbres, including the “fuzzy” sound of the Gibson Super 400 hollow-bodied guitar</a:t>
            </a:r>
          </a:p>
          <a:p>
            <a:pPr marL="581929" lvl="1" indent="-243601" defTabSz="420624">
              <a:lnSpc>
                <a:spcPct val="90000"/>
              </a:lnSpc>
              <a:spcBef>
                <a:spcPts val="1200"/>
              </a:spcBef>
              <a:buClr>
                <a:srgbClr val="0F6FC6"/>
              </a:buClr>
              <a:defRPr sz="3168"/>
            </a:pPr>
            <a:r>
              <a:t>“Donna,” Valens’s most successful single</a:t>
            </a:r>
          </a:p>
        </p:txBody>
      </p:sp>
      <p:pic>
        <p:nvPicPr>
          <p:cNvPr id="288" name="pasted-image.png"/>
          <p:cNvPicPr>
            <a:picLocks noChangeAspect="1"/>
          </p:cNvPicPr>
          <p:nvPr/>
        </p:nvPicPr>
        <p:blipFill>
          <a:blip r:embed="rId2">
            <a:extLst/>
          </a:blip>
          <a:stretch>
            <a:fillRect/>
          </a:stretch>
        </p:blipFill>
        <p:spPr>
          <a:xfrm>
            <a:off x="8687164" y="5537563"/>
            <a:ext cx="3962037" cy="3962037"/>
          </a:xfrm>
          <a:prstGeom prst="rect">
            <a:avLst/>
          </a:prstGeom>
          <a:ln w="12700">
            <a:miter lim="400000"/>
          </a:ln>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91" name="Shape 291"/>
          <p:cNvSpPr>
            <a:spLocks noGrp="1"/>
          </p:cNvSpPr>
          <p:nvPr>
            <p:ph type="title"/>
          </p:nvPr>
        </p:nvSpPr>
        <p:spPr>
          <a:prstGeom prst="rect">
            <a:avLst/>
          </a:prstGeom>
        </p:spPr>
        <p:txBody>
          <a:bodyPr/>
          <a:lstStyle>
            <a:lvl1pPr defTabSz="560831">
              <a:spcBef>
                <a:spcPts val="2200"/>
              </a:spcBef>
              <a:defRPr sz="4800"/>
            </a:lvl1pPr>
          </a:lstStyle>
          <a:p>
            <a:r>
              <a:t>Gene Vincent (1935 – 1971)</a:t>
            </a:r>
          </a:p>
        </p:txBody>
      </p:sp>
      <p:sp>
        <p:nvSpPr>
          <p:cNvPr id="292" name="Shape 292"/>
          <p:cNvSpPr>
            <a:spLocks noGrp="1"/>
          </p:cNvSpPr>
          <p:nvPr>
            <p:ph type="body" idx="1"/>
          </p:nvPr>
        </p:nvSpPr>
        <p:spPr>
          <a:xfrm>
            <a:off x="859366" y="1803399"/>
            <a:ext cx="8382861" cy="6146801"/>
          </a:xfrm>
          <a:prstGeom prst="rect">
            <a:avLst/>
          </a:prstGeom>
        </p:spPr>
        <p:txBody>
          <a:bodyPr/>
          <a:lstStyle/>
          <a:p>
            <a:pPr marL="431720" indent="-431720" defTabSz="572516">
              <a:spcBef>
                <a:spcPts val="1700"/>
              </a:spcBef>
              <a:defRPr sz="2940"/>
            </a:pPr>
            <a:r>
              <a:t>An East Coast rockabilly on Capitol Records</a:t>
            </a:r>
          </a:p>
          <a:p>
            <a:pPr marL="431720" indent="-431720" defTabSz="572516">
              <a:spcBef>
                <a:spcPts val="1700"/>
              </a:spcBef>
              <a:defRPr sz="2940"/>
            </a:pPr>
            <a:r>
              <a:t>Recorded first in Nashville, but then in Hollywood at Gold Star</a:t>
            </a:r>
          </a:p>
          <a:p>
            <a:pPr marL="431720" indent="-431720" defTabSz="572516">
              <a:spcBef>
                <a:spcPts val="1700"/>
              </a:spcBef>
              <a:defRPr sz="2940"/>
            </a:pPr>
            <a:r>
              <a:t>His career lasted awhile, but his first single “Be-Bop-A-Lula” remained his biggest</a:t>
            </a:r>
          </a:p>
          <a:p>
            <a:pPr marL="431720" indent="-431720" defTabSz="572516">
              <a:spcBef>
                <a:spcPts val="1700"/>
              </a:spcBef>
              <a:defRPr sz="2940"/>
            </a:pPr>
            <a:r>
              <a:t>1955 motorcycle accident let him slightly crippled for the rest of his career</a:t>
            </a:r>
          </a:p>
          <a:p>
            <a:pPr marL="431720" indent="-431720" defTabSz="572516">
              <a:spcBef>
                <a:spcPts val="1700"/>
              </a:spcBef>
              <a:defRPr sz="2940"/>
            </a:pPr>
            <a:r>
              <a:t>He adopted a black leather ensemble, and became the poster boy for the “bad boy” rockabilly </a:t>
            </a:r>
          </a:p>
        </p:txBody>
      </p:sp>
      <p:grpSp>
        <p:nvGrpSpPr>
          <p:cNvPr id="295" name="Group 295"/>
          <p:cNvGrpSpPr/>
          <p:nvPr/>
        </p:nvGrpSpPr>
        <p:grpSpPr>
          <a:xfrm>
            <a:off x="8964727" y="1164680"/>
            <a:ext cx="3516306" cy="5097482"/>
            <a:chOff x="0" y="0"/>
            <a:chExt cx="3516305" cy="5097481"/>
          </a:xfrm>
        </p:grpSpPr>
        <p:pic>
          <p:nvPicPr>
            <p:cNvPr id="294" name="pasted-image.png"/>
            <p:cNvPicPr>
              <a:picLocks noChangeAspect="1"/>
            </p:cNvPicPr>
            <p:nvPr/>
          </p:nvPicPr>
          <p:blipFill>
            <a:blip r:embed="rId2">
              <a:extLst/>
            </a:blip>
            <a:stretch>
              <a:fillRect/>
            </a:stretch>
          </p:blipFill>
          <p:spPr>
            <a:xfrm>
              <a:off x="38100" y="25400"/>
              <a:ext cx="3440106" cy="4983182"/>
            </a:xfrm>
            <a:prstGeom prst="rect">
              <a:avLst/>
            </a:prstGeom>
            <a:ln>
              <a:noFill/>
            </a:ln>
            <a:effectLst/>
          </p:spPr>
        </p:pic>
        <p:pic>
          <p:nvPicPr>
            <p:cNvPr id="293" name="Picture 292"/>
            <p:cNvPicPr>
              <a:picLocks/>
            </p:cNvPicPr>
            <p:nvPr/>
          </p:nvPicPr>
          <p:blipFill>
            <a:blip r:embed="rId3">
              <a:extLst/>
            </a:blip>
            <a:stretch>
              <a:fillRect/>
            </a:stretch>
          </p:blipFill>
          <p:spPr>
            <a:xfrm>
              <a:off x="0" y="0"/>
              <a:ext cx="3516306" cy="5097482"/>
            </a:xfrm>
            <a:prstGeom prst="rect">
              <a:avLst/>
            </a:prstGeom>
            <a:effectLst/>
          </p:spPr>
        </p:pic>
      </p:gr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98" name="Shape 298"/>
          <p:cNvSpPr>
            <a:spLocks noGrp="1"/>
          </p:cNvSpPr>
          <p:nvPr>
            <p:ph type="title"/>
          </p:nvPr>
        </p:nvSpPr>
        <p:spPr>
          <a:prstGeom prst="rect">
            <a:avLst/>
          </a:prstGeom>
        </p:spPr>
        <p:txBody>
          <a:bodyPr/>
          <a:lstStyle>
            <a:lvl1pPr defTabSz="560831">
              <a:spcBef>
                <a:spcPts val="2200"/>
              </a:spcBef>
              <a:defRPr sz="4800"/>
            </a:lvl1pPr>
          </a:lstStyle>
          <a:p>
            <a:r>
              <a:t>“Be-Bop-A-Lula”</a:t>
            </a:r>
          </a:p>
        </p:txBody>
      </p:sp>
      <p:sp>
        <p:nvSpPr>
          <p:cNvPr id="299" name="Shape 299"/>
          <p:cNvSpPr>
            <a:spLocks noGrp="1"/>
          </p:cNvSpPr>
          <p:nvPr>
            <p:ph type="body" sz="half" idx="1"/>
          </p:nvPr>
        </p:nvSpPr>
        <p:spPr>
          <a:xfrm>
            <a:off x="571499" y="1803400"/>
            <a:ext cx="11861801" cy="2714493"/>
          </a:xfrm>
          <a:prstGeom prst="rect">
            <a:avLst/>
          </a:prstGeom>
        </p:spPr>
        <p:txBody>
          <a:bodyPr/>
          <a:lstStyle/>
          <a:p>
            <a:r>
              <a:t>Written by Vincent and his manager, Bill "Sheriff Tex" Davis, and recorded in 1956 by Gene Vincent and His Blue Caps.</a:t>
            </a:r>
          </a:p>
          <a:p>
            <a:r>
              <a:t>Vincent and Davis gave different accounts of the song’s inspiration over the years, but the title phrase was common in jazz. </a:t>
            </a:r>
          </a:p>
        </p:txBody>
      </p:sp>
      <p:grpSp>
        <p:nvGrpSpPr>
          <p:cNvPr id="302" name="Group 302"/>
          <p:cNvGrpSpPr/>
          <p:nvPr/>
        </p:nvGrpSpPr>
        <p:grpSpPr>
          <a:xfrm>
            <a:off x="6007100" y="4428066"/>
            <a:ext cx="6426200" cy="4533901"/>
            <a:chOff x="0" y="0"/>
            <a:chExt cx="6426200" cy="4533900"/>
          </a:xfrm>
        </p:grpSpPr>
        <p:pic>
          <p:nvPicPr>
            <p:cNvPr id="301" name="pasted-image.png"/>
            <p:cNvPicPr>
              <a:picLocks noChangeAspect="1"/>
            </p:cNvPicPr>
            <p:nvPr/>
          </p:nvPicPr>
          <p:blipFill>
            <a:blip r:embed="rId2">
              <a:extLst/>
            </a:blip>
            <a:stretch>
              <a:fillRect/>
            </a:stretch>
          </p:blipFill>
          <p:spPr>
            <a:xfrm>
              <a:off x="38100" y="25400"/>
              <a:ext cx="6350000" cy="4419600"/>
            </a:xfrm>
            <a:prstGeom prst="rect">
              <a:avLst/>
            </a:prstGeom>
            <a:ln>
              <a:noFill/>
            </a:ln>
            <a:effectLst/>
          </p:spPr>
        </p:pic>
        <p:pic>
          <p:nvPicPr>
            <p:cNvPr id="300" name="Picture 299"/>
            <p:cNvPicPr>
              <a:picLocks/>
            </p:cNvPicPr>
            <p:nvPr/>
          </p:nvPicPr>
          <p:blipFill>
            <a:blip r:embed="rId3">
              <a:extLst/>
            </a:blip>
            <a:stretch>
              <a:fillRect/>
            </a:stretch>
          </p:blipFill>
          <p:spPr>
            <a:xfrm>
              <a:off x="0" y="0"/>
              <a:ext cx="6426200" cy="4533900"/>
            </a:xfrm>
            <a:prstGeom prst="rect">
              <a:avLst/>
            </a:prstGeom>
            <a:effectLst/>
          </p:spPr>
        </p:pic>
      </p:grpSp>
      <p:sp>
        <p:nvSpPr>
          <p:cNvPr id="303" name="Shape 303"/>
          <p:cNvSpPr/>
          <p:nvPr/>
        </p:nvSpPr>
        <p:spPr>
          <a:xfrm>
            <a:off x="1088876" y="4876800"/>
            <a:ext cx="4186015" cy="35941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defRPr sz="1800">
                <a:latin typeface="Iowan Old Style Roman"/>
                <a:ea typeface="Iowan Old Style Roman"/>
                <a:cs typeface="Iowan Old Style Roman"/>
                <a:sym typeface="Iowan Old Style Roman"/>
              </a:defRPr>
            </a:pPr>
            <a:r>
              <a:t>Well, be-bop-a-lula she's my baby</a:t>
            </a:r>
          </a:p>
          <a:p>
            <a:pPr>
              <a:defRPr sz="1800">
                <a:latin typeface="Iowan Old Style Roman"/>
                <a:ea typeface="Iowan Old Style Roman"/>
                <a:cs typeface="Iowan Old Style Roman"/>
                <a:sym typeface="Iowan Old Style Roman"/>
              </a:defRPr>
            </a:pPr>
            <a:r>
              <a:t>Be-bop-a-lula I don't mean maybe</a:t>
            </a:r>
          </a:p>
          <a:p>
            <a:pPr>
              <a:defRPr sz="1800">
                <a:latin typeface="Iowan Old Style Roman"/>
                <a:ea typeface="Iowan Old Style Roman"/>
                <a:cs typeface="Iowan Old Style Roman"/>
                <a:sym typeface="Iowan Old Style Roman"/>
              </a:defRPr>
            </a:pPr>
            <a:r>
              <a:t>Be-bop-a-lula she's my baby</a:t>
            </a:r>
          </a:p>
          <a:p>
            <a:pPr>
              <a:defRPr sz="1800">
                <a:latin typeface="Iowan Old Style Roman"/>
                <a:ea typeface="Iowan Old Style Roman"/>
                <a:cs typeface="Iowan Old Style Roman"/>
                <a:sym typeface="Iowan Old Style Roman"/>
              </a:defRPr>
            </a:pPr>
            <a:r>
              <a:t>Be-bop-a-lula I don't mean maybe</a:t>
            </a:r>
          </a:p>
          <a:p>
            <a:pPr>
              <a:defRPr sz="1800">
                <a:latin typeface="Iowan Old Style Roman"/>
                <a:ea typeface="Iowan Old Style Roman"/>
                <a:cs typeface="Iowan Old Style Roman"/>
                <a:sym typeface="Iowan Old Style Roman"/>
              </a:defRPr>
            </a:pPr>
            <a:r>
              <a:t>Be-bop-a-lula she's my baby love</a:t>
            </a:r>
          </a:p>
          <a:p>
            <a:pPr>
              <a:defRPr sz="1800">
                <a:latin typeface="Iowan Old Style Roman"/>
                <a:ea typeface="Iowan Old Style Roman"/>
                <a:cs typeface="Iowan Old Style Roman"/>
                <a:sym typeface="Iowan Old Style Roman"/>
              </a:defRPr>
            </a:pPr>
            <a:r>
              <a:t>My baby love, my baby love</a:t>
            </a:r>
          </a:p>
          <a:p>
            <a:pPr>
              <a:defRPr sz="1800">
                <a:latin typeface="Iowan Old Style Roman"/>
                <a:ea typeface="Iowan Old Style Roman"/>
                <a:cs typeface="Iowan Old Style Roman"/>
                <a:sym typeface="Iowan Old Style Roman"/>
              </a:defRPr>
            </a:pPr>
            <a:endParaRPr/>
          </a:p>
          <a:p>
            <a:pPr>
              <a:defRPr sz="1800">
                <a:latin typeface="Iowan Old Style Roman"/>
                <a:ea typeface="Iowan Old Style Roman"/>
                <a:cs typeface="Iowan Old Style Roman"/>
                <a:sym typeface="Iowan Old Style Roman"/>
              </a:defRPr>
            </a:pPr>
            <a:r>
              <a:t>Well, she's the girl in the red blue jeans</a:t>
            </a:r>
          </a:p>
          <a:p>
            <a:pPr>
              <a:defRPr sz="1800">
                <a:latin typeface="Iowan Old Style Roman"/>
                <a:ea typeface="Iowan Old Style Roman"/>
                <a:cs typeface="Iowan Old Style Roman"/>
                <a:sym typeface="Iowan Old Style Roman"/>
              </a:defRPr>
            </a:pPr>
            <a:r>
              <a:t>She's the queen of all the teens</a:t>
            </a:r>
          </a:p>
          <a:p>
            <a:pPr>
              <a:defRPr sz="1800">
                <a:latin typeface="Iowan Old Style Roman"/>
                <a:ea typeface="Iowan Old Style Roman"/>
                <a:cs typeface="Iowan Old Style Roman"/>
                <a:sym typeface="Iowan Old Style Roman"/>
              </a:defRPr>
            </a:pPr>
            <a:r>
              <a:t>She's the woman that I know</a:t>
            </a:r>
          </a:p>
          <a:p>
            <a:pPr>
              <a:defRPr sz="1800">
                <a:latin typeface="Iowan Old Style Roman"/>
                <a:ea typeface="Iowan Old Style Roman"/>
                <a:cs typeface="Iowan Old Style Roman"/>
                <a:sym typeface="Iowan Old Style Roman"/>
              </a:defRPr>
            </a:pPr>
            <a:r>
              <a:t>She's the woman that loves me so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306" name="Shape 306"/>
          <p:cNvSpPr>
            <a:spLocks noGrp="1"/>
          </p:cNvSpPr>
          <p:nvPr>
            <p:ph type="title"/>
          </p:nvPr>
        </p:nvSpPr>
        <p:spPr>
          <a:prstGeom prst="rect">
            <a:avLst/>
          </a:prstGeom>
        </p:spPr>
        <p:txBody>
          <a:bodyPr/>
          <a:lstStyle>
            <a:lvl1pPr defTabSz="560831">
              <a:spcBef>
                <a:spcPts val="2200"/>
              </a:spcBef>
              <a:defRPr sz="4800"/>
            </a:lvl1pPr>
          </a:lstStyle>
          <a:p>
            <a:r>
              <a:t>Eddie Cochran (1938 – 1960)</a:t>
            </a:r>
          </a:p>
        </p:txBody>
      </p:sp>
      <p:sp>
        <p:nvSpPr>
          <p:cNvPr id="307" name="Shape 307"/>
          <p:cNvSpPr>
            <a:spLocks noGrp="1"/>
          </p:cNvSpPr>
          <p:nvPr>
            <p:ph type="body" sz="half" idx="1"/>
          </p:nvPr>
        </p:nvSpPr>
        <p:spPr>
          <a:xfrm>
            <a:off x="452966" y="1536756"/>
            <a:ext cx="7505040" cy="3865100"/>
          </a:xfrm>
          <a:prstGeom prst="rect">
            <a:avLst/>
          </a:prstGeom>
        </p:spPr>
        <p:txBody>
          <a:bodyPr/>
          <a:lstStyle/>
          <a:p>
            <a:pPr marL="422909" indent="-422909" defTabSz="560831">
              <a:spcBef>
                <a:spcPts val="1700"/>
              </a:spcBef>
              <a:buChar char="-"/>
              <a:defRPr sz="2880"/>
            </a:pPr>
            <a:r>
              <a:t>From Minnesota, but recorded at Gold Star Studios for Liberty Records</a:t>
            </a:r>
          </a:p>
          <a:p>
            <a:pPr marL="422909" indent="-422909" defTabSz="560831">
              <a:spcBef>
                <a:spcPts val="1700"/>
              </a:spcBef>
              <a:buChar char="-"/>
              <a:defRPr sz="2880"/>
            </a:pPr>
            <a:r>
              <a:t>May have been the most talented of the entire rockabilly stable: played several instruments, wrote songs, produced, great performer, acted in several movies, and looked like James Dean.</a:t>
            </a:r>
          </a:p>
        </p:txBody>
      </p:sp>
      <p:pic>
        <p:nvPicPr>
          <p:cNvPr id="308" name="pasted-image.png"/>
          <p:cNvPicPr>
            <a:picLocks noChangeAspect="1"/>
          </p:cNvPicPr>
          <p:nvPr/>
        </p:nvPicPr>
        <p:blipFill>
          <a:blip r:embed="rId2">
            <a:extLst/>
          </a:blip>
          <a:stretch>
            <a:fillRect/>
          </a:stretch>
        </p:blipFill>
        <p:spPr>
          <a:xfrm>
            <a:off x="990599" y="5832190"/>
            <a:ext cx="3459585" cy="3227144"/>
          </a:xfrm>
          <a:prstGeom prst="rect">
            <a:avLst/>
          </a:prstGeom>
          <a:ln w="12700">
            <a:miter lim="400000"/>
          </a:ln>
        </p:spPr>
      </p:pic>
      <p:grpSp>
        <p:nvGrpSpPr>
          <p:cNvPr id="311" name="Group 311"/>
          <p:cNvGrpSpPr/>
          <p:nvPr/>
        </p:nvGrpSpPr>
        <p:grpSpPr>
          <a:xfrm>
            <a:off x="8128042" y="541866"/>
            <a:ext cx="4442842" cy="3551094"/>
            <a:chOff x="0" y="0"/>
            <a:chExt cx="4442840" cy="3551092"/>
          </a:xfrm>
        </p:grpSpPr>
        <p:pic>
          <p:nvPicPr>
            <p:cNvPr id="310" name="eddie-in-hammock.jpg"/>
            <p:cNvPicPr>
              <a:picLocks noChangeAspect="1"/>
            </p:cNvPicPr>
            <p:nvPr/>
          </p:nvPicPr>
          <p:blipFill>
            <a:blip r:embed="rId3">
              <a:extLst/>
            </a:blip>
            <a:stretch>
              <a:fillRect/>
            </a:stretch>
          </p:blipFill>
          <p:spPr>
            <a:xfrm>
              <a:off x="38100" y="25400"/>
              <a:ext cx="4366641" cy="3436793"/>
            </a:xfrm>
            <a:prstGeom prst="rect">
              <a:avLst/>
            </a:prstGeom>
            <a:ln>
              <a:noFill/>
            </a:ln>
            <a:effectLst/>
          </p:spPr>
        </p:pic>
        <p:pic>
          <p:nvPicPr>
            <p:cNvPr id="309" name="Picture 308"/>
            <p:cNvPicPr>
              <a:picLocks/>
            </p:cNvPicPr>
            <p:nvPr/>
          </p:nvPicPr>
          <p:blipFill>
            <a:blip r:embed="rId4">
              <a:extLst/>
            </a:blip>
            <a:stretch>
              <a:fillRect/>
            </a:stretch>
          </p:blipFill>
          <p:spPr>
            <a:xfrm>
              <a:off x="0" y="0"/>
              <a:ext cx="4442841" cy="3551093"/>
            </a:xfrm>
            <a:prstGeom prst="rect">
              <a:avLst/>
            </a:prstGeom>
            <a:effectLst/>
          </p:spPr>
        </p:pic>
      </p:grpSp>
      <p:sp>
        <p:nvSpPr>
          <p:cNvPr id="312" name="Shape 312"/>
          <p:cNvSpPr/>
          <p:nvPr/>
        </p:nvSpPr>
        <p:spPr>
          <a:xfrm>
            <a:off x="6917266" y="5236267"/>
            <a:ext cx="6041828" cy="39751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40531" indent="-440531" defTabSz="584200">
              <a:spcBef>
                <a:spcPts val="1800"/>
              </a:spcBef>
              <a:buSzPct val="75000"/>
              <a:buFont typeface="Zapf Dingbats"/>
              <a:buChar char="-"/>
              <a:defRPr sz="3000">
                <a:solidFill>
                  <a:srgbClr val="5C5C5C"/>
                </a:solidFill>
                <a:latin typeface="Iowan Old Style Roman"/>
                <a:ea typeface="Iowan Old Style Roman"/>
                <a:cs typeface="Iowan Old Style Roman"/>
                <a:sym typeface="Iowan Old Style Roman"/>
              </a:defRPr>
            </a:pPr>
            <a:r>
              <a:t>“Summertime Blues,” released in summer 1958, has become a quintessential song of both summer and rebellion</a:t>
            </a:r>
          </a:p>
          <a:p>
            <a:pPr marL="440531" indent="-440531" defTabSz="584200">
              <a:spcBef>
                <a:spcPts val="1800"/>
              </a:spcBef>
              <a:buSzPct val="75000"/>
              <a:buFont typeface="Zapf Dingbats"/>
              <a:buChar char="-"/>
              <a:defRPr sz="3000">
                <a:solidFill>
                  <a:srgbClr val="5C5C5C"/>
                </a:solidFill>
                <a:latin typeface="Iowan Old Style Roman"/>
                <a:ea typeface="Iowan Old Style Roman"/>
                <a:cs typeface="Iowan Old Style Roman"/>
                <a:sym typeface="Iowan Old Style Roman"/>
              </a:defRPr>
            </a:pPr>
            <a:r>
              <a:t>Toured with Gene Vincent, but died in an auto accident on tour in England in 1960</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315" name="Shape 315"/>
          <p:cNvSpPr>
            <a:spLocks noGrp="1"/>
          </p:cNvSpPr>
          <p:nvPr>
            <p:ph type="title"/>
          </p:nvPr>
        </p:nvSpPr>
        <p:spPr>
          <a:prstGeom prst="rect">
            <a:avLst/>
          </a:prstGeom>
        </p:spPr>
        <p:txBody>
          <a:bodyPr/>
          <a:lstStyle>
            <a:lvl1pPr defTabSz="560831">
              <a:spcBef>
                <a:spcPts val="2200"/>
              </a:spcBef>
              <a:defRPr sz="4800"/>
            </a:lvl1pPr>
          </a:lstStyle>
          <a:p>
            <a:r>
              <a:t>“Summertime blues”</a:t>
            </a:r>
          </a:p>
        </p:txBody>
      </p:sp>
      <p:sp>
        <p:nvSpPr>
          <p:cNvPr id="316" name="Shape 316"/>
          <p:cNvSpPr>
            <a:spLocks noGrp="1"/>
          </p:cNvSpPr>
          <p:nvPr>
            <p:ph type="body" sz="half" idx="1"/>
          </p:nvPr>
        </p:nvSpPr>
        <p:spPr>
          <a:xfrm>
            <a:off x="571499" y="1990080"/>
            <a:ext cx="12236120" cy="3776333"/>
          </a:xfrm>
          <a:prstGeom prst="rect">
            <a:avLst/>
          </a:prstGeom>
        </p:spPr>
        <p:txBody>
          <a:bodyPr/>
          <a:lstStyle/>
          <a:p>
            <a:pPr marL="414099" indent="-414099" defTabSz="549148">
              <a:spcBef>
                <a:spcPts val="1600"/>
              </a:spcBef>
              <a:defRPr sz="2820"/>
            </a:pPr>
            <a:r>
              <a:t>“Summertime Blues” is a song co-written and recorded by American rockabilly artist Eddie Cochran.  It was written by Cochran and his manager Jerry Capehart. </a:t>
            </a:r>
          </a:p>
          <a:p>
            <a:pPr marL="414099" indent="-414099" defTabSz="549148">
              <a:spcBef>
                <a:spcPts val="1600"/>
              </a:spcBef>
              <a:defRPr sz="2820"/>
            </a:pPr>
            <a:r>
              <a:t>It was recorded on March 28, 1958 at Gold Star Recording Studios in Hollywood. Cochran sang both vocals and played all the guitar parts, with Connie 'Guybo' Smith on electric bass and Earl Palmer on drums. It has been covered by multiple artists.</a:t>
            </a:r>
          </a:p>
        </p:txBody>
      </p:sp>
      <p:pic>
        <p:nvPicPr>
          <p:cNvPr id="317" name="Summertime_Blues_Eddie_Cochran.jpg"/>
          <p:cNvPicPr>
            <a:picLocks noChangeAspect="1"/>
          </p:cNvPicPr>
          <p:nvPr/>
        </p:nvPicPr>
        <p:blipFill>
          <a:blip r:embed="rId2">
            <a:extLst/>
          </a:blip>
          <a:stretch>
            <a:fillRect/>
          </a:stretch>
        </p:blipFill>
        <p:spPr>
          <a:xfrm>
            <a:off x="10730181" y="222328"/>
            <a:ext cx="1749686" cy="1739744"/>
          </a:xfrm>
          <a:prstGeom prst="rect">
            <a:avLst/>
          </a:prstGeom>
          <a:ln w="12700">
            <a:miter lim="400000"/>
          </a:ln>
        </p:spPr>
      </p:pic>
      <p:sp>
        <p:nvSpPr>
          <p:cNvPr id="318" name="Shape 318"/>
          <p:cNvSpPr/>
          <p:nvPr/>
        </p:nvSpPr>
        <p:spPr>
          <a:xfrm>
            <a:off x="3376033" y="6163733"/>
            <a:ext cx="7285299" cy="3302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nSpc>
                <a:spcPts val="4100"/>
              </a:lnSpc>
              <a:spcBef>
                <a:spcPts val="1200"/>
              </a:spcBef>
              <a:defRPr sz="2300">
                <a:latin typeface="Iowan Old Style Roman"/>
                <a:ea typeface="Iowan Old Style Roman"/>
                <a:cs typeface="Iowan Old Style Roman"/>
                <a:sym typeface="Iowan Old Style Roman"/>
              </a:defRPr>
            </a:pPr>
            <a:r>
              <a:t>I’m a-gonna raise a fuss, I’m a-gonna raise a holler</a:t>
            </a:r>
          </a:p>
          <a:p>
            <a:pPr>
              <a:lnSpc>
                <a:spcPts val="4100"/>
              </a:lnSpc>
              <a:spcBef>
                <a:spcPts val="1200"/>
              </a:spcBef>
              <a:defRPr sz="2300">
                <a:latin typeface="Iowan Old Style Roman"/>
                <a:ea typeface="Iowan Old Style Roman"/>
                <a:cs typeface="Iowan Old Style Roman"/>
                <a:sym typeface="Iowan Old Style Roman"/>
              </a:defRPr>
            </a:pPr>
            <a:r>
              <a:t>About a-workin’ all summer just to try to earn a dollar</a:t>
            </a:r>
          </a:p>
          <a:p>
            <a:pPr>
              <a:lnSpc>
                <a:spcPts val="4100"/>
              </a:lnSpc>
              <a:spcBef>
                <a:spcPts val="1200"/>
              </a:spcBef>
              <a:defRPr sz="2300">
                <a:latin typeface="Iowan Old Style Roman"/>
                <a:ea typeface="Iowan Old Style Roman"/>
                <a:cs typeface="Iowan Old Style Roman"/>
                <a:sym typeface="Iowan Old Style Roman"/>
              </a:defRPr>
            </a:pPr>
            <a:r>
              <a:t>Every time I call my baby and try to get a date</a:t>
            </a:r>
          </a:p>
          <a:p>
            <a:pPr>
              <a:lnSpc>
                <a:spcPts val="4100"/>
              </a:lnSpc>
              <a:spcBef>
                <a:spcPts val="1200"/>
              </a:spcBef>
              <a:defRPr sz="2300">
                <a:latin typeface="Iowan Old Style Roman"/>
                <a:ea typeface="Iowan Old Style Roman"/>
                <a:cs typeface="Iowan Old Style Roman"/>
                <a:sym typeface="Iowan Old Style Roman"/>
              </a:defRPr>
            </a:pPr>
            <a:r>
              <a:t>My boss says, “No dice son, you gotta work late”</a:t>
            </a:r>
          </a:p>
          <a:p>
            <a:pPr>
              <a:lnSpc>
                <a:spcPts val="4100"/>
              </a:lnSpc>
              <a:spcBef>
                <a:spcPts val="1200"/>
              </a:spcBef>
              <a:defRPr sz="2300">
                <a:latin typeface="Iowan Old Style Roman"/>
                <a:ea typeface="Iowan Old Style Roman"/>
                <a:cs typeface="Iowan Old Style Roman"/>
                <a:sym typeface="Iowan Old Style Roman"/>
              </a:defRPr>
            </a:pPr>
            <a:r>
              <a:t>Sometimes I wonder what I’m a-gonna do</a:t>
            </a:r>
          </a:p>
          <a:p>
            <a:pPr>
              <a:lnSpc>
                <a:spcPts val="4100"/>
              </a:lnSpc>
              <a:spcBef>
                <a:spcPts val="1200"/>
              </a:spcBef>
              <a:defRPr sz="2300">
                <a:latin typeface="Iowan Old Style Roman"/>
                <a:ea typeface="Iowan Old Style Roman"/>
                <a:cs typeface="Iowan Old Style Roman"/>
                <a:sym typeface="Iowan Old Style Roman"/>
              </a:defRPr>
            </a:pPr>
            <a:r>
              <a:t>But there ain’t no cure for the summertime blues</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17" name="Shape 217"/>
          <p:cNvSpPr>
            <a:spLocks noGrp="1"/>
          </p:cNvSpPr>
          <p:nvPr>
            <p:ph type="title"/>
          </p:nvPr>
        </p:nvSpPr>
        <p:spPr>
          <a:prstGeom prst="rect">
            <a:avLst/>
          </a:prstGeom>
        </p:spPr>
        <p:txBody>
          <a:bodyPr/>
          <a:lstStyle>
            <a:lvl1pPr defTabSz="543305">
              <a:spcBef>
                <a:spcPts val="2100"/>
              </a:spcBef>
              <a:defRPr sz="4836"/>
            </a:lvl1pPr>
          </a:lstStyle>
          <a:p>
            <a:r>
              <a:t>Johnny Cash’s early career at sun</a:t>
            </a:r>
          </a:p>
        </p:txBody>
      </p:sp>
      <p:sp>
        <p:nvSpPr>
          <p:cNvPr id="218" name="Shape 218"/>
          <p:cNvSpPr>
            <a:spLocks noGrp="1"/>
          </p:cNvSpPr>
          <p:nvPr>
            <p:ph type="body" sz="half" idx="1"/>
          </p:nvPr>
        </p:nvSpPr>
        <p:spPr>
          <a:xfrm>
            <a:off x="300566" y="1930688"/>
            <a:ext cx="8728995" cy="3150092"/>
          </a:xfrm>
          <a:prstGeom prst="rect">
            <a:avLst/>
          </a:prstGeom>
        </p:spPr>
        <p:txBody>
          <a:bodyPr/>
          <a:lstStyle/>
          <a:p>
            <a:pPr>
              <a:defRPr sz="3000"/>
            </a:pPr>
            <a:r>
              <a:t>Cash auditioned for Sam Philips singing mostly gospel songs,  but returned with new songs delivered in his early rockabilly style. </a:t>
            </a:r>
          </a:p>
          <a:p>
            <a:pPr>
              <a:defRPr sz="3000"/>
            </a:pPr>
            <a:r>
              <a:t>His first 1955 recordings were country tunes "Hey Porter" and "Cry! Cry! Cry!."</a:t>
            </a:r>
          </a:p>
        </p:txBody>
      </p:sp>
      <p:grpSp>
        <p:nvGrpSpPr>
          <p:cNvPr id="221" name="Group 221"/>
          <p:cNvGrpSpPr/>
          <p:nvPr/>
        </p:nvGrpSpPr>
        <p:grpSpPr>
          <a:xfrm>
            <a:off x="9080964" y="330594"/>
            <a:ext cx="3546698" cy="4363977"/>
            <a:chOff x="0" y="0"/>
            <a:chExt cx="3546696" cy="4363976"/>
          </a:xfrm>
        </p:grpSpPr>
        <p:pic>
          <p:nvPicPr>
            <p:cNvPr id="220" name="johnnycash1955.jpg"/>
            <p:cNvPicPr>
              <a:picLocks noChangeAspect="1"/>
            </p:cNvPicPr>
            <p:nvPr/>
          </p:nvPicPr>
          <p:blipFill>
            <a:blip r:embed="rId2">
              <a:extLst/>
            </a:blip>
            <a:stretch>
              <a:fillRect/>
            </a:stretch>
          </p:blipFill>
          <p:spPr>
            <a:xfrm>
              <a:off x="101600" y="63500"/>
              <a:ext cx="3343497" cy="4097277"/>
            </a:xfrm>
            <a:prstGeom prst="rect">
              <a:avLst/>
            </a:prstGeom>
            <a:ln>
              <a:noFill/>
            </a:ln>
            <a:effectLst/>
          </p:spPr>
        </p:pic>
        <p:pic>
          <p:nvPicPr>
            <p:cNvPr id="219" name="Picture 218"/>
            <p:cNvPicPr>
              <a:picLocks/>
            </p:cNvPicPr>
            <p:nvPr/>
          </p:nvPicPr>
          <p:blipFill>
            <a:blip r:embed="rId3">
              <a:extLst/>
            </a:blip>
            <a:stretch>
              <a:fillRect/>
            </a:stretch>
          </p:blipFill>
          <p:spPr>
            <a:xfrm>
              <a:off x="0" y="0"/>
              <a:ext cx="3546697" cy="4363977"/>
            </a:xfrm>
            <a:prstGeom prst="rect">
              <a:avLst/>
            </a:prstGeom>
            <a:effectLst/>
          </p:spPr>
        </p:pic>
      </p:grpSp>
      <p:sp>
        <p:nvSpPr>
          <p:cNvPr id="222" name="Shape 222"/>
          <p:cNvSpPr/>
          <p:nvPr/>
        </p:nvSpPr>
        <p:spPr>
          <a:xfrm>
            <a:off x="211401" y="5563667"/>
            <a:ext cx="12581998" cy="293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469900" indent="-469900" defTabSz="584200">
              <a:spcBef>
                <a:spcPts val="1800"/>
              </a:spcBef>
              <a:buSzPct val="75000"/>
              <a:buFont typeface="Zapf Dingbats"/>
              <a:buChar char="➤"/>
              <a:defRPr sz="3000">
                <a:solidFill>
                  <a:srgbClr val="5C5C5C"/>
                </a:solidFill>
                <a:latin typeface="Iowan Old Style Roman"/>
                <a:ea typeface="Iowan Old Style Roman"/>
                <a:cs typeface="Iowan Old Style Roman"/>
                <a:sym typeface="Iowan Old Style Roman"/>
              </a:defRPr>
            </a:lvl1pPr>
          </a:lstStyle>
          <a:p>
            <a:r>
              <a:t>On December 4, 1956, Elvis Presley dropped in on Phillips while Carl Perkins was in the studio with Jerry Lee Lewis backing him on piano. Cash was also there and the four started an impromptu jam session, released under the title Million Dollar Quartet.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25" name="Shape 225"/>
          <p:cNvSpPr>
            <a:spLocks noGrp="1"/>
          </p:cNvSpPr>
          <p:nvPr>
            <p:ph type="title"/>
          </p:nvPr>
        </p:nvSpPr>
        <p:spPr>
          <a:prstGeom prst="rect">
            <a:avLst/>
          </a:prstGeom>
        </p:spPr>
        <p:txBody>
          <a:bodyPr/>
          <a:lstStyle>
            <a:lvl1pPr defTabSz="543305">
              <a:spcBef>
                <a:spcPts val="2100"/>
              </a:spcBef>
              <a:defRPr sz="4836"/>
            </a:lvl1pPr>
          </a:lstStyle>
          <a:p>
            <a:r>
              <a:t>Johnny Cash’s early career at sun</a:t>
            </a:r>
          </a:p>
        </p:txBody>
      </p:sp>
      <p:sp>
        <p:nvSpPr>
          <p:cNvPr id="226" name="Shape 226"/>
          <p:cNvSpPr/>
          <p:nvPr/>
        </p:nvSpPr>
        <p:spPr>
          <a:xfrm>
            <a:off x="414601" y="7060726"/>
            <a:ext cx="11915683" cy="16637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469900" indent="-469900" defTabSz="584200">
              <a:spcBef>
                <a:spcPts val="1800"/>
              </a:spcBef>
              <a:buSzPct val="75000"/>
              <a:buFont typeface="Zapf Dingbats"/>
              <a:buChar char="➤"/>
              <a:defRPr sz="3000">
                <a:solidFill>
                  <a:srgbClr val="5C5C5C"/>
                </a:solidFill>
                <a:latin typeface="Iowan Old Style Roman"/>
                <a:ea typeface="Iowan Old Style Roman"/>
                <a:cs typeface="Iowan Old Style Roman"/>
                <a:sym typeface="Iowan Old Style Roman"/>
              </a:defRPr>
            </a:lvl1pPr>
          </a:lstStyle>
          <a:p>
            <a:r>
              <a:t>It made the country Top 5, while “I Walk the Line” became No. 1 on the country charts and entered the pop Top 20. Cash became the first Sun artist to release a long-playing album in 1957 . </a:t>
            </a:r>
          </a:p>
        </p:txBody>
      </p:sp>
      <p:pic>
        <p:nvPicPr>
          <p:cNvPr id="227" name="Johnny-Cash-At-Folsom-Prison.jpg"/>
          <p:cNvPicPr>
            <a:picLocks noChangeAspect="1"/>
          </p:cNvPicPr>
          <p:nvPr/>
        </p:nvPicPr>
        <p:blipFill>
          <a:blip r:embed="rId2">
            <a:extLst/>
          </a:blip>
          <a:stretch>
            <a:fillRect/>
          </a:stretch>
        </p:blipFill>
        <p:spPr>
          <a:xfrm>
            <a:off x="8779635" y="981240"/>
            <a:ext cx="3610141" cy="3610141"/>
          </a:xfrm>
          <a:prstGeom prst="rect">
            <a:avLst/>
          </a:prstGeom>
          <a:ln w="6350">
            <a:solidFill>
              <a:srgbClr val="000000"/>
            </a:solidFill>
            <a:miter lim="400000"/>
          </a:ln>
          <a:effectLst>
            <a:outerShdw blurRad="63500" dist="25400" dir="5400000" rotWithShape="0">
              <a:srgbClr val="000000">
                <a:alpha val="50000"/>
              </a:srgbClr>
            </a:outerShdw>
          </a:effectLst>
        </p:spPr>
      </p:pic>
      <p:sp>
        <p:nvSpPr>
          <p:cNvPr id="228" name="Shape 228"/>
          <p:cNvSpPr/>
          <p:nvPr/>
        </p:nvSpPr>
        <p:spPr>
          <a:xfrm>
            <a:off x="507735" y="1937283"/>
            <a:ext cx="7694416" cy="47879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69900" indent="-469900" defTabSz="584200">
              <a:spcBef>
                <a:spcPts val="1800"/>
              </a:spcBef>
              <a:buSzPct val="75000"/>
              <a:buFont typeface="Zapf Dingbats"/>
              <a:buChar char="➤"/>
              <a:defRPr sz="3000">
                <a:solidFill>
                  <a:srgbClr val="5C5C5C"/>
                </a:solidFill>
                <a:latin typeface="Iowan Old Style Roman"/>
                <a:ea typeface="Iowan Old Style Roman"/>
                <a:cs typeface="Iowan Old Style Roman"/>
                <a:sym typeface="Iowan Old Style Roman"/>
              </a:defRPr>
            </a:pPr>
            <a:r>
              <a:t>“Folsom Prison Blues” combines the train with the prison song, signature themes for Cash throughout his career. He was inspired to write this song after seeing the movie </a:t>
            </a:r>
            <a:r>
              <a:rPr>
                <a:latin typeface="Iowan Old Style Italic"/>
                <a:ea typeface="Iowan Old Style Italic"/>
                <a:cs typeface="Iowan Old Style Italic"/>
                <a:sym typeface="Iowan Old Style Italic"/>
              </a:rPr>
              <a:t>Inside the Walls of Folsom Prison </a:t>
            </a:r>
            <a:r>
              <a:t>(1951). The melody and some lyrics from from Gordon Jenkins's 1953 "Crescent City Blues." “Folsom Prison Blues” was recorded on July 30, 1955. </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31" name="Shape 231"/>
          <p:cNvSpPr>
            <a:spLocks noGrp="1"/>
          </p:cNvSpPr>
          <p:nvPr>
            <p:ph type="title"/>
          </p:nvPr>
        </p:nvSpPr>
        <p:spPr>
          <a:prstGeom prst="rect">
            <a:avLst/>
          </a:prstGeom>
        </p:spPr>
        <p:txBody>
          <a:bodyPr/>
          <a:lstStyle>
            <a:lvl1pPr defTabSz="560831">
              <a:lnSpc>
                <a:spcPct val="93000"/>
              </a:lnSpc>
              <a:spcBef>
                <a:spcPts val="2200"/>
              </a:spcBef>
              <a:tabLst>
                <a:tab pos="622300" algn="l"/>
                <a:tab pos="1244600" algn="l"/>
                <a:tab pos="1866900" algn="l"/>
                <a:tab pos="2489200" algn="l"/>
                <a:tab pos="3111500" algn="l"/>
                <a:tab pos="3733800" algn="l"/>
                <a:tab pos="4368800" algn="l"/>
                <a:tab pos="4991100" algn="l"/>
                <a:tab pos="5613400" algn="l"/>
                <a:tab pos="6235700" algn="l"/>
                <a:tab pos="6858000" algn="l"/>
                <a:tab pos="7480300" algn="l"/>
                <a:tab pos="8102600" algn="l"/>
                <a:tab pos="8737600" algn="l"/>
                <a:tab pos="9359900" algn="l"/>
                <a:tab pos="9982200" algn="l"/>
                <a:tab pos="10604500" algn="l"/>
                <a:tab pos="11226800" algn="l"/>
                <a:tab pos="11849100" algn="l"/>
                <a:tab pos="12484100" algn="l"/>
              </a:tabLst>
              <a:defRPr sz="4800"/>
            </a:lvl1pPr>
          </a:lstStyle>
          <a:p>
            <a:r>
              <a:t>Buddy Holly (1936-1959)</a:t>
            </a:r>
          </a:p>
        </p:txBody>
      </p:sp>
      <p:sp>
        <p:nvSpPr>
          <p:cNvPr id="232" name="Shape 232"/>
          <p:cNvSpPr>
            <a:spLocks noGrp="1"/>
          </p:cNvSpPr>
          <p:nvPr>
            <p:ph type="body" idx="1"/>
          </p:nvPr>
        </p:nvSpPr>
        <p:spPr>
          <a:xfrm>
            <a:off x="571499" y="1803400"/>
            <a:ext cx="7849793" cy="7226300"/>
          </a:xfrm>
          <a:prstGeom prst="rect">
            <a:avLst/>
          </a:prstGeom>
        </p:spPr>
        <p:txBody>
          <a:bodyPr/>
          <a:lstStyle/>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Born Lubbock, TX</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Formed Western swing band in high school; worked as back-up band for Bill Haley</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Models vocal style after Elvis after meeting at gigs</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First recording, in 1956, unsuccessful</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“That’ll Be The Day” a hit in 1957</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Rapid string of seven hit records with band The Crickets, inspiration for the Beatles</a:t>
            </a:r>
          </a:p>
        </p:txBody>
      </p:sp>
      <p:grpSp>
        <p:nvGrpSpPr>
          <p:cNvPr id="235" name="Group 235"/>
          <p:cNvGrpSpPr/>
          <p:nvPr/>
        </p:nvGrpSpPr>
        <p:grpSpPr>
          <a:xfrm>
            <a:off x="8372935" y="662951"/>
            <a:ext cx="4510010" cy="6521542"/>
            <a:chOff x="0" y="0"/>
            <a:chExt cx="4510008" cy="6521541"/>
          </a:xfrm>
        </p:grpSpPr>
        <p:pic>
          <p:nvPicPr>
            <p:cNvPr id="234" name="buddyholly1957.jpg"/>
            <p:cNvPicPr>
              <a:picLocks noChangeAspect="1"/>
            </p:cNvPicPr>
            <p:nvPr/>
          </p:nvPicPr>
          <p:blipFill>
            <a:blip r:embed="rId2">
              <a:extLst/>
            </a:blip>
            <a:stretch>
              <a:fillRect/>
            </a:stretch>
          </p:blipFill>
          <p:spPr>
            <a:xfrm>
              <a:off x="127000" y="76200"/>
              <a:ext cx="4256009" cy="6178642"/>
            </a:xfrm>
            <a:prstGeom prst="rect">
              <a:avLst/>
            </a:prstGeom>
            <a:ln>
              <a:noFill/>
            </a:ln>
            <a:effectLst/>
          </p:spPr>
        </p:pic>
        <p:pic>
          <p:nvPicPr>
            <p:cNvPr id="233" name="Picture 232"/>
            <p:cNvPicPr>
              <a:picLocks/>
            </p:cNvPicPr>
            <p:nvPr/>
          </p:nvPicPr>
          <p:blipFill>
            <a:blip r:embed="rId3">
              <a:extLst/>
            </a:blip>
            <a:stretch>
              <a:fillRect/>
            </a:stretch>
          </p:blipFill>
          <p:spPr>
            <a:xfrm>
              <a:off x="0" y="0"/>
              <a:ext cx="4510009" cy="6521542"/>
            </a:xfrm>
            <a:prstGeom prst="rect">
              <a:avLst/>
            </a:prstGeom>
            <a:effectLst/>
          </p:spPr>
        </p:pic>
      </p:gr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2">
                                            <p:bg/>
                                          </p:spTgt>
                                        </p:tgtEl>
                                        <p:attrNameLst>
                                          <p:attrName>style.visibility</p:attrName>
                                        </p:attrNameLst>
                                      </p:cBhvr>
                                      <p:to>
                                        <p:strVal val="visible"/>
                                      </p:to>
                                    </p:set>
                                    <p:animEffect transition="in" filter="dissolve">
                                      <p:cBhvr>
                                        <p:cTn id="7" dur="500"/>
                                        <p:tgtEl>
                                          <p:spTgt spid="232">
                                            <p:bg/>
                                          </p:spTgt>
                                        </p:tgtEl>
                                      </p:cBhvr>
                                    </p:animEffect>
                                  </p:childTnLst>
                                </p:cTn>
                              </p:par>
                              <p:par>
                                <p:cTn id="8" presetID="9" presetClass="entr" presetSubtype="0" fill="hold" grpId="1" nodeType="withEffect">
                                  <p:stCondLst>
                                    <p:cond delay="0"/>
                                  </p:stCondLst>
                                  <p:iterate>
                                    <p:tmAbs val="0"/>
                                  </p:iterate>
                                  <p:childTnLst>
                                    <p:set>
                                      <p:cBhvr>
                                        <p:cTn id="9" fill="hold"/>
                                        <p:tgtEl>
                                          <p:spTgt spid="232">
                                            <p:txEl>
                                              <p:pRg st="0" end="0"/>
                                            </p:txEl>
                                          </p:spTgt>
                                        </p:tgtEl>
                                        <p:attrNameLst>
                                          <p:attrName>style.visibility</p:attrName>
                                        </p:attrNameLst>
                                      </p:cBhvr>
                                      <p:to>
                                        <p:strVal val="visible"/>
                                      </p:to>
                                    </p:set>
                                    <p:animEffect transition="in" filter="dissolve">
                                      <p:cBhvr>
                                        <p:cTn id="10" dur="500"/>
                                        <p:tgtEl>
                                          <p:spTgt spid="2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32">
                                            <p:txEl>
                                              <p:pRg st="1" end="1"/>
                                            </p:txEl>
                                          </p:spTgt>
                                        </p:tgtEl>
                                        <p:attrNameLst>
                                          <p:attrName>style.visibility</p:attrName>
                                        </p:attrNameLst>
                                      </p:cBhvr>
                                      <p:to>
                                        <p:strVal val="visible"/>
                                      </p:to>
                                    </p:set>
                                    <p:animEffect transition="in" filter="dissolve">
                                      <p:cBhvr>
                                        <p:cTn id="15" dur="500"/>
                                        <p:tgtEl>
                                          <p:spTgt spid="23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232">
                                            <p:txEl>
                                              <p:pRg st="2" end="2"/>
                                            </p:txEl>
                                          </p:spTgt>
                                        </p:tgtEl>
                                        <p:attrNameLst>
                                          <p:attrName>style.visibility</p:attrName>
                                        </p:attrNameLst>
                                      </p:cBhvr>
                                      <p:to>
                                        <p:strVal val="visible"/>
                                      </p:to>
                                    </p:set>
                                    <p:animEffect transition="in" filter="dissolve">
                                      <p:cBhvr>
                                        <p:cTn id="20" dur="500"/>
                                        <p:tgtEl>
                                          <p:spTgt spid="23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1" nodeType="clickEffect">
                                  <p:stCondLst>
                                    <p:cond delay="0"/>
                                  </p:stCondLst>
                                  <p:iterate>
                                    <p:tmAbs val="0"/>
                                  </p:iterate>
                                  <p:childTnLst>
                                    <p:set>
                                      <p:cBhvr>
                                        <p:cTn id="24" fill="hold"/>
                                        <p:tgtEl>
                                          <p:spTgt spid="232">
                                            <p:txEl>
                                              <p:pRg st="3" end="3"/>
                                            </p:txEl>
                                          </p:spTgt>
                                        </p:tgtEl>
                                        <p:attrNameLst>
                                          <p:attrName>style.visibility</p:attrName>
                                        </p:attrNameLst>
                                      </p:cBhvr>
                                      <p:to>
                                        <p:strVal val="visible"/>
                                      </p:to>
                                    </p:set>
                                    <p:animEffect transition="in" filter="dissolve">
                                      <p:cBhvr>
                                        <p:cTn id="25" dur="500"/>
                                        <p:tgtEl>
                                          <p:spTgt spid="23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1" nodeType="clickEffect">
                                  <p:stCondLst>
                                    <p:cond delay="0"/>
                                  </p:stCondLst>
                                  <p:iterate>
                                    <p:tmAbs val="0"/>
                                  </p:iterate>
                                  <p:childTnLst>
                                    <p:set>
                                      <p:cBhvr>
                                        <p:cTn id="29" fill="hold"/>
                                        <p:tgtEl>
                                          <p:spTgt spid="232">
                                            <p:txEl>
                                              <p:pRg st="4" end="4"/>
                                            </p:txEl>
                                          </p:spTgt>
                                        </p:tgtEl>
                                        <p:attrNameLst>
                                          <p:attrName>style.visibility</p:attrName>
                                        </p:attrNameLst>
                                      </p:cBhvr>
                                      <p:to>
                                        <p:strVal val="visible"/>
                                      </p:to>
                                    </p:set>
                                    <p:animEffect transition="in" filter="dissolve">
                                      <p:cBhvr>
                                        <p:cTn id="30" dur="500"/>
                                        <p:tgtEl>
                                          <p:spTgt spid="23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232">
                                            <p:txEl>
                                              <p:pRg st="5" end="5"/>
                                            </p:txEl>
                                          </p:spTgt>
                                        </p:tgtEl>
                                        <p:attrNameLst>
                                          <p:attrName>style.visibility</p:attrName>
                                        </p:attrNameLst>
                                      </p:cBhvr>
                                      <p:to>
                                        <p:strVal val="visible"/>
                                      </p:to>
                                    </p:set>
                                    <p:animEffect transition="in" filter="dissolve">
                                      <p:cBhvr>
                                        <p:cTn id="35" dur="500"/>
                                        <p:tgtEl>
                                          <p:spTgt spid="2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build="p"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38" name="Shape 238"/>
          <p:cNvSpPr>
            <a:spLocks noGrp="1"/>
          </p:cNvSpPr>
          <p:nvPr>
            <p:ph type="title"/>
          </p:nvPr>
        </p:nvSpPr>
        <p:spPr>
          <a:prstGeom prst="rect">
            <a:avLst/>
          </a:prstGeom>
        </p:spPr>
        <p:txBody>
          <a:bodyPr/>
          <a:lstStyle>
            <a:lvl1pPr defTabSz="560831">
              <a:lnSpc>
                <a:spcPct val="93000"/>
              </a:lnSpc>
              <a:spcBef>
                <a:spcPts val="2200"/>
              </a:spcBef>
              <a:tabLst>
                <a:tab pos="622300" algn="l"/>
                <a:tab pos="1244600" algn="l"/>
                <a:tab pos="1866900" algn="l"/>
                <a:tab pos="2489200" algn="l"/>
                <a:tab pos="3111500" algn="l"/>
                <a:tab pos="3733800" algn="l"/>
                <a:tab pos="4368800" algn="l"/>
                <a:tab pos="4991100" algn="l"/>
                <a:tab pos="5613400" algn="l"/>
                <a:tab pos="6235700" algn="l"/>
                <a:tab pos="6858000" algn="l"/>
                <a:tab pos="7480300" algn="l"/>
                <a:tab pos="8102600" algn="l"/>
                <a:tab pos="8737600" algn="l"/>
                <a:tab pos="9359900" algn="l"/>
                <a:tab pos="9982200" algn="l"/>
                <a:tab pos="10604500" algn="l"/>
                <a:tab pos="11226800" algn="l"/>
                <a:tab pos="11849100" algn="l"/>
                <a:tab pos="12484100" algn="l"/>
              </a:tabLst>
              <a:defRPr sz="4800"/>
            </a:lvl1pPr>
          </a:lstStyle>
          <a:p>
            <a:r>
              <a:t>Buddy Holly - style</a:t>
            </a:r>
          </a:p>
        </p:txBody>
      </p:sp>
      <p:sp>
        <p:nvSpPr>
          <p:cNvPr id="239" name="Shape 239"/>
          <p:cNvSpPr>
            <a:spLocks noGrp="1"/>
          </p:cNvSpPr>
          <p:nvPr>
            <p:ph type="body" sz="quarter" idx="1"/>
          </p:nvPr>
        </p:nvSpPr>
        <p:spPr>
          <a:xfrm>
            <a:off x="486833" y="1558628"/>
            <a:ext cx="10793809" cy="923518"/>
          </a:xfrm>
          <a:prstGeom prst="rect">
            <a:avLst/>
          </a:prstGeom>
        </p:spPr>
        <p:txBody>
          <a:bodyPr/>
          <a:lstStyle>
            <a:lvl1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lvl1pPr>
          </a:lstStyle>
          <a:p>
            <a:r>
              <a:t>Equal parts of country, R&amp;B, and rock and roll</a:t>
            </a:r>
          </a:p>
        </p:txBody>
      </p:sp>
      <p:grpSp>
        <p:nvGrpSpPr>
          <p:cNvPr id="242" name="Group 242" descr="A black-and-white photo of Buddy Holly playing guitar onstage. Behind him, three other men play guitar, drums, and upright bass.&#13;&#10;"/>
          <p:cNvGrpSpPr/>
          <p:nvPr/>
        </p:nvGrpSpPr>
        <p:grpSpPr>
          <a:xfrm>
            <a:off x="6985710" y="2592974"/>
            <a:ext cx="5977662" cy="6100118"/>
            <a:chOff x="0" y="0"/>
            <a:chExt cx="5977661" cy="6100117"/>
          </a:xfrm>
        </p:grpSpPr>
        <p:pic>
          <p:nvPicPr>
            <p:cNvPr id="241" name="A black-and-white photo of Buddy Holly playing guitar onstage.jpg" descr="A black-and-white photo of Buddy Holly playing guitar onstage. Behind him, three other men play guitar, drums, and upright bass.&#13;&#10;"/>
            <p:cNvPicPr>
              <a:picLocks noChangeAspect="1"/>
            </p:cNvPicPr>
            <p:nvPr/>
          </p:nvPicPr>
          <p:blipFill>
            <a:blip r:embed="rId2">
              <a:extLst/>
            </a:blip>
            <a:stretch>
              <a:fillRect/>
            </a:stretch>
          </p:blipFill>
          <p:spPr>
            <a:xfrm>
              <a:off x="127000" y="76200"/>
              <a:ext cx="5723662" cy="5757218"/>
            </a:xfrm>
            <a:prstGeom prst="rect">
              <a:avLst/>
            </a:prstGeom>
            <a:ln>
              <a:noFill/>
            </a:ln>
            <a:effectLst/>
          </p:spPr>
        </p:pic>
        <p:pic>
          <p:nvPicPr>
            <p:cNvPr id="240" name="Picture 239"/>
            <p:cNvPicPr>
              <a:picLocks/>
            </p:cNvPicPr>
            <p:nvPr/>
          </p:nvPicPr>
          <p:blipFill>
            <a:blip r:embed="rId3">
              <a:extLst/>
            </a:blip>
            <a:stretch>
              <a:fillRect/>
            </a:stretch>
          </p:blipFill>
          <p:spPr>
            <a:xfrm>
              <a:off x="0" y="0"/>
              <a:ext cx="5977662" cy="6100118"/>
            </a:xfrm>
            <a:prstGeom prst="rect">
              <a:avLst/>
            </a:prstGeom>
            <a:effectLst/>
          </p:spPr>
        </p:pic>
      </p:grpSp>
      <p:sp>
        <p:nvSpPr>
          <p:cNvPr id="243" name="Shape 243"/>
          <p:cNvSpPr/>
          <p:nvPr/>
        </p:nvSpPr>
        <p:spPr>
          <a:xfrm>
            <a:off x="498597" y="2581253"/>
            <a:ext cx="6166340" cy="61235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910431" lvl="1" indent="-440531"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Guitar style:  R&amp;B influenced</a:t>
            </a:r>
          </a:p>
          <a:p>
            <a:pPr marL="910431" lvl="1" indent="-440531"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Vocal style:  country + Elvis</a:t>
            </a:r>
          </a:p>
          <a:p>
            <a:pPr marL="910431" lvl="1" indent="-440531"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Musical forms, Chuck Berry-influenced lyrics</a:t>
            </a:r>
          </a:p>
          <a:p>
            <a:pPr marL="440531" indent="-440531"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His compositions are the most sophisticated of early rock artists</a:t>
            </a:r>
          </a:p>
          <a:p>
            <a:pPr marL="440531" indent="-440531"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Use of two guitars (lead and rhythm) proved influential</a:t>
            </a:r>
          </a:p>
          <a:p>
            <a:pPr marL="440531" indent="-440531"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Pioneered the use of double-tracking</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39">
                                            <p:bg/>
                                          </p:spTgt>
                                        </p:tgtEl>
                                        <p:attrNameLst>
                                          <p:attrName>style.visibility</p:attrName>
                                        </p:attrNameLst>
                                      </p:cBhvr>
                                      <p:to>
                                        <p:strVal val="visible"/>
                                      </p:to>
                                    </p:set>
                                    <p:animEffect transition="in" filter="dissolve">
                                      <p:cBhvr>
                                        <p:cTn id="7" dur="500"/>
                                        <p:tgtEl>
                                          <p:spTgt spid="239">
                                            <p:bg/>
                                          </p:spTgt>
                                        </p:tgtEl>
                                      </p:cBhvr>
                                    </p:animEffect>
                                  </p:childTnLst>
                                </p:cTn>
                              </p:par>
                              <p:par>
                                <p:cTn id="8" presetID="9" presetClass="entr" presetSubtype="0" fill="hold" grpId="1" nodeType="withEffect">
                                  <p:stCondLst>
                                    <p:cond delay="0"/>
                                  </p:stCondLst>
                                  <p:iterate>
                                    <p:tmAbs val="0"/>
                                  </p:iterate>
                                  <p:childTnLst>
                                    <p:set>
                                      <p:cBhvr>
                                        <p:cTn id="9" fill="hold"/>
                                        <p:tgtEl>
                                          <p:spTgt spid="239">
                                            <p:txEl>
                                              <p:pRg st="0" end="0"/>
                                            </p:txEl>
                                          </p:spTgt>
                                        </p:tgtEl>
                                        <p:attrNameLst>
                                          <p:attrName>style.visibility</p:attrName>
                                        </p:attrNameLst>
                                      </p:cBhvr>
                                      <p:to>
                                        <p:strVal val="visible"/>
                                      </p:to>
                                    </p:set>
                                    <p:animEffect transition="in" filter="dissolve">
                                      <p:cBhvr>
                                        <p:cTn id="10" dur="500"/>
                                        <p:tgtEl>
                                          <p:spTgt spid="2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1"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p:cNvSpPr>
          <p:nvPr>
            <p:ph type="body" idx="13"/>
          </p:nvPr>
        </p:nvSpPr>
        <p:spPr>
          <a:prstGeom prst="line">
            <a:avLst/>
          </a:prstGeom>
        </p:spPr>
        <p:txBody>
          <a:bodyPr/>
          <a:lstStyle/>
          <a:p>
            <a:pPr marL="0" indent="0" defTabSz="457200">
              <a:spcBef>
                <a:spcPts val="0"/>
              </a:spcBef>
              <a:buSzTx/>
              <a:buFontTx/>
              <a:buNone/>
              <a:defRPr sz="1100">
                <a:solidFill>
                  <a:srgbClr val="000000"/>
                </a:solidFill>
                <a:latin typeface="Helvetica"/>
                <a:ea typeface="Helvetica"/>
                <a:cs typeface="Helvetica"/>
                <a:sym typeface="Helvetica"/>
              </a:defRPr>
            </a:pPr>
            <a:endParaRPr/>
          </a:p>
        </p:txBody>
      </p:sp>
      <p:sp>
        <p:nvSpPr>
          <p:cNvPr id="246" name="Shape 246"/>
          <p:cNvSpPr>
            <a:spLocks noGrp="1"/>
          </p:cNvSpPr>
          <p:nvPr>
            <p:ph type="title"/>
          </p:nvPr>
        </p:nvSpPr>
        <p:spPr>
          <a:prstGeom prst="rect">
            <a:avLst/>
          </a:prstGeom>
        </p:spPr>
        <p:txBody>
          <a:bodyPr/>
          <a:lstStyle/>
          <a:p>
            <a:pPr defTabSz="560831">
              <a:lnSpc>
                <a:spcPct val="93000"/>
              </a:lnSpc>
              <a:spcBef>
                <a:spcPts val="2200"/>
              </a:spcBef>
              <a:tabLst>
                <a:tab pos="622300" algn="l"/>
                <a:tab pos="1244600" algn="l"/>
                <a:tab pos="1866900" algn="l"/>
                <a:tab pos="2489200" algn="l"/>
                <a:tab pos="3111500" algn="l"/>
                <a:tab pos="3733800" algn="l"/>
                <a:tab pos="4368800" algn="l"/>
                <a:tab pos="4991100" algn="l"/>
                <a:tab pos="5613400" algn="l"/>
                <a:tab pos="6235700" algn="l"/>
                <a:tab pos="6858000" algn="l"/>
                <a:tab pos="7480300" algn="l"/>
                <a:tab pos="8102600" algn="l"/>
                <a:tab pos="8737600" algn="l"/>
                <a:tab pos="9359900" algn="l"/>
                <a:tab pos="9982200" algn="l"/>
                <a:tab pos="10604500" algn="l"/>
                <a:tab pos="11226800" algn="l"/>
                <a:tab pos="11849100" algn="l"/>
                <a:tab pos="12484100" algn="l"/>
              </a:tabLst>
              <a:defRPr sz="4800"/>
            </a:pPr>
            <a:r>
              <a:t>That’ll be the day, </a:t>
            </a:r>
            <a:r>
              <a:rPr sz="3743"/>
              <a:t>Holly and JerRy Allison</a:t>
            </a:r>
          </a:p>
        </p:txBody>
      </p:sp>
      <p:sp>
        <p:nvSpPr>
          <p:cNvPr id="247" name="Shape 247"/>
          <p:cNvSpPr>
            <a:spLocks noGrp="1"/>
          </p:cNvSpPr>
          <p:nvPr>
            <p:ph type="body" sz="quarter" idx="1"/>
          </p:nvPr>
        </p:nvSpPr>
        <p:spPr>
          <a:xfrm>
            <a:off x="706966" y="1701800"/>
            <a:ext cx="8429390" cy="2151273"/>
          </a:xfrm>
          <a:prstGeom prst="rect">
            <a:avLst/>
          </a:prstGeom>
        </p:spPr>
        <p:txBody>
          <a:bodyPr/>
          <a:lstStyle>
            <a:lvl1pPr marL="0" indent="0">
              <a:lnSpc>
                <a:spcPct val="93000"/>
              </a:lnSpc>
              <a:buSzTx/>
              <a:buNone/>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lvl1pPr>
          </a:lstStyle>
          <a:p>
            <a:r>
              <a:t>first recorded by Buddy Holly and the Three Tunes in 1956, re-recorded in 1957 by Holly and the Crickets. </a:t>
            </a:r>
          </a:p>
        </p:txBody>
      </p:sp>
      <p:pic>
        <p:nvPicPr>
          <p:cNvPr id="248" name="Buddy_holly_crickets_not_fade_away_brunswick.jpg"/>
          <p:cNvPicPr>
            <a:picLocks noChangeAspect="1"/>
          </p:cNvPicPr>
          <p:nvPr/>
        </p:nvPicPr>
        <p:blipFill>
          <a:blip r:embed="rId2">
            <a:extLst/>
          </a:blip>
          <a:stretch>
            <a:fillRect/>
          </a:stretch>
        </p:blipFill>
        <p:spPr>
          <a:xfrm>
            <a:off x="567365" y="6650279"/>
            <a:ext cx="2523422" cy="2489776"/>
          </a:xfrm>
          <a:prstGeom prst="rect">
            <a:avLst/>
          </a:prstGeom>
          <a:ln w="12700">
            <a:miter lim="400000"/>
          </a:ln>
        </p:spPr>
      </p:pic>
      <p:pic>
        <p:nvPicPr>
          <p:cNvPr id="249" name="Buddy_holly_that'll_be_the_day_45.jpg"/>
          <p:cNvPicPr>
            <a:picLocks noChangeAspect="1"/>
          </p:cNvPicPr>
          <p:nvPr/>
        </p:nvPicPr>
        <p:blipFill>
          <a:blip r:embed="rId3">
            <a:extLst/>
          </a:blip>
          <a:stretch>
            <a:fillRect/>
          </a:stretch>
        </p:blipFill>
        <p:spPr>
          <a:xfrm>
            <a:off x="9738779" y="550130"/>
            <a:ext cx="2860083" cy="2809780"/>
          </a:xfrm>
          <a:prstGeom prst="rect">
            <a:avLst/>
          </a:prstGeom>
          <a:ln w="12700">
            <a:miter lim="400000"/>
          </a:ln>
        </p:spPr>
      </p:pic>
      <p:sp>
        <p:nvSpPr>
          <p:cNvPr id="250" name="Shape 250"/>
          <p:cNvSpPr/>
          <p:nvPr/>
        </p:nvSpPr>
        <p:spPr>
          <a:xfrm>
            <a:off x="289254" y="5708722"/>
            <a:ext cx="12426293" cy="276085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algn="r" defTabSz="584200">
              <a:lnSpc>
                <a:spcPct val="93000"/>
              </a:lnSpc>
              <a:spcBef>
                <a:spcPts val="1800"/>
              </a:spcBef>
              <a:buFont typeface="Zapf Dingbats"/>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Bo Diddley beat, with drummer Jerry Allison beating a cardboard box</a:t>
            </a:r>
          </a:p>
          <a:p>
            <a:pPr algn="r" defTabSz="584200">
              <a:lnSpc>
                <a:spcPct val="93000"/>
              </a:lnSpc>
              <a:spcBef>
                <a:spcPts val="1800"/>
              </a:spcBef>
              <a:buFont typeface="Zapf Dingbats"/>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Riff-based, but combines with stop time</a:t>
            </a:r>
          </a:p>
          <a:p>
            <a:pPr algn="r" defTabSz="584200">
              <a:lnSpc>
                <a:spcPct val="93000"/>
              </a:lnSpc>
              <a:spcBef>
                <a:spcPts val="1800"/>
              </a:spcBef>
              <a:buFont typeface="Zapf Dingbats"/>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Stuttering vocal style</a:t>
            </a:r>
          </a:p>
          <a:p>
            <a:pPr algn="r" defTabSz="584200">
              <a:lnSpc>
                <a:spcPct val="93000"/>
              </a:lnSpc>
              <a:spcBef>
                <a:spcPts val="1800"/>
              </a:spcBef>
              <a:buFont typeface="Zapf Dingbats"/>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5C5C5C"/>
                </a:solidFill>
                <a:latin typeface="Iowan Old Style Roman"/>
                <a:ea typeface="Iowan Old Style Roman"/>
                <a:cs typeface="Iowan Old Style Roman"/>
                <a:sym typeface="Iowan Old Style Roman"/>
              </a:defRPr>
            </a:pPr>
            <a:r>
              <a:t>Multiple rhythmic layers</a:t>
            </a:r>
          </a:p>
        </p:txBody>
      </p:sp>
      <p:sp>
        <p:nvSpPr>
          <p:cNvPr id="251" name="Shape 251"/>
          <p:cNvSpPr/>
          <p:nvPr/>
        </p:nvSpPr>
        <p:spPr>
          <a:xfrm>
            <a:off x="571500" y="451485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pPr defTabSz="560831">
              <a:lnSpc>
                <a:spcPct val="93000"/>
              </a:lnSpc>
              <a:spcBef>
                <a:spcPts val="2200"/>
              </a:spcBef>
              <a:tabLst>
                <a:tab pos="622300" algn="l"/>
                <a:tab pos="1244600" algn="l"/>
                <a:tab pos="1866900" algn="l"/>
                <a:tab pos="2489200" algn="l"/>
                <a:tab pos="3111500" algn="l"/>
                <a:tab pos="3733800" algn="l"/>
                <a:tab pos="4368800" algn="l"/>
                <a:tab pos="4991100" algn="l"/>
                <a:tab pos="5613400" algn="l"/>
                <a:tab pos="6235700" algn="l"/>
                <a:tab pos="6858000" algn="l"/>
                <a:tab pos="7480300" algn="l"/>
                <a:tab pos="8102600" algn="l"/>
                <a:tab pos="8737600" algn="l"/>
                <a:tab pos="9359900" algn="l"/>
                <a:tab pos="9982200" algn="l"/>
                <a:tab pos="10604500" algn="l"/>
                <a:tab pos="11226800" algn="l"/>
                <a:tab pos="11849100" algn="l"/>
                <a:tab pos="12484100" algn="l"/>
              </a:tabLst>
              <a:defRPr sz="4800" cap="all">
                <a:solidFill>
                  <a:srgbClr val="747676"/>
                </a:solidFill>
                <a:latin typeface="DIN Condensed"/>
                <a:ea typeface="DIN Condensed"/>
                <a:cs typeface="DIN Condensed"/>
                <a:sym typeface="DIN Condensed"/>
              </a:defRPr>
            </a:pPr>
            <a:r>
              <a:t>Not Fade Away, </a:t>
            </a:r>
            <a:r>
              <a:rPr sz="3743"/>
              <a:t>Holly and norman petty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47">
                                            <p:bg/>
                                          </p:spTgt>
                                        </p:tgtEl>
                                        <p:attrNameLst>
                                          <p:attrName>style.visibility</p:attrName>
                                        </p:attrNameLst>
                                      </p:cBhvr>
                                      <p:to>
                                        <p:strVal val="visible"/>
                                      </p:to>
                                    </p:set>
                                    <p:animEffect transition="in" filter="dissolve">
                                      <p:cBhvr>
                                        <p:cTn id="7" dur="500"/>
                                        <p:tgtEl>
                                          <p:spTgt spid="247">
                                            <p:bg/>
                                          </p:spTgt>
                                        </p:tgtEl>
                                      </p:cBhvr>
                                    </p:animEffect>
                                  </p:childTnLst>
                                </p:cTn>
                              </p:par>
                              <p:par>
                                <p:cTn id="8" presetID="9" presetClass="entr" presetSubtype="0" fill="hold" grpId="1" nodeType="withEffect">
                                  <p:stCondLst>
                                    <p:cond delay="0"/>
                                  </p:stCondLst>
                                  <p:iterate>
                                    <p:tmAbs val="0"/>
                                  </p:iterate>
                                  <p:childTnLst>
                                    <p:set>
                                      <p:cBhvr>
                                        <p:cTn id="9" fill="hold"/>
                                        <p:tgtEl>
                                          <p:spTgt spid="247">
                                            <p:txEl>
                                              <p:pRg st="0" end="0"/>
                                            </p:txEl>
                                          </p:spTgt>
                                        </p:tgtEl>
                                        <p:attrNameLst>
                                          <p:attrName>style.visibility</p:attrName>
                                        </p:attrNameLst>
                                      </p:cBhvr>
                                      <p:to>
                                        <p:strVal val="visible"/>
                                      </p:to>
                                    </p:set>
                                    <p:animEffect transition="in" filter="dissolve">
                                      <p:cBhvr>
                                        <p:cTn id="10" dur="500"/>
                                        <p:tgtEl>
                                          <p:spTgt spid="2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1" build="p"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53" name="Holly_The_Twang_Heard_Round_the_World.png"/>
          <p:cNvPicPr>
            <a:picLocks noChangeAspect="1"/>
          </p:cNvPicPr>
          <p:nvPr/>
        </p:nvPicPr>
        <p:blipFill>
          <a:blip r:embed="rId3">
            <a:extLst/>
          </a:blip>
          <a:stretch>
            <a:fillRect/>
          </a:stretch>
        </p:blipFill>
        <p:spPr>
          <a:xfrm>
            <a:off x="108841" y="-104753"/>
            <a:ext cx="8843392" cy="10625294"/>
          </a:xfrm>
          <a:prstGeom prst="rect">
            <a:avLst/>
          </a:prstGeom>
          <a:ln w="12700">
            <a:miter lim="400000"/>
          </a:ln>
        </p:spPr>
      </p:pic>
      <p:sp>
        <p:nvSpPr>
          <p:cNvPr id="254" name="Shape 254"/>
          <p:cNvSpPr/>
          <p:nvPr/>
        </p:nvSpPr>
        <p:spPr>
          <a:xfrm>
            <a:off x="8881533" y="1595712"/>
            <a:ext cx="3870788" cy="449630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defTabSz="584200">
              <a:lnSpc>
                <a:spcPct val="93000"/>
              </a:lnSpc>
              <a:spcBef>
                <a:spcPts val="1800"/>
              </a:spcBef>
              <a:buFont typeface="Zapf Dingbats"/>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000">
                <a:solidFill>
                  <a:srgbClr val="FFFFFF"/>
                </a:solidFill>
                <a:latin typeface="Iowan Old Style Roman"/>
                <a:ea typeface="Iowan Old Style Roman"/>
                <a:cs typeface="Iowan Old Style Roman"/>
                <a:sym typeface="Iowan Old Style Roman"/>
              </a:defRPr>
            </a:lvl1pPr>
          </a:lstStyle>
          <a:p>
            <a:r>
              <a:t>Holly was killed in plane crash in February 3, 1959 - “The Day The Music Died,” along with 17-year-old Richie Valens and the Big Bopper (J. P. Richardson)</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7" name="Shape 257"/>
          <p:cNvSpPr>
            <a:spLocks noGrp="1"/>
          </p:cNvSpPr>
          <p:nvPr>
            <p:ph type="title"/>
          </p:nvPr>
        </p:nvSpPr>
        <p:spPr>
          <a:xfrm>
            <a:off x="571499" y="723899"/>
            <a:ext cx="11861801" cy="723901"/>
          </a:xfrm>
          <a:prstGeom prst="rect">
            <a:avLst/>
          </a:prstGeom>
        </p:spPr>
        <p:txBody>
          <a:bodyPr/>
          <a:lstStyle>
            <a:lvl1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roy orbison (1936 - 1988)</a:t>
            </a:r>
          </a:p>
        </p:txBody>
      </p:sp>
      <p:sp>
        <p:nvSpPr>
          <p:cNvPr id="258" name="Shape 258"/>
          <p:cNvSpPr>
            <a:spLocks noGrp="1"/>
          </p:cNvSpPr>
          <p:nvPr>
            <p:ph type="body" sz="half" idx="1"/>
          </p:nvPr>
        </p:nvSpPr>
        <p:spPr>
          <a:xfrm>
            <a:off x="351366" y="1778770"/>
            <a:ext cx="11861801" cy="2497535"/>
          </a:xfrm>
          <a:prstGeom prst="rect">
            <a:avLst/>
          </a:prstGeom>
        </p:spPr>
        <p:txBody>
          <a:bodyPr/>
          <a:lstStyle/>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Born in Texas, formed a rockabilly band, the Wink Westerners</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Signed with Sun in 1956, but more influential later on with Monument records in the early 1960s, notably “Only the Lonely” (1960) and “Oh, Pretty Woman” (1964)</a:t>
            </a:r>
          </a:p>
        </p:txBody>
      </p:sp>
      <p:grpSp>
        <p:nvGrpSpPr>
          <p:cNvPr id="261" name="Group 261" descr="A photo of Roy Orbison wearing sunglasses, playing guitar while standing in front of a microphone.&#13;&#10;"/>
          <p:cNvGrpSpPr/>
          <p:nvPr/>
        </p:nvGrpSpPr>
        <p:grpSpPr>
          <a:xfrm>
            <a:off x="8206117" y="4382232"/>
            <a:ext cx="4395105" cy="4416009"/>
            <a:chOff x="0" y="0"/>
            <a:chExt cx="4395104" cy="4416008"/>
          </a:xfrm>
        </p:grpSpPr>
        <p:pic>
          <p:nvPicPr>
            <p:cNvPr id="260" name="A photo of Roy Orbison wearing sunglasses, playing guitar while standing in front of a microphone.jpeg" descr="A photo of Roy Orbison wearing sunglasses, playing guitar while standing in front of a microphone.&#13;&#10;"/>
            <p:cNvPicPr>
              <a:picLocks noChangeAspect="1"/>
            </p:cNvPicPr>
            <p:nvPr/>
          </p:nvPicPr>
          <p:blipFill>
            <a:blip r:embed="rId2">
              <a:extLst/>
            </a:blip>
            <a:stretch>
              <a:fillRect/>
            </a:stretch>
          </p:blipFill>
          <p:spPr>
            <a:xfrm>
              <a:off x="127000" y="76200"/>
              <a:ext cx="4141105" cy="4073109"/>
            </a:xfrm>
            <a:prstGeom prst="rect">
              <a:avLst/>
            </a:prstGeom>
            <a:ln>
              <a:noFill/>
            </a:ln>
            <a:effectLst/>
          </p:spPr>
        </p:pic>
        <p:pic>
          <p:nvPicPr>
            <p:cNvPr id="259" name="Picture 258"/>
            <p:cNvPicPr>
              <a:picLocks/>
            </p:cNvPicPr>
            <p:nvPr/>
          </p:nvPicPr>
          <p:blipFill>
            <a:blip r:embed="rId3">
              <a:extLst/>
            </a:blip>
            <a:stretch>
              <a:fillRect/>
            </a:stretch>
          </p:blipFill>
          <p:spPr>
            <a:xfrm>
              <a:off x="0" y="0"/>
              <a:ext cx="4395105" cy="4416009"/>
            </a:xfrm>
            <a:prstGeom prst="rect">
              <a:avLst/>
            </a:prstGeom>
            <a:effectLst/>
          </p:spPr>
        </p:pic>
      </p:grpSp>
      <p:sp>
        <p:nvSpPr>
          <p:cNvPr id="262" name="Shape 262"/>
          <p:cNvSpPr/>
          <p:nvPr/>
        </p:nvSpPr>
        <p:spPr>
          <a:xfrm>
            <a:off x="400876" y="4382231"/>
            <a:ext cx="7946233" cy="40071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69900" indent="-469900"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r>
              <a:t>His ethereal vocals and wistful lyrics influenced the Beatles, Beach Boys, Bruce Springsteen, and many others</a:t>
            </a:r>
          </a:p>
          <a:p>
            <a:pPr marL="469900" indent="-469900"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r>
              <a:t>Ooby Dooby composed by a couple of frat brothers at North Texas, was recorded by another group before Orbison had a his with it in 1956.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58">
                                            <p:bg/>
                                          </p:spTgt>
                                        </p:tgtEl>
                                        <p:attrNameLst>
                                          <p:attrName>style.visibility</p:attrName>
                                        </p:attrNameLst>
                                      </p:cBhvr>
                                      <p:to>
                                        <p:strVal val="visible"/>
                                      </p:to>
                                    </p:set>
                                    <p:animEffect transition="in" filter="dissolve">
                                      <p:cBhvr>
                                        <p:cTn id="7" dur="500"/>
                                        <p:tgtEl>
                                          <p:spTgt spid="258">
                                            <p:bg/>
                                          </p:spTgt>
                                        </p:tgtEl>
                                      </p:cBhvr>
                                    </p:animEffect>
                                  </p:childTnLst>
                                </p:cTn>
                              </p:par>
                              <p:par>
                                <p:cTn id="8" presetID="9" presetClass="entr" presetSubtype="0" fill="hold" grpId="1" nodeType="withEffect">
                                  <p:stCondLst>
                                    <p:cond delay="0"/>
                                  </p:stCondLst>
                                  <p:iterate>
                                    <p:tmAbs val="0"/>
                                  </p:iterate>
                                  <p:childTnLst>
                                    <p:set>
                                      <p:cBhvr>
                                        <p:cTn id="9" fill="hold"/>
                                        <p:tgtEl>
                                          <p:spTgt spid="258">
                                            <p:txEl>
                                              <p:pRg st="0" end="0"/>
                                            </p:txEl>
                                          </p:spTgt>
                                        </p:tgtEl>
                                        <p:attrNameLst>
                                          <p:attrName>style.visibility</p:attrName>
                                        </p:attrNameLst>
                                      </p:cBhvr>
                                      <p:to>
                                        <p:strVal val="visible"/>
                                      </p:to>
                                    </p:set>
                                    <p:animEffect transition="in" filter="dissolve">
                                      <p:cBhvr>
                                        <p:cTn id="10" dur="500"/>
                                        <p:tgtEl>
                                          <p:spTgt spid="2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58">
                                            <p:txEl>
                                              <p:pRg st="1" end="1"/>
                                            </p:txEl>
                                          </p:spTgt>
                                        </p:tgtEl>
                                        <p:attrNameLst>
                                          <p:attrName>style.visibility</p:attrName>
                                        </p:attrNameLst>
                                      </p:cBhvr>
                                      <p:to>
                                        <p:strVal val="visible"/>
                                      </p:to>
                                    </p:set>
                                    <p:animEffect transition="in" filter="dissolve">
                                      <p:cBhvr>
                                        <p:cTn id="15" dur="500"/>
                                        <p:tgtEl>
                                          <p:spTgt spid="2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1" build="p"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p:cNvSpPr>
          <p:nvPr>
            <p:ph type="body" idx="13"/>
          </p:nvPr>
        </p:nvSpPr>
        <p:spPr>
          <a:xfrm>
            <a:off x="571499" y="1574799"/>
            <a:ext cx="11861801" cy="1"/>
          </a:xfrm>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65" name="Shape 265"/>
          <p:cNvSpPr>
            <a:spLocks noGrp="1"/>
          </p:cNvSpPr>
          <p:nvPr>
            <p:ph type="title"/>
          </p:nvPr>
        </p:nvSpPr>
        <p:spPr>
          <a:xfrm>
            <a:off x="571499" y="723899"/>
            <a:ext cx="11861801" cy="723901"/>
          </a:xfrm>
          <a:prstGeom prst="rect">
            <a:avLst/>
          </a:prstGeom>
        </p:spPr>
        <p:txBody>
          <a:bodyPr/>
          <a:lstStyle>
            <a:lvl1pPr defTabSz="543305">
              <a:lnSpc>
                <a:spcPct val="93000"/>
              </a:lnSpc>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Everly Brothers (Don 1937 - and Phil 1938 - 2014)</a:t>
            </a:r>
          </a:p>
        </p:txBody>
      </p:sp>
      <p:sp>
        <p:nvSpPr>
          <p:cNvPr id="266" name="Shape 266"/>
          <p:cNvSpPr>
            <a:spLocks noGrp="1"/>
          </p:cNvSpPr>
          <p:nvPr>
            <p:ph type="body" sz="half" idx="1"/>
          </p:nvPr>
        </p:nvSpPr>
        <p:spPr>
          <a:xfrm>
            <a:off x="510692" y="2345266"/>
            <a:ext cx="6545701" cy="4209324"/>
          </a:xfrm>
          <a:prstGeom prst="rect">
            <a:avLst/>
          </a:prstGeom>
        </p:spPr>
        <p:txBody>
          <a:bodyPr/>
          <a:lstStyle/>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Born into family of country musicians from Kentucky, but grew up in Iowa</a:t>
            </a:r>
          </a:p>
          <a:p>
            <a:pPr>
              <a:lnSpc>
                <a:spcPct val="93000"/>
              </a:lnSpc>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pPr>
            <a:r>
              <a:t>Parents ran radio station in Iowa, so heard and performed everything</a:t>
            </a:r>
          </a:p>
        </p:txBody>
      </p:sp>
      <p:sp>
        <p:nvSpPr>
          <p:cNvPr id="267" name="Shape 267"/>
          <p:cNvSpPr/>
          <p:nvPr/>
        </p:nvSpPr>
        <p:spPr>
          <a:xfrm>
            <a:off x="465666" y="5989573"/>
            <a:ext cx="11507062" cy="244805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469900" indent="-469900"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r>
              <a:t>Became songwriters in Nashville; after being dropped by Columbia they recorded for Candice </a:t>
            </a:r>
          </a:p>
          <a:p>
            <a:pPr marL="469900" indent="-469900" defTabSz="584200">
              <a:lnSpc>
                <a:spcPct val="93000"/>
              </a:lnSpc>
              <a:spcBef>
                <a:spcPts val="1800"/>
              </a:spcBef>
              <a:buSzPct val="75000"/>
              <a:buFont typeface="Zapf Dingbats"/>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200">
                <a:solidFill>
                  <a:srgbClr val="5C5C5C"/>
                </a:solidFill>
                <a:latin typeface="Iowan Old Style Roman"/>
                <a:ea typeface="Iowan Old Style Roman"/>
                <a:cs typeface="Iowan Old Style Roman"/>
                <a:sym typeface="Iowan Old Style Roman"/>
              </a:defRPr>
            </a:pPr>
            <a:r>
              <a:t>“Bye, Bye Love”—rejected by 30 acts— became a hit in 1957, and they toured with Buddy Holly</a:t>
            </a:r>
          </a:p>
        </p:txBody>
      </p:sp>
      <p:grpSp>
        <p:nvGrpSpPr>
          <p:cNvPr id="270" name="Group 270"/>
          <p:cNvGrpSpPr/>
          <p:nvPr/>
        </p:nvGrpSpPr>
        <p:grpSpPr>
          <a:xfrm>
            <a:off x="6903935" y="1701800"/>
            <a:ext cx="5582282" cy="3754983"/>
            <a:chOff x="0" y="0"/>
            <a:chExt cx="5582281" cy="3754982"/>
          </a:xfrm>
        </p:grpSpPr>
        <p:pic>
          <p:nvPicPr>
            <p:cNvPr id="269" name="pasted-image.png"/>
            <p:cNvPicPr>
              <a:picLocks noChangeAspect="1"/>
            </p:cNvPicPr>
            <p:nvPr/>
          </p:nvPicPr>
          <p:blipFill>
            <a:blip r:embed="rId2">
              <a:extLst/>
            </a:blip>
            <a:stretch>
              <a:fillRect/>
            </a:stretch>
          </p:blipFill>
          <p:spPr>
            <a:xfrm>
              <a:off x="38100" y="25400"/>
              <a:ext cx="5506082" cy="3640683"/>
            </a:xfrm>
            <a:prstGeom prst="rect">
              <a:avLst/>
            </a:prstGeom>
            <a:ln>
              <a:noFill/>
            </a:ln>
            <a:effectLst/>
          </p:spPr>
        </p:pic>
        <p:pic>
          <p:nvPicPr>
            <p:cNvPr id="268" name="Picture 267"/>
            <p:cNvPicPr>
              <a:picLocks/>
            </p:cNvPicPr>
            <p:nvPr/>
          </p:nvPicPr>
          <p:blipFill>
            <a:blip r:embed="rId3">
              <a:extLst/>
            </a:blip>
            <a:stretch>
              <a:fillRect/>
            </a:stretch>
          </p:blipFill>
          <p:spPr>
            <a:xfrm>
              <a:off x="0" y="0"/>
              <a:ext cx="5582282" cy="3754983"/>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6">
                                            <p:bg/>
                                          </p:spTgt>
                                        </p:tgtEl>
                                        <p:attrNameLst>
                                          <p:attrName>style.visibility</p:attrName>
                                        </p:attrNameLst>
                                      </p:cBhvr>
                                      <p:to>
                                        <p:strVal val="visible"/>
                                      </p:to>
                                    </p:set>
                                    <p:animEffect transition="in" filter="dissolve">
                                      <p:cBhvr>
                                        <p:cTn id="7" dur="500"/>
                                        <p:tgtEl>
                                          <p:spTgt spid="266">
                                            <p:bg/>
                                          </p:spTgt>
                                        </p:tgtEl>
                                      </p:cBhvr>
                                    </p:animEffect>
                                  </p:childTnLst>
                                </p:cTn>
                              </p:par>
                              <p:par>
                                <p:cTn id="8" presetID="9" presetClass="entr" presetSubtype="0" fill="hold" grpId="1" nodeType="withEffect">
                                  <p:stCondLst>
                                    <p:cond delay="0"/>
                                  </p:stCondLst>
                                  <p:iterate>
                                    <p:tmAbs val="0"/>
                                  </p:iterate>
                                  <p:childTnLst>
                                    <p:set>
                                      <p:cBhvr>
                                        <p:cTn id="9" fill="hold"/>
                                        <p:tgtEl>
                                          <p:spTgt spid="266">
                                            <p:txEl>
                                              <p:pRg st="0" end="0"/>
                                            </p:txEl>
                                          </p:spTgt>
                                        </p:tgtEl>
                                        <p:attrNameLst>
                                          <p:attrName>style.visibility</p:attrName>
                                        </p:attrNameLst>
                                      </p:cBhvr>
                                      <p:to>
                                        <p:strVal val="visible"/>
                                      </p:to>
                                    </p:set>
                                    <p:animEffect transition="in" filter="dissolve">
                                      <p:cBhvr>
                                        <p:cTn id="10" dur="500"/>
                                        <p:tgtEl>
                                          <p:spTgt spid="2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266">
                                            <p:txEl>
                                              <p:pRg st="1" end="1"/>
                                            </p:txEl>
                                          </p:spTgt>
                                        </p:tgtEl>
                                        <p:attrNameLst>
                                          <p:attrName>style.visibility</p:attrName>
                                        </p:attrNameLst>
                                      </p:cBhvr>
                                      <p:to>
                                        <p:strVal val="visible"/>
                                      </p:to>
                                    </p:set>
                                    <p:animEffect transition="in" filter="dissolve">
                                      <p:cBhvr>
                                        <p:cTn id="15" dur="500"/>
                                        <p:tgtEl>
                                          <p:spTgt spid="2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 grpId="1" build="p" animBg="1" advAuto="0"/>
    </p:bld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1294</Words>
  <Application>Microsoft Macintosh PowerPoint</Application>
  <PresentationFormat>Custom</PresentationFormat>
  <Paragraphs>96</Paragraphs>
  <Slides>16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16</vt:i4>
      </vt:variant>
    </vt:vector>
  </HeadingPairs>
  <TitlesOfParts>
    <vt:vector size="30" baseType="lpstr">
      <vt:lpstr>Arial</vt:lpstr>
      <vt:lpstr>Baskerville SemiBold</vt:lpstr>
      <vt:lpstr>DIN Alternate</vt:lpstr>
      <vt:lpstr>DIN Condensed</vt:lpstr>
      <vt:lpstr>Gill Sans</vt:lpstr>
      <vt:lpstr>Helvetica</vt:lpstr>
      <vt:lpstr>Helvetica Light</vt:lpstr>
      <vt:lpstr>Iowan Old Style Bold</vt:lpstr>
      <vt:lpstr>Iowan Old Style Italic</vt:lpstr>
      <vt:lpstr>Iowan Old Style Roman</vt:lpstr>
      <vt:lpstr>Lucida Grande</vt:lpstr>
      <vt:lpstr>Times</vt:lpstr>
      <vt:lpstr>Zapf Dingbats</vt:lpstr>
      <vt:lpstr>White</vt:lpstr>
      <vt:lpstr>Rockabilly 2</vt:lpstr>
      <vt:lpstr>Johnny Cash’s early career at sun</vt:lpstr>
      <vt:lpstr>Johnny Cash’s early career at sun</vt:lpstr>
      <vt:lpstr>Buddy Holly (1936-1959)</vt:lpstr>
      <vt:lpstr>Buddy Holly - style</vt:lpstr>
      <vt:lpstr>That’ll be the day, Holly and JerRy Allison</vt:lpstr>
      <vt:lpstr>PowerPoint Presentation</vt:lpstr>
      <vt:lpstr>roy orbison (1936 - 1988)</vt:lpstr>
      <vt:lpstr>Everly Brothers (Don 1937 - and Phil 1938 - 2014)</vt:lpstr>
      <vt:lpstr>Style and Wake up little susie,  by felice and Boudleaux Bryant</vt:lpstr>
      <vt:lpstr>Ritchie Valens (Nee vaenzuela) (1941–59)</vt:lpstr>
      <vt:lpstr>“La Bamba”</vt:lpstr>
      <vt:lpstr>Gene Vincent (1935 – 1971)</vt:lpstr>
      <vt:lpstr>“Be-Bop-A-Lula”</vt:lpstr>
      <vt:lpstr>Eddie Cochran (1938 – 1960)</vt:lpstr>
      <vt:lpstr>“Summertime blues”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Rockabilly 2</dc:title>
  <cp:lastModifiedBy>Amy Bauer</cp:lastModifiedBy>
  <cp:revision>1</cp:revision>
  <dcterms:modified xsi:type="dcterms:W3CDTF">2020-01-27T20:48:58Z</dcterms:modified>
</cp:coreProperties>
</file>