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D51ADE6A-740E-44AE-83CC-AE7238B6C88D}" styleName="">
    <a:tblBg/>
    <a:wholeTbl>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n" i="off">
        <a:fontRef idx="minor">
          <a:srgbClr val="C8501E"/>
        </a:fontRef>
        <a:srgbClr val="C8501E"/>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n" i="off">
        <a:fontRef idx="minor">
          <a:srgbClr val="C8501E"/>
        </a:fontRef>
        <a:srgbClr val="C8501E"/>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grpSp>
        <p:nvGrpSpPr>
          <p:cNvPr id="13" name="Group 13"/>
          <p:cNvGrpSpPr/>
          <p:nvPr/>
        </p:nvGrpSpPr>
        <p:grpSpPr>
          <a:xfrm>
            <a:off x="-1261899" y="-1119492"/>
            <a:ext cx="14868198" cy="11176962"/>
            <a:chOff x="0" y="0"/>
            <a:chExt cx="14868197" cy="11176960"/>
          </a:xfrm>
        </p:grpSpPr>
        <p:sp>
          <p:nvSpPr>
            <p:cNvPr id="11" name="Shape 11"/>
            <p:cNvSpPr/>
            <p:nvPr/>
          </p:nvSpPr>
          <p:spPr>
            <a:xfrm>
              <a:off x="0" y="0"/>
              <a:ext cx="14868198" cy="11176961"/>
            </a:xfrm>
            <a:prstGeom prst="rect">
              <a:avLst/>
            </a:prstGeom>
            <a:solidFill>
              <a:srgbClr val="F7AD00"/>
            </a:solidFill>
            <a:ln w="12700" cap="flat">
              <a:noFill/>
              <a:miter lim="400000"/>
            </a:ln>
            <a:effectLst/>
          </p:spPr>
          <p:txBody>
            <a:bodyPr wrap="square" lIns="50800" tIns="50800" rIns="50800" bIns="50800" numCol="1" anchor="ctr">
              <a:noAutofit/>
            </a:bodyPr>
            <a:lstStyle/>
            <a:p>
              <a:pPr marL="57799" marR="57799" defTabSz="1295400">
                <a:defRPr sz="2400">
                  <a:uFill>
                    <a:solidFill>
                      <a:srgbClr val="000000"/>
                    </a:solidFill>
                  </a:uFill>
                  <a:latin typeface="+mn-lt"/>
                  <a:ea typeface="+mn-ea"/>
                  <a:cs typeface="+mn-cs"/>
                  <a:sym typeface="Arial"/>
                </a:defRPr>
              </a:pPr>
              <a:endParaRPr/>
            </a:p>
          </p:txBody>
        </p:sp>
        <p:sp>
          <p:nvSpPr>
            <p:cNvPr id="12" name="Shape 12"/>
            <p:cNvSpPr/>
            <p:nvPr/>
          </p:nvSpPr>
          <p:spPr>
            <a:xfrm>
              <a:off x="7368758" y="5218227"/>
              <a:ext cx="130679" cy="7405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marL="57799" marR="57799" algn="ctr" defTabSz="1295400">
                <a:buClr>
                  <a:srgbClr val="000000"/>
                </a:buClr>
                <a:buFont typeface="Times"/>
                <a:defRPr sz="3400">
                  <a:uFill>
                    <a:solidFill>
                      <a:srgbClr val="000000"/>
                    </a:solidFill>
                  </a:uFill>
                  <a:latin typeface="Times"/>
                  <a:ea typeface="Times"/>
                  <a:cs typeface="Times"/>
                  <a:sym typeface="Times"/>
                </a:defRPr>
              </a:lvl1pPr>
            </a:lstStyle>
            <a:p>
              <a:r>
                <a:t> </a:t>
              </a:r>
            </a:p>
          </p:txBody>
        </p:sp>
      </p:grpSp>
      <p:sp>
        <p:nvSpPr>
          <p:cNvPr id="14" name="Shape 14"/>
          <p:cNvSpPr/>
          <p:nvPr/>
        </p:nvSpPr>
        <p:spPr>
          <a:xfrm>
            <a:off x="0" y="3797300"/>
            <a:ext cx="13004800" cy="1333500"/>
          </a:xfrm>
          <a:prstGeom prst="rect">
            <a:avLst/>
          </a:prstGeom>
          <a:solidFill>
            <a:srgbClr val="D95721"/>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15" name="Shape 15"/>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16" name="Shape 16"/>
          <p:cNvSpPr/>
          <p:nvPr/>
        </p:nvSpPr>
        <p:spPr>
          <a:xfrm>
            <a:off x="2772551" y="4533900"/>
            <a:ext cx="7421317" cy="0"/>
          </a:xfrm>
          <a:prstGeom prst="line">
            <a:avLst/>
          </a:prstGeom>
          <a:ln w="12700">
            <a:solidFill>
              <a:srgbClr val="FFFFFF"/>
            </a:solidFill>
          </a:ln>
        </p:spPr>
        <p:txBody>
          <a:bodyPr lIns="0" tIns="0" rIns="0" bIns="0"/>
          <a:lstStyle/>
          <a:p>
            <a:endParaRPr/>
          </a:p>
        </p:txBody>
      </p:sp>
      <p:sp>
        <p:nvSpPr>
          <p:cNvPr id="17" name="Shape 17"/>
          <p:cNvSpPr/>
          <p:nvPr/>
        </p:nvSpPr>
        <p:spPr>
          <a:xfrm>
            <a:off x="2772551" y="5120640"/>
            <a:ext cx="7425832" cy="2258"/>
          </a:xfrm>
          <a:prstGeom prst="line">
            <a:avLst/>
          </a:prstGeom>
          <a:ln w="12700">
            <a:solidFill>
              <a:srgbClr val="FFFFFF"/>
            </a:solidFill>
          </a:ln>
        </p:spPr>
        <p:txBody>
          <a:bodyPr lIns="0" tIns="0" rIns="0" bIns="0"/>
          <a:lstStyle/>
          <a:p>
            <a:endParaRPr/>
          </a:p>
        </p:txBody>
      </p:sp>
      <p:pic>
        <p:nvPicPr>
          <p:cNvPr id="18"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19" name="Shape 19"/>
          <p:cNvSpPr/>
          <p:nvPr/>
        </p:nvSpPr>
        <p:spPr>
          <a:xfrm>
            <a:off x="215900" y="2489200"/>
            <a:ext cx="6134100" cy="3289302"/>
          </a:xfrm>
          <a:prstGeom prst="line">
            <a:avLst/>
          </a:prstGeom>
          <a:ln w="127000">
            <a:solidFill>
              <a:srgbClr val="7A4A00"/>
            </a:solidFill>
            <a:headEnd type="stealth"/>
            <a:tailEnd type="stealth"/>
          </a:ln>
        </p:spPr>
        <p:txBody>
          <a:bodyPr lIns="0" tIns="0" rIns="0" bIns="0"/>
          <a:lstStyle/>
          <a:p>
            <a:endParaRPr/>
          </a:p>
        </p:txBody>
      </p:sp>
      <p:sp>
        <p:nvSpPr>
          <p:cNvPr id="20" name="Shape 20"/>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endParaRPr/>
          </a:p>
        </p:txBody>
      </p:sp>
      <p:sp>
        <p:nvSpPr>
          <p:cNvPr id="21" name="Shape 21"/>
          <p:cNvSpPr>
            <a:spLocks noGrp="1"/>
          </p:cNvSpPr>
          <p:nvPr>
            <p:ph type="title"/>
          </p:nvPr>
        </p:nvSpPr>
        <p:spPr>
          <a:xfrm>
            <a:off x="2883182" y="3794195"/>
            <a:ext cx="7112001" cy="724748"/>
          </a:xfrm>
          <a:prstGeom prst="rect">
            <a:avLst/>
          </a:prstGeom>
        </p:spPr>
        <p:txBody>
          <a:bodyPr anchor="ctr">
            <a:noAutofit/>
          </a:bodyPr>
          <a:lstStyle>
            <a:lvl1pPr marL="57799" marR="57799" defTabSz="1295400">
              <a:spcBef>
                <a:spcPts val="0"/>
              </a:spcBef>
              <a:defRPr sz="5400" cap="none">
                <a:solidFill>
                  <a:srgbClr val="FFFFFF"/>
                </a:solidFill>
                <a:uFill>
                  <a:solidFill>
                    <a:srgbClr val="FFFFFF"/>
                  </a:solidFill>
                </a:uFill>
              </a:defRPr>
            </a:lvl1pPr>
          </a:lstStyle>
          <a:p>
            <a:r>
              <a:t>Title Text</a:t>
            </a:r>
          </a:p>
        </p:txBody>
      </p:sp>
      <p:sp>
        <p:nvSpPr>
          <p:cNvPr id="22" name="Shape 22"/>
          <p:cNvSpPr>
            <a:spLocks noGrp="1"/>
          </p:cNvSpPr>
          <p:nvPr>
            <p:ph type="body" sz="quarter" idx="1"/>
          </p:nvPr>
        </p:nvSpPr>
        <p:spPr>
          <a:xfrm>
            <a:off x="2869635" y="4518942"/>
            <a:ext cx="7112001" cy="575734"/>
          </a:xfrm>
          <a:prstGeom prst="rect">
            <a:avLst/>
          </a:prstGeom>
        </p:spPr>
        <p:txBody>
          <a:bodyPr anchor="ctr">
            <a:noAutofit/>
          </a:bodyPr>
          <a:lstStyle>
            <a:lvl1pPr marL="57799" marR="57799" indent="0" defTabSz="1295400">
              <a:spcBef>
                <a:spcPts val="400"/>
              </a:spcBef>
              <a:buSzTx/>
              <a:buFontTx/>
              <a:buNone/>
              <a:defRPr sz="4600">
                <a:solidFill>
                  <a:srgbClr val="F7AD00"/>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275734" y="9207500"/>
            <a:ext cx="453332" cy="447229"/>
          </a:xfrm>
          <a:prstGeom prst="rect">
            <a:avLst/>
          </a:prstGeom>
        </p:spPr>
        <p:txBody>
          <a:bodyPr/>
          <a:lstStyle>
            <a:lvl1pPr algn="ctr" defTabSz="647700">
              <a:defRPr sz="2400">
                <a:solidFill>
                  <a:srgbClr val="000000"/>
                </a:solidFill>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30" name="Shape 130"/>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131" name="Shape 131"/>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2" name="Shape 132"/>
          <p:cNvSpPr>
            <a:spLocks noGrp="1"/>
          </p:cNvSpPr>
          <p:nvPr>
            <p:ph type="title"/>
          </p:nvPr>
        </p:nvSpPr>
        <p:spPr>
          <a:xfrm>
            <a:off x="7023100" y="723900"/>
            <a:ext cx="5397500" cy="723900"/>
          </a:xfrm>
          <a:prstGeom prst="rect">
            <a:avLst/>
          </a:prstGeom>
        </p:spPr>
        <p:txBody>
          <a:bodyPr/>
          <a:lstStyle/>
          <a:p>
            <a:r>
              <a:t>Title Text</a:t>
            </a:r>
          </a:p>
        </p:txBody>
      </p:sp>
      <p:sp>
        <p:nvSpPr>
          <p:cNvPr id="133" name="Shape 133"/>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134" name="Shape 1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1" name="Shape 141"/>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142" name="Shape 142"/>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143" name="Shape 143"/>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144" name="Shape 144"/>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2" name="Shape 1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3" name="Shape 153"/>
          <p:cNvSpPr>
            <a:spLocks noGrp="1"/>
          </p:cNvSpPr>
          <p:nvPr>
            <p:ph type="title"/>
          </p:nvPr>
        </p:nvSpPr>
        <p:spPr>
          <a:prstGeom prst="rect">
            <a:avLst/>
          </a:prstGeom>
        </p:spPr>
        <p:txBody>
          <a:bodyPr/>
          <a:lstStyle/>
          <a:p>
            <a:r>
              <a:t>Title Text</a:t>
            </a:r>
          </a:p>
        </p:txBody>
      </p:sp>
      <p:pic>
        <p:nvPicPr>
          <p:cNvPr id="154" name="pasted-image.tiff"/>
          <p:cNvPicPr>
            <a:picLocks noChangeAspect="1"/>
          </p:cNvPicPr>
          <p:nvPr/>
        </p:nvPicPr>
        <p:blipFill>
          <a:blip r:embed="rId2">
            <a:extLst/>
          </a:blip>
          <a:stretch>
            <a:fillRect/>
          </a:stretch>
        </p:blipFill>
        <p:spPr>
          <a:xfrm>
            <a:off x="11005566" y="971550"/>
            <a:ext cx="1389634" cy="1389634"/>
          </a:xfrm>
          <a:prstGeom prst="rect">
            <a:avLst/>
          </a:prstGeom>
          <a:ln w="12700">
            <a:miter lim="400000"/>
          </a:ln>
        </p:spPr>
      </p:pic>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copy">
    <p:spTree>
      <p:nvGrpSpPr>
        <p:cNvPr id="1" name=""/>
        <p:cNvGrpSpPr/>
        <p:nvPr/>
      </p:nvGrpSpPr>
      <p:grpSpPr>
        <a:xfrm>
          <a:off x="0" y="0"/>
          <a:ext cx="0" cy="0"/>
          <a:chOff x="0" y="0"/>
          <a:chExt cx="0" cy="0"/>
        </a:xfrm>
      </p:grpSpPr>
      <p:sp>
        <p:nvSpPr>
          <p:cNvPr id="162" name="Shape 16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3" name="Shape 163"/>
          <p:cNvSpPr>
            <a:spLocks noGrp="1"/>
          </p:cNvSpPr>
          <p:nvPr>
            <p:ph type="title"/>
          </p:nvPr>
        </p:nvSpPr>
        <p:spPr>
          <a:prstGeom prst="rect">
            <a:avLst/>
          </a:prstGeom>
        </p:spPr>
        <p:txBody>
          <a:bodyPr/>
          <a:lstStyle/>
          <a:p>
            <a:r>
              <a:t>Title Text</a:t>
            </a:r>
          </a:p>
        </p:txBody>
      </p:sp>
      <p:pic>
        <p:nvPicPr>
          <p:cNvPr id="164" name="pasted-image.tiff"/>
          <p:cNvPicPr>
            <a:picLocks noChangeAspect="1"/>
          </p:cNvPicPr>
          <p:nvPr/>
        </p:nvPicPr>
        <p:blipFill>
          <a:blip r:embed="rId2">
            <a:extLst/>
          </a:blip>
          <a:stretch>
            <a:fillRect/>
          </a:stretch>
        </p:blipFill>
        <p:spPr>
          <a:xfrm>
            <a:off x="10490200" y="7270750"/>
            <a:ext cx="1625600" cy="1625600"/>
          </a:xfrm>
          <a:prstGeom prst="rect">
            <a:avLst/>
          </a:prstGeom>
          <a:ln w="12700">
            <a:miter lim="400000"/>
          </a:ln>
        </p:spPr>
      </p:pic>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2" name="Shape 172"/>
          <p:cNvSpPr/>
          <p:nvPr/>
        </p:nvSpPr>
        <p:spPr>
          <a:xfrm>
            <a:off x="7756021" y="9021567"/>
            <a:ext cx="4404371" cy="572245"/>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nchor="ctr">
            <a:spAutoFit/>
          </a:bodyPr>
          <a:lstStyle/>
          <a:p>
            <a:pPr indent="650240" algn="r" defTabSz="1300480">
              <a:spcBef>
                <a:spcPts val="300"/>
              </a:spcBef>
              <a:tabLst>
                <a:tab pos="965200" algn="l"/>
              </a:tabLst>
              <a:defRPr sz="1400" i="1">
                <a:latin typeface="Times New Roman"/>
                <a:ea typeface="Times New Roman"/>
                <a:cs typeface="Times New Roman"/>
                <a:sym typeface="Times New Roman"/>
              </a:defRPr>
            </a:pPr>
            <a:r>
              <a:t>What’s That Sound</a:t>
            </a:r>
            <a:r>
              <a:rPr i="0"/>
              <a:t>, Fourth Edition</a:t>
            </a:r>
          </a:p>
          <a:p>
            <a:pPr indent="650240" algn="r" defTabSz="1300480">
              <a:spcBef>
                <a:spcPts val="300"/>
              </a:spcBef>
              <a:tabLst>
                <a:tab pos="965200" algn="l"/>
              </a:tabLst>
              <a:defRPr sz="1400">
                <a:latin typeface="Times New Roman"/>
                <a:ea typeface="Times New Roman"/>
                <a:cs typeface="Times New Roman"/>
                <a:sym typeface="Times New Roman"/>
              </a:defRPr>
            </a:pPr>
            <a:r>
              <a:t>	Copyright © 2015, W. W. Norton &amp; Company</a:t>
            </a:r>
          </a:p>
        </p:txBody>
      </p:sp>
      <p:sp>
        <p:nvSpPr>
          <p:cNvPr id="173" name="Shape 173"/>
          <p:cNvSpPr>
            <a:spLocks noGrp="1"/>
          </p:cNvSpPr>
          <p:nvPr>
            <p:ph type="sldNum" sz="quarter" idx="2"/>
          </p:nvPr>
        </p:nvSpPr>
        <p:spPr>
          <a:xfrm>
            <a:off x="6285653" y="8779792"/>
            <a:ext cx="3034455" cy="520701"/>
          </a:xfrm>
          <a:prstGeom prst="rect">
            <a:avLst/>
          </a:prstGeom>
        </p:spPr>
        <p:txBody>
          <a:bodyPr lIns="65023" tIns="65023" rIns="65023" bIns="65023" anchor="ctr"/>
          <a:lstStyle>
            <a:lvl1pPr defTabSz="1300480">
              <a:defRPr>
                <a:solidFill>
                  <a:srgbClr val="000000"/>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0" name="Shape 180"/>
          <p:cNvSpPr>
            <a:spLocks noGrp="1"/>
          </p:cNvSpPr>
          <p:nvPr>
            <p:ph type="sldNum" sz="quarter" idx="2"/>
          </p:nvPr>
        </p:nvSpPr>
        <p:spPr>
          <a:xfrm>
            <a:off x="6285653" y="8779792"/>
            <a:ext cx="3034455" cy="520701"/>
          </a:xfrm>
          <a:prstGeom prst="rect">
            <a:avLst/>
          </a:prstGeom>
        </p:spPr>
        <p:txBody>
          <a:bodyPr lIns="65023" tIns="65023" rIns="65023" bIns="65023" anchor="ctr"/>
          <a:lstStyle>
            <a:lvl1pPr defTabSz="1300480">
              <a:defRPr>
                <a:solidFill>
                  <a:srgbClr val="000000"/>
                </a:solid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7" name="Shape 187"/>
          <p:cNvSpPr>
            <a:spLocks noGrp="1"/>
          </p:cNvSpPr>
          <p:nvPr>
            <p:ph type="body" sz="quarter" idx="13"/>
          </p:nvPr>
        </p:nvSpPr>
        <p:spPr>
          <a:xfrm>
            <a:off x="571499" y="1574799"/>
            <a:ext cx="11861801" cy="1"/>
          </a:xfrm>
          <a:prstGeom prst="line">
            <a:avLst/>
          </a:prstGeom>
          <a:ln w="25400" cap="rnd">
            <a:solidFill>
              <a:srgbClr val="747676"/>
            </a:solidFill>
            <a:custDash>
              <a:ds d="100000" sp="200000"/>
            </a:custDash>
            <a:round/>
          </a:ln>
        </p:spPr>
        <p:txBody>
          <a:bodyPr anchor="ctr">
            <a:noAutofit/>
          </a:bodyPr>
          <a:lstStyle/>
          <a:p>
            <a:pPr marL="0" indent="0" defTabSz="457200">
              <a:spcBef>
                <a:spcPts val="0"/>
              </a:spcBef>
              <a:buSzTx/>
              <a:buFontTx/>
              <a:buNone/>
              <a:defRPr sz="1100">
                <a:solidFill>
                  <a:srgbClr val="000000"/>
                </a:solidFill>
                <a:latin typeface="Helvetica"/>
                <a:ea typeface="Helvetica"/>
                <a:cs typeface="Helvetica"/>
                <a:sym typeface="Helvetica"/>
              </a:defRPr>
            </a:pPr>
            <a:endParaRPr/>
          </a:p>
        </p:txBody>
      </p:sp>
      <p:sp>
        <p:nvSpPr>
          <p:cNvPr id="188" name="Shape 188"/>
          <p:cNvSpPr>
            <a:spLocks noGrp="1"/>
          </p:cNvSpPr>
          <p:nvPr>
            <p:ph type="title"/>
          </p:nvPr>
        </p:nvSpPr>
        <p:spPr>
          <a:xfrm>
            <a:off x="571499" y="723899"/>
            <a:ext cx="11861801" cy="723901"/>
          </a:xfrm>
          <a:prstGeom prst="rect">
            <a:avLst/>
          </a:prstGeom>
        </p:spPr>
        <p:txBody>
          <a:bodyPr/>
          <a:lstStyle>
            <a:lvl1pPr>
              <a:defRPr sz="5000"/>
            </a:lvl1pPr>
          </a:lstStyle>
          <a:p>
            <a:r>
              <a:t>Title Text</a:t>
            </a:r>
          </a:p>
        </p:txBody>
      </p:sp>
      <p:sp>
        <p:nvSpPr>
          <p:cNvPr id="189" name="Shape 189"/>
          <p:cNvSpPr>
            <a:spLocks noGrp="1"/>
          </p:cNvSpPr>
          <p:nvPr>
            <p:ph type="body" idx="1"/>
          </p:nvPr>
        </p:nvSpPr>
        <p:spPr>
          <a:xfrm>
            <a:off x="571499" y="1803400"/>
            <a:ext cx="11861801" cy="7226300"/>
          </a:xfrm>
          <a:prstGeom prst="rect">
            <a:avLst/>
          </a:prstGeom>
        </p:spPr>
        <p:txBody>
          <a:bodyPr/>
          <a:lstStyle>
            <a:lvl1pPr marL="440531" indent="-440531">
              <a:defRPr sz="3000"/>
            </a:lvl1pPr>
            <a:lvl2pPr marL="910431" indent="-440531">
              <a:defRPr sz="3000"/>
            </a:lvl2pPr>
            <a:lvl3pPr marL="1380331" indent="-440531">
              <a:defRPr sz="3000"/>
            </a:lvl3pPr>
            <a:lvl4pPr marL="1850231" indent="-440531">
              <a:defRPr sz="3000"/>
            </a:lvl4pPr>
            <a:lvl5pPr marL="2320131" indent="-440531">
              <a:defRPr sz="3000"/>
            </a:lvl5pPr>
          </a:lstStyle>
          <a:p>
            <a:r>
              <a:t>Body Level One</a:t>
            </a:r>
          </a:p>
          <a:p>
            <a:pPr lvl="1"/>
            <a:r>
              <a:t>Body Level Two</a:t>
            </a:r>
          </a:p>
          <a:p>
            <a:pPr lvl="2"/>
            <a:r>
              <a:t>Body Level Three</a:t>
            </a:r>
          </a:p>
          <a:p>
            <a:pPr lvl="3"/>
            <a:r>
              <a:t>Body Level Four</a:t>
            </a:r>
          </a:p>
          <a:p>
            <a:pPr lvl="4"/>
            <a:r>
              <a:t>Body Level Five</a:t>
            </a:r>
          </a:p>
        </p:txBody>
      </p:sp>
      <p:sp>
        <p:nvSpPr>
          <p:cNvPr id="190" name="Shape 190"/>
          <p:cNvSpPr>
            <a:spLocks noGrp="1"/>
          </p:cNvSpPr>
          <p:nvPr>
            <p:ph type="sldNum" sz="quarter" idx="2"/>
          </p:nvPr>
        </p:nvSpPr>
        <p:spPr>
          <a:xfrm>
            <a:off x="12105430" y="9194800"/>
            <a:ext cx="284982" cy="304800"/>
          </a:xfrm>
          <a:prstGeom prst="rect">
            <a:avLst/>
          </a:prstGeom>
        </p:spPr>
        <p:txBody>
          <a:bodyPr/>
          <a:lstStyle>
            <a:lvl1pPr>
              <a:defRPr sz="14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197" name="Shape 197"/>
          <p:cNvSpPr>
            <a:spLocks noGrp="1"/>
          </p:cNvSpPr>
          <p:nvPr>
            <p:ph type="sldNum" sz="quarter" idx="2"/>
          </p:nvPr>
        </p:nvSpPr>
        <p:spPr>
          <a:xfrm>
            <a:off x="6311798" y="9258300"/>
            <a:ext cx="368504" cy="381000"/>
          </a:xfrm>
          <a:prstGeom prst="rect">
            <a:avLst/>
          </a:prstGeom>
        </p:spPr>
        <p:txBody>
          <a:bodyPr/>
          <a:lstStyle>
            <a:lvl1pPr algn="ctr">
              <a:defRPr sz="1800">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p:nvPr/>
        </p:nvSpPr>
        <p:spPr>
          <a:xfrm>
            <a:off x="-350788" y="-364927"/>
            <a:ext cx="13548222" cy="10573545"/>
          </a:xfrm>
          <a:prstGeom prst="rect">
            <a:avLst/>
          </a:prstGeom>
          <a:solidFill>
            <a:srgbClr val="009051">
              <a:alpha val="34595"/>
            </a:srgbClr>
          </a:solidFill>
          <a:ln w="12700">
            <a:miter lim="400000"/>
          </a:ln>
          <a:effectLst>
            <a:outerShdw blurRad="76200" dir="18900000" rotWithShape="0">
              <a:srgbClr val="000000">
                <a:alpha val="80000"/>
              </a:srgbClr>
            </a:outerShdw>
          </a:effectLst>
        </p:spPr>
        <p:txBody>
          <a:bodyPr lIns="50800" tIns="50800" rIns="50800" bIns="50800" anchor="ctr"/>
          <a:lstStyle/>
          <a:p>
            <a:pPr algn="ctr" defTabSz="800100">
              <a:defRPr sz="2400">
                <a:solidFill>
                  <a:srgbClr val="FFFFFF"/>
                </a:solidFill>
                <a:effectLst>
                  <a:outerShdw blurRad="25400" dist="23998" dir="2700000" rotWithShape="0">
                    <a:srgbClr val="000000">
                      <a:alpha val="31034"/>
                    </a:srgbClr>
                  </a:outerShdw>
                </a:effectLst>
                <a:latin typeface="+mj-lt"/>
                <a:ea typeface="+mj-ea"/>
                <a:cs typeface="+mj-cs"/>
                <a:sym typeface="Gill Sans"/>
              </a:defRPr>
            </a:pPr>
            <a:endParaRPr/>
          </a:p>
        </p:txBody>
      </p:sp>
      <p:sp>
        <p:nvSpPr>
          <p:cNvPr id="31" name="Shape 31"/>
          <p:cNvSpPr/>
          <p:nvPr/>
        </p:nvSpPr>
        <p:spPr>
          <a:xfrm>
            <a:off x="51527" y="3725928"/>
            <a:ext cx="12953273" cy="1474723"/>
          </a:xfrm>
          <a:prstGeom prst="rect">
            <a:avLst/>
          </a:prstGeom>
          <a:solidFill>
            <a:schemeClr val="accent3">
              <a:hueOff val="-333989"/>
              <a:satOff val="3917"/>
              <a:lumOff val="-6666"/>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32" name="Shape 32"/>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33" name="Shape 33"/>
          <p:cNvSpPr/>
          <p:nvPr/>
        </p:nvSpPr>
        <p:spPr>
          <a:xfrm>
            <a:off x="2772551" y="4533900"/>
            <a:ext cx="7421317" cy="0"/>
          </a:xfrm>
          <a:prstGeom prst="line">
            <a:avLst/>
          </a:prstGeom>
          <a:ln w="12700">
            <a:solidFill>
              <a:srgbClr val="FFFFFF"/>
            </a:solidFill>
          </a:ln>
        </p:spPr>
        <p:txBody>
          <a:bodyPr lIns="0" tIns="0" rIns="0" bIns="0"/>
          <a:lstStyle/>
          <a:p>
            <a:endParaRPr/>
          </a:p>
        </p:txBody>
      </p:sp>
      <p:sp>
        <p:nvSpPr>
          <p:cNvPr id="34" name="Shape 34"/>
          <p:cNvSpPr/>
          <p:nvPr/>
        </p:nvSpPr>
        <p:spPr>
          <a:xfrm>
            <a:off x="2772551" y="5120640"/>
            <a:ext cx="7425832" cy="2258"/>
          </a:xfrm>
          <a:prstGeom prst="line">
            <a:avLst/>
          </a:prstGeom>
          <a:ln w="12700">
            <a:solidFill>
              <a:srgbClr val="FFFFFF"/>
            </a:solidFill>
          </a:ln>
        </p:spPr>
        <p:txBody>
          <a:bodyPr lIns="0" tIns="0" rIns="0" bIns="0"/>
          <a:lstStyle/>
          <a:p>
            <a:endParaRPr/>
          </a:p>
        </p:txBody>
      </p:sp>
      <p:pic>
        <p:nvPicPr>
          <p:cNvPr id="35"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36" name="Shape 36"/>
          <p:cNvSpPr/>
          <p:nvPr/>
        </p:nvSpPr>
        <p:spPr>
          <a:xfrm>
            <a:off x="215900" y="2489200"/>
            <a:ext cx="6134100" cy="3289302"/>
          </a:xfrm>
          <a:prstGeom prst="line">
            <a:avLst/>
          </a:prstGeom>
          <a:ln w="127000">
            <a:solidFill>
              <a:schemeClr val="accent2">
                <a:hueOff val="-902888"/>
                <a:satOff val="-15377"/>
                <a:lumOff val="-12864"/>
              </a:schemeClr>
            </a:solidFill>
            <a:headEnd type="stealth"/>
            <a:tailEnd type="stealth"/>
          </a:ln>
        </p:spPr>
        <p:txBody>
          <a:bodyPr lIns="0" tIns="0" rIns="0" bIns="0"/>
          <a:lstStyle/>
          <a:p>
            <a:endParaRPr/>
          </a:p>
        </p:txBody>
      </p:sp>
      <p:sp>
        <p:nvSpPr>
          <p:cNvPr id="37" name="Shape 37"/>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endParaRPr/>
          </a:p>
        </p:txBody>
      </p:sp>
      <p:sp>
        <p:nvSpPr>
          <p:cNvPr id="38" name="Shape 38"/>
          <p:cNvSpPr>
            <a:spLocks noGrp="1"/>
          </p:cNvSpPr>
          <p:nvPr>
            <p:ph type="title"/>
          </p:nvPr>
        </p:nvSpPr>
        <p:spPr>
          <a:xfrm>
            <a:off x="2867322" y="3895795"/>
            <a:ext cx="7112001" cy="724748"/>
          </a:xfrm>
          <a:prstGeom prst="rect">
            <a:avLst/>
          </a:prstGeom>
        </p:spPr>
        <p:txBody>
          <a:bodyPr anchor="ctr">
            <a:noAutofit/>
          </a:bodyPr>
          <a:lstStyle>
            <a:lvl1pPr marL="57799" marR="57799" defTabSz="1295400">
              <a:spcBef>
                <a:spcPts val="0"/>
              </a:spcBef>
              <a:defRPr sz="5400" cap="none">
                <a:solidFill>
                  <a:srgbClr val="FFFFFF"/>
                </a:solidFill>
                <a:uFill>
                  <a:solidFill>
                    <a:srgbClr val="FFFFFF"/>
                  </a:solidFill>
                </a:uFill>
              </a:defRPr>
            </a:lvl1pPr>
          </a:lstStyle>
          <a:p>
            <a:r>
              <a:t>Title Text</a:t>
            </a:r>
          </a:p>
        </p:txBody>
      </p:sp>
      <p:sp>
        <p:nvSpPr>
          <p:cNvPr id="39" name="Shape 39"/>
          <p:cNvSpPr>
            <a:spLocks noGrp="1"/>
          </p:cNvSpPr>
          <p:nvPr>
            <p:ph type="body" sz="quarter" idx="1"/>
          </p:nvPr>
        </p:nvSpPr>
        <p:spPr>
          <a:xfrm>
            <a:off x="2867322" y="4528749"/>
            <a:ext cx="7112001" cy="575734"/>
          </a:xfrm>
          <a:prstGeom prst="rect">
            <a:avLst/>
          </a:prstGeom>
        </p:spPr>
        <p:txBody>
          <a:bodyPr anchor="ctr">
            <a:noAutofit/>
          </a:bodyPr>
          <a:lstStyle>
            <a:lvl1pPr marL="57799" marR="57799" indent="0" defTabSz="1295400">
              <a:spcBef>
                <a:spcPts val="400"/>
              </a:spcBef>
              <a:buSzTx/>
              <a:buFontTx/>
              <a:buNone/>
              <a:defRPr sz="4600">
                <a:solidFill>
                  <a:srgbClr val="F2F3CE"/>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xfrm>
            <a:off x="6275734" y="9207500"/>
            <a:ext cx="453332" cy="447229"/>
          </a:xfrm>
          <a:prstGeom prst="rect">
            <a:avLst/>
          </a:prstGeom>
        </p:spPr>
        <p:txBody>
          <a:bodyPr/>
          <a:lstStyle>
            <a:lvl1pPr algn="ctr" defTabSz="647700">
              <a:defRPr sz="2400">
                <a:solidFill>
                  <a:srgbClr val="000000"/>
                </a:solidFill>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1">
    <p:spTree>
      <p:nvGrpSpPr>
        <p:cNvPr id="1" name=""/>
        <p:cNvGrpSpPr/>
        <p:nvPr/>
      </p:nvGrpSpPr>
      <p:grpSpPr>
        <a:xfrm>
          <a:off x="0" y="0"/>
          <a:ext cx="0" cy="0"/>
          <a:chOff x="0" y="0"/>
          <a:chExt cx="0" cy="0"/>
        </a:xfrm>
      </p:grpSpPr>
      <p:sp>
        <p:nvSpPr>
          <p:cNvPr id="47" name="Shape 47"/>
          <p:cNvSpPr/>
          <p:nvPr/>
        </p:nvSpPr>
        <p:spPr>
          <a:xfrm>
            <a:off x="-350788" y="-364927"/>
            <a:ext cx="13548222" cy="10573545"/>
          </a:xfrm>
          <a:prstGeom prst="rect">
            <a:avLst/>
          </a:prstGeom>
          <a:solidFill>
            <a:srgbClr val="0096FF"/>
          </a:solidFill>
          <a:ln w="12700">
            <a:miter lim="400000"/>
          </a:ln>
          <a:effectLst>
            <a:outerShdw blurRad="76200" dir="18900000" rotWithShape="0">
              <a:srgbClr val="000000">
                <a:alpha val="80000"/>
              </a:srgbClr>
            </a:outerShdw>
          </a:effectLst>
        </p:spPr>
        <p:txBody>
          <a:bodyPr lIns="50800" tIns="50800" rIns="50800" bIns="50800" anchor="ctr"/>
          <a:lstStyle/>
          <a:p>
            <a:pPr algn="ctr" defTabSz="800100">
              <a:defRPr sz="2400">
                <a:solidFill>
                  <a:srgbClr val="FFFFFF"/>
                </a:solidFill>
                <a:effectLst>
                  <a:outerShdw blurRad="25400" dist="23998" dir="2700000" rotWithShape="0">
                    <a:srgbClr val="000000">
                      <a:alpha val="31034"/>
                    </a:srgbClr>
                  </a:outerShdw>
                </a:effectLst>
                <a:latin typeface="+mj-lt"/>
                <a:ea typeface="+mj-ea"/>
                <a:cs typeface="+mj-cs"/>
                <a:sym typeface="Gill Sans"/>
              </a:defRPr>
            </a:pPr>
            <a:endParaRPr/>
          </a:p>
        </p:txBody>
      </p:sp>
      <p:sp>
        <p:nvSpPr>
          <p:cNvPr id="48" name="Shape 48"/>
          <p:cNvSpPr/>
          <p:nvPr/>
        </p:nvSpPr>
        <p:spPr>
          <a:xfrm>
            <a:off x="51527" y="3725928"/>
            <a:ext cx="12953273" cy="1474723"/>
          </a:xfrm>
          <a:prstGeom prst="rect">
            <a:avLst/>
          </a:prstGeom>
          <a:solidFill>
            <a:schemeClr val="accent5">
              <a:hueOff val="-444211"/>
              <a:satOff val="-14915"/>
              <a:lumOff val="22857"/>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49" name="Shape 49"/>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50" name="Shape 50"/>
          <p:cNvSpPr/>
          <p:nvPr/>
        </p:nvSpPr>
        <p:spPr>
          <a:xfrm>
            <a:off x="2772551" y="4533900"/>
            <a:ext cx="7421317" cy="0"/>
          </a:xfrm>
          <a:prstGeom prst="line">
            <a:avLst/>
          </a:prstGeom>
          <a:ln w="12700">
            <a:solidFill>
              <a:srgbClr val="FFFFFF"/>
            </a:solidFill>
          </a:ln>
        </p:spPr>
        <p:txBody>
          <a:bodyPr lIns="0" tIns="0" rIns="0" bIns="0"/>
          <a:lstStyle/>
          <a:p>
            <a:endParaRPr/>
          </a:p>
        </p:txBody>
      </p:sp>
      <p:sp>
        <p:nvSpPr>
          <p:cNvPr id="51" name="Shape 51"/>
          <p:cNvSpPr/>
          <p:nvPr/>
        </p:nvSpPr>
        <p:spPr>
          <a:xfrm>
            <a:off x="2772551" y="5120640"/>
            <a:ext cx="7425832" cy="2258"/>
          </a:xfrm>
          <a:prstGeom prst="line">
            <a:avLst/>
          </a:prstGeom>
          <a:ln w="12700">
            <a:solidFill>
              <a:srgbClr val="FFFFFF"/>
            </a:solidFill>
          </a:ln>
        </p:spPr>
        <p:txBody>
          <a:bodyPr lIns="0" tIns="0" rIns="0" bIns="0"/>
          <a:lstStyle/>
          <a:p>
            <a:endParaRPr/>
          </a:p>
        </p:txBody>
      </p:sp>
      <p:pic>
        <p:nvPicPr>
          <p:cNvPr id="52"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53" name="Shape 53"/>
          <p:cNvSpPr/>
          <p:nvPr/>
        </p:nvSpPr>
        <p:spPr>
          <a:xfrm>
            <a:off x="215900" y="2489200"/>
            <a:ext cx="6134100" cy="3289302"/>
          </a:xfrm>
          <a:prstGeom prst="line">
            <a:avLst/>
          </a:prstGeom>
          <a:ln w="127000">
            <a:solidFill>
              <a:schemeClr val="accent5">
                <a:hueOff val="-176146"/>
                <a:satOff val="3665"/>
                <a:lumOff val="-13986"/>
              </a:schemeClr>
            </a:solidFill>
            <a:headEnd type="stealth"/>
            <a:tailEnd type="stealth"/>
          </a:ln>
        </p:spPr>
        <p:txBody>
          <a:bodyPr lIns="0" tIns="0" rIns="0" bIns="0"/>
          <a:lstStyle/>
          <a:p>
            <a:endParaRPr/>
          </a:p>
        </p:txBody>
      </p:sp>
      <p:sp>
        <p:nvSpPr>
          <p:cNvPr id="54" name="Shape 54"/>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endParaRPr/>
          </a:p>
        </p:txBody>
      </p:sp>
      <p:sp>
        <p:nvSpPr>
          <p:cNvPr id="55" name="Shape 55"/>
          <p:cNvSpPr>
            <a:spLocks noGrp="1"/>
          </p:cNvSpPr>
          <p:nvPr>
            <p:ph type="title"/>
          </p:nvPr>
        </p:nvSpPr>
        <p:spPr>
          <a:xfrm>
            <a:off x="2867322" y="3895795"/>
            <a:ext cx="7112001" cy="724748"/>
          </a:xfrm>
          <a:prstGeom prst="rect">
            <a:avLst/>
          </a:prstGeom>
        </p:spPr>
        <p:txBody>
          <a:bodyPr anchor="ctr">
            <a:noAutofit/>
          </a:bodyPr>
          <a:lstStyle>
            <a:lvl1pPr marL="57799" marR="57799" defTabSz="1295400">
              <a:spcBef>
                <a:spcPts val="0"/>
              </a:spcBef>
              <a:defRPr sz="5400" cap="none">
                <a:solidFill>
                  <a:srgbClr val="FFFFFF"/>
                </a:solidFill>
                <a:uFill>
                  <a:solidFill>
                    <a:srgbClr val="FFFFFF"/>
                  </a:solidFill>
                </a:uFill>
              </a:defRPr>
            </a:lvl1pPr>
          </a:lstStyle>
          <a:p>
            <a:r>
              <a:t>Title Text</a:t>
            </a:r>
          </a:p>
        </p:txBody>
      </p:sp>
      <p:sp>
        <p:nvSpPr>
          <p:cNvPr id="56" name="Shape 56"/>
          <p:cNvSpPr>
            <a:spLocks noGrp="1"/>
          </p:cNvSpPr>
          <p:nvPr>
            <p:ph type="body" sz="quarter" idx="1"/>
          </p:nvPr>
        </p:nvSpPr>
        <p:spPr>
          <a:xfrm>
            <a:off x="2867322" y="4528749"/>
            <a:ext cx="7112001" cy="575734"/>
          </a:xfrm>
          <a:prstGeom prst="rect">
            <a:avLst/>
          </a:prstGeom>
        </p:spPr>
        <p:txBody>
          <a:bodyPr anchor="ctr">
            <a:noAutofit/>
          </a:bodyPr>
          <a:lstStyle>
            <a:lvl1pPr marL="57799" marR="57799" indent="0" defTabSz="1295400">
              <a:spcBef>
                <a:spcPts val="400"/>
              </a:spcBef>
              <a:buSzTx/>
              <a:buFontTx/>
              <a:buNone/>
              <a:defRPr sz="4600">
                <a:solidFill>
                  <a:srgbClr val="C6E6E9"/>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xfrm>
            <a:off x="6275734" y="9207500"/>
            <a:ext cx="453332" cy="447229"/>
          </a:xfrm>
          <a:prstGeom prst="rect">
            <a:avLst/>
          </a:prstGeom>
        </p:spPr>
        <p:txBody>
          <a:bodyPr/>
          <a:lstStyle>
            <a:lvl1pPr algn="ctr" defTabSz="647700">
              <a:defRPr sz="2400">
                <a:solidFill>
                  <a:srgbClr val="000000"/>
                </a:solidFill>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4" name="Shape 64"/>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5" name="Shape 65"/>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66" name="Shape 66"/>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74" name="Shape 74"/>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75" name="Shape 75"/>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76" name="Shape 76"/>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7" name="Shape 77"/>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78" name="Shape 78"/>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79" name="Shape 79"/>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6" name="Shape 86"/>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87" name="Shape 87"/>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88" name="Shape 88"/>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89" name="Shape 89"/>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7" name="Shape 97"/>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98" name="Shape 98"/>
          <p:cNvSpPr>
            <a:spLocks noGrp="1"/>
          </p:cNvSpPr>
          <p:nvPr>
            <p:ph type="title"/>
          </p:nvPr>
        </p:nvSpPr>
        <p:spPr>
          <a:prstGeom prst="rect">
            <a:avLst/>
          </a:prstGeom>
        </p:spPr>
        <p:txBody>
          <a:bodyPr/>
          <a:lstStyle/>
          <a:p>
            <a:r>
              <a:t>Title Text</a:t>
            </a:r>
          </a:p>
        </p:txBody>
      </p:sp>
      <p:sp>
        <p:nvSpPr>
          <p:cNvPr id="99" name="Shape 9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112" name="Group 112"/>
          <p:cNvGrpSpPr/>
          <p:nvPr/>
        </p:nvGrpSpPr>
        <p:grpSpPr>
          <a:xfrm>
            <a:off x="8559800" y="889000"/>
            <a:ext cx="3568700" cy="2199640"/>
            <a:chOff x="0" y="0"/>
            <a:chExt cx="3568700" cy="2199639"/>
          </a:xfrm>
        </p:grpSpPr>
        <p:pic>
          <p:nvPicPr>
            <p:cNvPr id="111" name="droppedImage.tiff"/>
            <p:cNvPicPr>
              <a:picLocks noChangeAspect="1"/>
            </p:cNvPicPr>
            <p:nvPr/>
          </p:nvPicPr>
          <p:blipFill>
            <a:blip r:embed="rId2">
              <a:extLst/>
            </a:blip>
            <a:stretch>
              <a:fillRect/>
            </a:stretch>
          </p:blipFill>
          <p:spPr>
            <a:xfrm>
              <a:off x="25400" y="25400"/>
              <a:ext cx="3517900" cy="2110740"/>
            </a:xfrm>
            <a:prstGeom prst="rect">
              <a:avLst/>
            </a:prstGeom>
            <a:ln>
              <a:noFill/>
            </a:ln>
            <a:effectLst/>
          </p:spPr>
        </p:pic>
        <p:pic>
          <p:nvPicPr>
            <p:cNvPr id="110" name="Picture 109"/>
            <p:cNvPicPr>
              <a:picLocks/>
            </p:cNvPicPr>
            <p:nvPr/>
          </p:nvPicPr>
          <p:blipFill>
            <a:blip r:embed="rId3">
              <a:extLst/>
            </a:blip>
            <a:stretch>
              <a:fillRect/>
            </a:stretch>
          </p:blipFill>
          <p:spPr>
            <a:xfrm>
              <a:off x="0" y="0"/>
              <a:ext cx="3568700" cy="2199640"/>
            </a:xfrm>
            <a:prstGeom prst="rect">
              <a:avLst/>
            </a:prstGeom>
            <a:effectLst/>
          </p:spPr>
        </p:pic>
      </p:gr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0" name="Shape 120"/>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584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a:solidFill>
                  <a:srgbClr val="E4E4E4"/>
                </a:solidFill>
                <a:latin typeface="Baskerville SemiBold"/>
                <a:ea typeface="Baskerville SemiBold"/>
                <a:cs typeface="Baskerville SemiBold"/>
                <a:sym typeface="Baskerville SemiBold"/>
              </a:defRPr>
            </a:lvl1pPr>
          </a:lstStyle>
          <a:p>
            <a:r>
              <a:t>“</a:t>
            </a:r>
          </a:p>
        </p:txBody>
      </p:sp>
      <p:sp>
        <p:nvSpPr>
          <p:cNvPr id="121" name="Shape 121"/>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22" name="Shape 122"/>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defTabSz="584200">
              <a:defRPr sz="160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9pPr>
    </p:titleStyle>
    <p:bodyStyle>
      <a:lvl1pPr marL="4699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350788" y="-364927"/>
            <a:ext cx="13548222" cy="10573545"/>
          </a:xfrm>
          <a:prstGeom prst="rect">
            <a:avLst/>
          </a:prstGeom>
          <a:solidFill>
            <a:srgbClr val="009051">
              <a:alpha val="34595"/>
            </a:srgbClr>
          </a:solidFill>
          <a:ln w="12700">
            <a:miter lim="400000"/>
          </a:ln>
          <a:effectLst>
            <a:outerShdw blurRad="76200" dir="18900000" rotWithShape="0">
              <a:srgbClr val="000000">
                <a:alpha val="80000"/>
              </a:srgbClr>
            </a:outerShdw>
          </a:effectLst>
        </p:spPr>
        <p:txBody>
          <a:bodyPr lIns="50800" tIns="50800" rIns="50800" bIns="50800" anchor="ctr"/>
          <a:lstStyle/>
          <a:p>
            <a:pPr algn="ctr" defTabSz="800100">
              <a:defRPr sz="2400">
                <a:solidFill>
                  <a:srgbClr val="FFFFFF"/>
                </a:solidFill>
                <a:effectLst>
                  <a:outerShdw blurRad="25400" dist="23998" dir="2700000" rotWithShape="0">
                    <a:srgbClr val="000000">
                      <a:alpha val="31034"/>
                    </a:srgbClr>
                  </a:outerShdw>
                </a:effectLst>
                <a:latin typeface="+mj-lt"/>
                <a:ea typeface="+mj-ea"/>
                <a:cs typeface="+mj-cs"/>
                <a:sym typeface="Gill Sans"/>
              </a:defRPr>
            </a:pPr>
            <a:endParaRPr/>
          </a:p>
        </p:txBody>
      </p:sp>
      <p:sp>
        <p:nvSpPr>
          <p:cNvPr id="207" name="Shape 207"/>
          <p:cNvSpPr/>
          <p:nvPr/>
        </p:nvSpPr>
        <p:spPr>
          <a:xfrm>
            <a:off x="51527" y="3725928"/>
            <a:ext cx="12953273" cy="1474723"/>
          </a:xfrm>
          <a:prstGeom prst="rect">
            <a:avLst/>
          </a:prstGeom>
          <a:solidFill>
            <a:schemeClr val="accent3">
              <a:hueOff val="-333989"/>
              <a:satOff val="3917"/>
              <a:lumOff val="-6666"/>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208" name="Shape 208"/>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endParaRPr/>
          </a:p>
        </p:txBody>
      </p:sp>
      <p:sp>
        <p:nvSpPr>
          <p:cNvPr id="209" name="Shape 209"/>
          <p:cNvSpPr/>
          <p:nvPr/>
        </p:nvSpPr>
        <p:spPr>
          <a:xfrm>
            <a:off x="2772551" y="4533900"/>
            <a:ext cx="7421317" cy="0"/>
          </a:xfrm>
          <a:prstGeom prst="line">
            <a:avLst/>
          </a:prstGeom>
          <a:ln w="12700">
            <a:solidFill>
              <a:srgbClr val="FFFFFF"/>
            </a:solidFill>
          </a:ln>
        </p:spPr>
        <p:txBody>
          <a:bodyPr lIns="0" tIns="0" rIns="0" bIns="0"/>
          <a:lstStyle/>
          <a:p>
            <a:endParaRPr/>
          </a:p>
        </p:txBody>
      </p:sp>
      <p:sp>
        <p:nvSpPr>
          <p:cNvPr id="210" name="Shape 210"/>
          <p:cNvSpPr/>
          <p:nvPr/>
        </p:nvSpPr>
        <p:spPr>
          <a:xfrm>
            <a:off x="2772551" y="5120640"/>
            <a:ext cx="7425832" cy="2258"/>
          </a:xfrm>
          <a:prstGeom prst="line">
            <a:avLst/>
          </a:prstGeom>
          <a:ln w="12700">
            <a:solidFill>
              <a:srgbClr val="FFFFFF"/>
            </a:solidFill>
          </a:ln>
        </p:spPr>
        <p:txBody>
          <a:bodyPr lIns="0" tIns="0" rIns="0" bIns="0"/>
          <a:lstStyle/>
          <a:p>
            <a:endParaRPr/>
          </a:p>
        </p:txBody>
      </p:sp>
      <p:pic>
        <p:nvPicPr>
          <p:cNvPr id="211"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212" name="Shape 212"/>
          <p:cNvSpPr/>
          <p:nvPr/>
        </p:nvSpPr>
        <p:spPr>
          <a:xfrm>
            <a:off x="215900" y="2489200"/>
            <a:ext cx="6134100" cy="3289302"/>
          </a:xfrm>
          <a:prstGeom prst="line">
            <a:avLst/>
          </a:prstGeom>
          <a:ln w="127000">
            <a:solidFill>
              <a:schemeClr val="accent2">
                <a:hueOff val="-902888"/>
                <a:satOff val="-15377"/>
                <a:lumOff val="-12864"/>
              </a:schemeClr>
            </a:solidFill>
            <a:headEnd type="stealth"/>
            <a:tailEnd type="stealth"/>
          </a:ln>
        </p:spPr>
        <p:txBody>
          <a:bodyPr lIns="0" tIns="0" rIns="0" bIns="0"/>
          <a:lstStyle/>
          <a:p>
            <a:endParaRPr/>
          </a:p>
        </p:txBody>
      </p:sp>
      <p:sp>
        <p:nvSpPr>
          <p:cNvPr id="213" name="Shape 213"/>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endParaRPr/>
          </a:p>
        </p:txBody>
      </p:sp>
      <p:sp>
        <p:nvSpPr>
          <p:cNvPr id="214" name="Shape 214"/>
          <p:cNvSpPr>
            <a:spLocks noGrp="1"/>
          </p:cNvSpPr>
          <p:nvPr>
            <p:ph type="title"/>
          </p:nvPr>
        </p:nvSpPr>
        <p:spPr>
          <a:prstGeom prst="rect">
            <a:avLst/>
          </a:prstGeom>
        </p:spPr>
        <p:txBody>
          <a:bodyPr/>
          <a:lstStyle/>
          <a:p>
            <a:r>
              <a:t>Rockabilly and Sun Records 1</a:t>
            </a:r>
          </a:p>
        </p:txBody>
      </p:sp>
      <p:sp>
        <p:nvSpPr>
          <p:cNvPr id="215" name="Shape 215"/>
          <p:cNvSpPr>
            <a:spLocks noGrp="1"/>
          </p:cNvSpPr>
          <p:nvPr>
            <p:ph type="body" sz="quarter" idx="1"/>
          </p:nvPr>
        </p:nvSpPr>
        <p:spPr>
          <a:prstGeom prst="rect">
            <a:avLst/>
          </a:prstGeom>
        </p:spPr>
        <p:txBody>
          <a:bodyPr/>
          <a:lstStyle>
            <a:lvl1pPr>
              <a:defRPr sz="3700"/>
            </a:lvl1pPr>
          </a:lstStyle>
          <a:p>
            <a:r>
              <a:t>Sonny Burgess, Carl Perkins, Jerry Lee Lewis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WHAT4_LG_INTRO_04.jpeg" descr=" "/>
          <p:cNvPicPr>
            <a:picLocks noChangeAspect="1"/>
          </p:cNvPicPr>
          <p:nvPr/>
        </p:nvPicPr>
        <p:blipFill>
          <a:blip r:embed="rId2">
            <a:extLst/>
          </a:blip>
          <a:srcRect t="28652"/>
          <a:stretch>
            <a:fillRect/>
          </a:stretch>
        </p:blipFill>
        <p:spPr>
          <a:xfrm>
            <a:off x="831453" y="3141560"/>
            <a:ext cx="11342053" cy="6495501"/>
          </a:xfrm>
          <a:prstGeom prst="rect">
            <a:avLst/>
          </a:prstGeom>
          <a:ln w="12700">
            <a:miter lim="400000"/>
          </a:ln>
        </p:spPr>
      </p:pic>
      <p:sp>
        <p:nvSpPr>
          <p:cNvPr id="281" name="Shape 281"/>
          <p:cNvSpPr/>
          <p:nvPr/>
        </p:nvSpPr>
        <p:spPr>
          <a:xfrm>
            <a:off x="907073" y="254289"/>
            <a:ext cx="9352791" cy="3035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latin typeface="Iowan Old Style Roman"/>
                <a:ea typeface="Iowan Old Style Roman"/>
                <a:cs typeface="Iowan Old Style Roman"/>
                <a:sym typeface="Iowan Old Style Roman"/>
              </a:defRPr>
            </a:pPr>
            <a:r>
              <a:rPr>
                <a:latin typeface="Iowan Old Style Bold"/>
                <a:ea typeface="Iowan Old Style Bold"/>
                <a:cs typeface="Iowan Old Style Bold"/>
                <a:sym typeface="Iowan Old Style Bold"/>
              </a:rPr>
              <a:t>“Great Balls of Fire</a:t>
            </a:r>
            <a:r>
              <a:t>”was written in 1957 by Otis Blackwell and Jack Hammer. It sold one million copies in its first 10 days of release in the United States and sold over five million copies, making it one of the world's best-selling singles of all time. It reached No. 2 on the Billboard pop charts, No. 3 on the R&amp;B charts, and No. 1 on the country charts</a:t>
            </a:r>
          </a:p>
        </p:txBody>
      </p:sp>
      <p:pic>
        <p:nvPicPr>
          <p:cNvPr id="282" name="JLL_Great_Balls_single_cover.jpg"/>
          <p:cNvPicPr>
            <a:picLocks noChangeAspect="1"/>
          </p:cNvPicPr>
          <p:nvPr/>
        </p:nvPicPr>
        <p:blipFill>
          <a:blip r:embed="rId3">
            <a:extLst/>
          </a:blip>
          <a:stretch>
            <a:fillRect/>
          </a:stretch>
        </p:blipFill>
        <p:spPr>
          <a:xfrm>
            <a:off x="9928128" y="300432"/>
            <a:ext cx="2523627" cy="2491783"/>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body" idx="13"/>
          </p:nvPr>
        </p:nvSpPr>
        <p:spPr>
          <a:xfrm>
            <a:off x="297419" y="1523999"/>
            <a:ext cx="7055882"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85" name="Shape 285"/>
          <p:cNvSpPr>
            <a:spLocks noGrp="1"/>
          </p:cNvSpPr>
          <p:nvPr>
            <p:ph type="body" sz="quarter" idx="1"/>
          </p:nvPr>
        </p:nvSpPr>
        <p:spPr>
          <a:xfrm>
            <a:off x="266699" y="2045559"/>
            <a:ext cx="6245425" cy="3281364"/>
          </a:xfrm>
          <a:prstGeom prst="rect">
            <a:avLst/>
          </a:prstGeom>
        </p:spPr>
        <p:txBody>
          <a:bodyPr/>
          <a:lstStyle/>
          <a:p>
            <a:pPr marL="0" lvl="1" indent="328929" defTabSz="408940">
              <a:spcBef>
                <a:spcPts val="1200"/>
              </a:spcBef>
              <a:buClr>
                <a:srgbClr val="0F6FC6"/>
              </a:buClr>
              <a:buSzTx/>
              <a:buNone/>
              <a:defRPr sz="3080"/>
            </a:pPr>
            <a:r>
              <a:rPr dirty="0"/>
              <a:t>Career suffered when it became known that he married his thirteen-year-old second cousin Myra and took her on a tour of England in 1958</a:t>
            </a:r>
          </a:p>
        </p:txBody>
      </p:sp>
      <p:sp>
        <p:nvSpPr>
          <p:cNvPr id="286" name="Shape 286"/>
          <p:cNvSpPr>
            <a:spLocks noGrp="1"/>
          </p:cNvSpPr>
          <p:nvPr>
            <p:ph type="title"/>
          </p:nvPr>
        </p:nvSpPr>
        <p:spPr>
          <a:xfrm>
            <a:off x="571499" y="723899"/>
            <a:ext cx="11861801" cy="723901"/>
          </a:xfrm>
          <a:prstGeom prst="rect">
            <a:avLst/>
          </a:prstGeom>
        </p:spPr>
        <p:txBody>
          <a:bodyPr/>
          <a:lstStyle>
            <a:lvl1pPr defTabSz="543305">
              <a:spcBef>
                <a:spcPts val="2100"/>
              </a:spcBef>
              <a:defRPr sz="4836"/>
            </a:lvl1pPr>
          </a:lstStyle>
          <a:p>
            <a:r>
              <a:t>Decline of Jerry Lee Lewis</a:t>
            </a:r>
          </a:p>
        </p:txBody>
      </p:sp>
      <p:grpSp>
        <p:nvGrpSpPr>
          <p:cNvPr id="289" name="Group 289"/>
          <p:cNvGrpSpPr/>
          <p:nvPr/>
        </p:nvGrpSpPr>
        <p:grpSpPr>
          <a:xfrm>
            <a:off x="7792031" y="434346"/>
            <a:ext cx="4767674" cy="6036705"/>
            <a:chOff x="0" y="0"/>
            <a:chExt cx="4767672" cy="6036703"/>
          </a:xfrm>
        </p:grpSpPr>
        <p:pic>
          <p:nvPicPr>
            <p:cNvPr id="288" name="pasted-image.png"/>
            <p:cNvPicPr>
              <a:picLocks noChangeAspect="1"/>
            </p:cNvPicPr>
            <p:nvPr/>
          </p:nvPicPr>
          <p:blipFill>
            <a:blip r:embed="rId2">
              <a:extLst/>
            </a:blip>
            <a:stretch>
              <a:fillRect/>
            </a:stretch>
          </p:blipFill>
          <p:spPr>
            <a:xfrm>
              <a:off x="101600" y="76200"/>
              <a:ext cx="4564473" cy="5744604"/>
            </a:xfrm>
            <a:prstGeom prst="rect">
              <a:avLst/>
            </a:prstGeom>
            <a:ln>
              <a:noFill/>
            </a:ln>
            <a:effectLst/>
          </p:spPr>
        </p:pic>
        <p:pic>
          <p:nvPicPr>
            <p:cNvPr id="287" name="Picture 286"/>
            <p:cNvPicPr>
              <a:picLocks/>
            </p:cNvPicPr>
            <p:nvPr/>
          </p:nvPicPr>
          <p:blipFill>
            <a:blip r:embed="rId3">
              <a:extLst/>
            </a:blip>
            <a:stretch>
              <a:fillRect/>
            </a:stretch>
          </p:blipFill>
          <p:spPr>
            <a:xfrm>
              <a:off x="0" y="0"/>
              <a:ext cx="4767673" cy="6036704"/>
            </a:xfrm>
            <a:prstGeom prst="rect">
              <a:avLst/>
            </a:prstGeom>
            <a:effectLst/>
          </p:spPr>
        </p:pic>
      </p:grpSp>
      <p:sp>
        <p:nvSpPr>
          <p:cNvPr id="290" name="Shape 290"/>
          <p:cNvSpPr/>
          <p:nvPr/>
        </p:nvSpPr>
        <p:spPr>
          <a:xfrm>
            <a:off x="664467" y="5596466"/>
            <a:ext cx="5449889" cy="29886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lvl="1" indent="432308" defTabSz="537463">
              <a:spcBef>
                <a:spcPts val="1600"/>
              </a:spcBef>
              <a:buClr>
                <a:srgbClr val="0F6FC6"/>
              </a:buClr>
              <a:buFont typeface="Zapf Dingbats"/>
              <a:defRPr sz="4048">
                <a:solidFill>
                  <a:srgbClr val="5C5C5C"/>
                </a:solidFill>
                <a:latin typeface="Iowan Old Style Roman"/>
                <a:ea typeface="Iowan Old Style Roman"/>
                <a:cs typeface="Iowan Old Style Roman"/>
                <a:sym typeface="Iowan Old Style Roman"/>
              </a:defRPr>
            </a:pPr>
            <a:r>
              <a:rPr dirty="0"/>
              <a:t>Became a country singer in the 1960s, with forays into Gospel and R&amp;B</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afterEffect">
                                  <p:stCondLst>
                                    <p:cond delay="0"/>
                                  </p:stCondLst>
                                  <p:iterate>
                                    <p:tmAbs val="0"/>
                                  </p:iterate>
                                  <p:childTnLst>
                                    <p:set>
                                      <p:cBhvr>
                                        <p:cTn id="6" fill="hold">
                                          <p:stCondLst>
                                            <p:cond delay="0"/>
                                          </p:stCondLst>
                                        </p:cTn>
                                        <p:tgtEl>
                                          <p:spTgt spid="28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90"/>
                                        </p:tgtEl>
                                        <p:attrNameLst>
                                          <p:attrName>style.visibility</p:attrName>
                                        </p:attrNameLst>
                                      </p:cBhvr>
                                      <p:to>
                                        <p:strVal val="visible"/>
                                      </p:to>
                                    </p:set>
                                  </p:childTnLst>
                                </p:cTn>
                              </p:par>
                            </p:childTnLst>
                          </p:cTn>
                        </p:par>
                        <p:par>
                          <p:cTn id="10" fill="hold">
                            <p:stCondLst>
                              <p:cond delay="0"/>
                            </p:stCondLst>
                            <p:childTnLst>
                              <p:par>
                                <p:cTn id="11" presetID="1" presetClass="exit" presetSubtype="0" fill="hold" grpId="3" nodeType="afterEffect">
                                  <p:stCondLst>
                                    <p:cond delay="0"/>
                                  </p:stCondLst>
                                  <p:iterate>
                                    <p:tmAbs val="0"/>
                                  </p:iterate>
                                  <p:childTnLst>
                                    <p:set>
                                      <p:cBhvr>
                                        <p:cTn id="12" fill="hold">
                                          <p:stCondLst>
                                            <p:cond delay="0"/>
                                          </p:stCondLst>
                                        </p:cTn>
                                        <p:tgtEl>
                                          <p:spTgt spid="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3" animBg="1" advAuto="0"/>
      <p:bldP spid="289" grpId="1" animBg="1" advAuto="0"/>
      <p:bldP spid="290"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body" idx="14"/>
          </p:nvPr>
        </p:nvSpPr>
        <p:spPr>
          <a:xfrm>
            <a:off x="6853766" y="1079500"/>
            <a:ext cx="5397501"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18" name="Shape 218"/>
          <p:cNvSpPr>
            <a:spLocks noGrp="1"/>
          </p:cNvSpPr>
          <p:nvPr>
            <p:ph type="title"/>
          </p:nvPr>
        </p:nvSpPr>
        <p:spPr>
          <a:xfrm>
            <a:off x="7531100" y="368300"/>
            <a:ext cx="5397500" cy="723900"/>
          </a:xfrm>
          <a:prstGeom prst="rect">
            <a:avLst/>
          </a:prstGeom>
        </p:spPr>
        <p:txBody>
          <a:bodyPr/>
          <a:lstStyle>
            <a:lvl1pPr defTabSz="543305">
              <a:spcBef>
                <a:spcPts val="2100"/>
              </a:spcBef>
              <a:defRPr sz="4836"/>
            </a:lvl1pPr>
          </a:lstStyle>
          <a:p>
            <a:r>
              <a:t>sun studios artists</a:t>
            </a:r>
          </a:p>
        </p:txBody>
      </p:sp>
      <p:sp>
        <p:nvSpPr>
          <p:cNvPr id="219" name="Shape 219"/>
          <p:cNvSpPr>
            <a:spLocks noGrp="1"/>
          </p:cNvSpPr>
          <p:nvPr>
            <p:ph type="body" sz="quarter" idx="1"/>
          </p:nvPr>
        </p:nvSpPr>
        <p:spPr>
          <a:xfrm>
            <a:off x="3721100" y="66773"/>
            <a:ext cx="2647355" cy="6378444"/>
          </a:xfrm>
          <a:prstGeom prst="rect">
            <a:avLst/>
          </a:prstGeom>
        </p:spPr>
        <p:txBody>
          <a:bodyPr/>
          <a:lstStyle/>
          <a:p>
            <a:pPr marL="373888" indent="-373888" defTabSz="537463">
              <a:spcBef>
                <a:spcPts val="1600"/>
              </a:spcBef>
              <a:defRPr sz="2576"/>
            </a:pPr>
            <a:endParaRPr/>
          </a:p>
          <a:p>
            <a:pPr marL="373888" indent="-373888" defTabSz="537463">
              <a:spcBef>
                <a:spcPts val="1600"/>
              </a:spcBef>
              <a:defRPr sz="2576">
                <a:solidFill>
                  <a:schemeClr val="accent5">
                    <a:hueOff val="-444211"/>
                    <a:satOff val="-14915"/>
                    <a:lumOff val="22857"/>
                  </a:schemeClr>
                </a:solidFill>
              </a:defRPr>
            </a:pPr>
            <a:r>
              <a:t>Elvis Presley</a:t>
            </a:r>
          </a:p>
          <a:p>
            <a:pPr marL="373888" indent="-373888" defTabSz="537463">
              <a:spcBef>
                <a:spcPts val="1600"/>
              </a:spcBef>
              <a:defRPr sz="2576">
                <a:solidFill>
                  <a:schemeClr val="accent1">
                    <a:satOff val="-3355"/>
                    <a:lumOff val="26614"/>
                  </a:schemeClr>
                </a:solidFill>
              </a:defRPr>
            </a:pPr>
            <a:r>
              <a:t>The Prisonaires</a:t>
            </a:r>
          </a:p>
          <a:p>
            <a:pPr marL="373888" indent="-373888" defTabSz="537463">
              <a:spcBef>
                <a:spcPts val="1600"/>
              </a:spcBef>
              <a:defRPr sz="2576">
                <a:solidFill>
                  <a:schemeClr val="accent4">
                    <a:hueOff val="46120"/>
                    <a:satOff val="4178"/>
                    <a:lumOff val="-16732"/>
                  </a:schemeClr>
                </a:solidFill>
              </a:defRPr>
            </a:pPr>
            <a:r>
              <a:t>Charlie Rich</a:t>
            </a:r>
          </a:p>
          <a:p>
            <a:pPr marL="373888" indent="-373888" defTabSz="537463">
              <a:spcBef>
                <a:spcPts val="1600"/>
              </a:spcBef>
              <a:defRPr sz="2576">
                <a:solidFill>
                  <a:schemeClr val="accent5">
                    <a:hueOff val="-444211"/>
                    <a:satOff val="-14915"/>
                    <a:lumOff val="22857"/>
                  </a:schemeClr>
                </a:solidFill>
              </a:defRPr>
            </a:pPr>
            <a:r>
              <a:t>Billy Lee Riley</a:t>
            </a:r>
          </a:p>
          <a:p>
            <a:pPr marL="373888" indent="-373888" defTabSz="537463">
              <a:spcBef>
                <a:spcPts val="1600"/>
              </a:spcBef>
              <a:defRPr sz="2576">
                <a:solidFill>
                  <a:schemeClr val="accent2"/>
                </a:solidFill>
              </a:defRPr>
            </a:pPr>
            <a:r>
              <a:t>Rufus Thomas, Jr.</a:t>
            </a:r>
          </a:p>
          <a:p>
            <a:pPr marL="373888" indent="-373888" defTabSz="537463">
              <a:spcBef>
                <a:spcPts val="1600"/>
              </a:spcBef>
              <a:defRPr sz="2576">
                <a:solidFill>
                  <a:schemeClr val="accent4">
                    <a:hueOff val="46120"/>
                    <a:satOff val="4178"/>
                    <a:lumOff val="-16732"/>
                  </a:schemeClr>
                </a:solidFill>
              </a:defRPr>
            </a:pPr>
            <a:r>
              <a:t>Conway Twitty</a:t>
            </a:r>
          </a:p>
          <a:p>
            <a:pPr marL="373888" indent="-373888" defTabSz="537463">
              <a:spcBef>
                <a:spcPts val="1600"/>
              </a:spcBef>
              <a:defRPr sz="2576">
                <a:solidFill>
                  <a:schemeClr val="accent1"/>
                </a:solidFill>
              </a:defRPr>
            </a:pPr>
            <a:r>
              <a:t>Howlin’ Wolf</a:t>
            </a:r>
          </a:p>
        </p:txBody>
      </p:sp>
      <p:grpSp>
        <p:nvGrpSpPr>
          <p:cNvPr id="222" name="Group 222"/>
          <p:cNvGrpSpPr/>
          <p:nvPr/>
        </p:nvGrpSpPr>
        <p:grpSpPr>
          <a:xfrm>
            <a:off x="6691238" y="5002844"/>
            <a:ext cx="6073923" cy="4102081"/>
            <a:chOff x="0" y="0"/>
            <a:chExt cx="6073921" cy="4102079"/>
          </a:xfrm>
        </p:grpSpPr>
        <p:pic>
          <p:nvPicPr>
            <p:cNvPr id="221" name="Sun_Studios_Memphis_2013.jpg"/>
            <p:cNvPicPr>
              <a:picLocks noChangeAspect="1"/>
            </p:cNvPicPr>
            <p:nvPr/>
          </p:nvPicPr>
          <p:blipFill>
            <a:blip r:embed="rId2">
              <a:extLst/>
            </a:blip>
            <a:stretch>
              <a:fillRect/>
            </a:stretch>
          </p:blipFill>
          <p:spPr>
            <a:xfrm>
              <a:off x="38100" y="12700"/>
              <a:ext cx="5997722" cy="4000480"/>
            </a:xfrm>
            <a:prstGeom prst="rect">
              <a:avLst/>
            </a:prstGeom>
            <a:ln>
              <a:noFill/>
            </a:ln>
            <a:effectLst/>
          </p:spPr>
        </p:pic>
        <p:pic>
          <p:nvPicPr>
            <p:cNvPr id="220" name="Picture 219"/>
            <p:cNvPicPr>
              <a:picLocks/>
            </p:cNvPicPr>
            <p:nvPr/>
          </p:nvPicPr>
          <p:blipFill>
            <a:blip r:embed="rId3">
              <a:extLst/>
            </a:blip>
            <a:stretch>
              <a:fillRect/>
            </a:stretch>
          </p:blipFill>
          <p:spPr>
            <a:xfrm>
              <a:off x="0" y="0"/>
              <a:ext cx="6073922" cy="4102080"/>
            </a:xfrm>
            <a:prstGeom prst="rect">
              <a:avLst/>
            </a:prstGeom>
            <a:effectLst/>
          </p:spPr>
        </p:pic>
      </p:grpSp>
      <p:sp>
        <p:nvSpPr>
          <p:cNvPr id="223" name="Shape 223"/>
          <p:cNvSpPr/>
          <p:nvPr/>
        </p:nvSpPr>
        <p:spPr>
          <a:xfrm>
            <a:off x="7450302" y="2013445"/>
            <a:ext cx="5097662" cy="248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defTabSz="584200">
              <a:spcBef>
                <a:spcPts val="1800"/>
              </a:spcBef>
              <a:buFont typeface="Zapf Dingbats"/>
              <a:defRPr sz="2800">
                <a:solidFill>
                  <a:srgbClr val="5C5C5C"/>
                </a:solidFill>
                <a:latin typeface="Iowan Old Style Roman"/>
                <a:ea typeface="Iowan Old Style Roman"/>
                <a:cs typeface="Iowan Old Style Roman"/>
                <a:sym typeface="Iowan Old Style Roman"/>
              </a:defRPr>
            </a:pPr>
            <a:r>
              <a:rPr>
                <a:solidFill>
                  <a:schemeClr val="accent5">
                    <a:hueOff val="-444211"/>
                    <a:satOff val="-14915"/>
                    <a:lumOff val="22857"/>
                  </a:schemeClr>
                </a:solidFill>
              </a:rPr>
              <a:t>Rockabilly</a:t>
            </a:r>
            <a:r>
              <a:t>  </a:t>
            </a:r>
            <a:r>
              <a:rPr>
                <a:solidFill>
                  <a:schemeClr val="accent4">
                    <a:hueOff val="46120"/>
                    <a:satOff val="4178"/>
                    <a:lumOff val="-16732"/>
                  </a:schemeClr>
                </a:solidFill>
              </a:rPr>
              <a:t>Country</a:t>
            </a:r>
          </a:p>
          <a:p>
            <a:pPr defTabSz="584200">
              <a:spcBef>
                <a:spcPts val="1800"/>
              </a:spcBef>
              <a:buFont typeface="Zapf Dingbats"/>
              <a:defRPr sz="2800">
                <a:solidFill>
                  <a:srgbClr val="5C5C5C"/>
                </a:solidFill>
                <a:latin typeface="Iowan Old Style Roman"/>
                <a:ea typeface="Iowan Old Style Roman"/>
                <a:cs typeface="Iowan Old Style Roman"/>
                <a:sym typeface="Iowan Old Style Roman"/>
              </a:defRPr>
            </a:pPr>
            <a:r>
              <a:rPr>
                <a:solidFill>
                  <a:schemeClr val="accent1"/>
                </a:solidFill>
              </a:rPr>
              <a:t>Blues</a:t>
            </a:r>
            <a:r>
              <a:t>          </a:t>
            </a:r>
            <a:r>
              <a:rPr>
                <a:solidFill>
                  <a:schemeClr val="accent2"/>
                </a:solidFill>
              </a:rPr>
              <a:t>R&amp;B</a:t>
            </a:r>
          </a:p>
          <a:p>
            <a:pPr defTabSz="584200">
              <a:spcBef>
                <a:spcPts val="1800"/>
              </a:spcBef>
              <a:buFont typeface="Zapf Dingbats"/>
              <a:defRPr sz="2800">
                <a:solidFill>
                  <a:srgbClr val="5C5C5C"/>
                </a:solidFill>
                <a:latin typeface="Iowan Old Style Roman"/>
                <a:ea typeface="Iowan Old Style Roman"/>
                <a:cs typeface="Iowan Old Style Roman"/>
                <a:sym typeface="Iowan Old Style Roman"/>
              </a:defRPr>
            </a:pPr>
            <a:r>
              <a:rPr>
                <a:solidFill>
                  <a:schemeClr val="accent6">
                    <a:satOff val="24555"/>
                    <a:lumOff val="22232"/>
                  </a:schemeClr>
                </a:solidFill>
              </a:rPr>
              <a:t>Pop</a:t>
            </a:r>
            <a:r>
              <a:t>            </a:t>
            </a:r>
            <a:r>
              <a:rPr>
                <a:solidFill>
                  <a:schemeClr val="accent1">
                    <a:satOff val="-3355"/>
                    <a:lumOff val="26614"/>
                  </a:schemeClr>
                </a:solidFill>
              </a:rPr>
              <a:t>Doo-wop</a:t>
            </a:r>
          </a:p>
        </p:txBody>
      </p:sp>
      <p:sp>
        <p:nvSpPr>
          <p:cNvPr id="224" name="Shape 224"/>
          <p:cNvSpPr/>
          <p:nvPr/>
        </p:nvSpPr>
        <p:spPr>
          <a:xfrm>
            <a:off x="527050" y="654050"/>
            <a:ext cx="4145228" cy="88145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382015" indent="-382015" defTabSz="549148">
              <a:spcBef>
                <a:spcPts val="1600"/>
              </a:spcBef>
              <a:buSzPct val="75000"/>
              <a:buFont typeface="Zapf Dingbats"/>
              <a:buChar char="➤"/>
              <a:defRPr sz="2632">
                <a:solidFill>
                  <a:schemeClr val="accent5">
                    <a:hueOff val="-444211"/>
                    <a:satOff val="-14915"/>
                    <a:lumOff val="22857"/>
                  </a:schemeClr>
                </a:solidFill>
                <a:latin typeface="Iowan Old Style Roman"/>
                <a:ea typeface="Iowan Old Style Roman"/>
                <a:cs typeface="Iowan Old Style Roman"/>
                <a:sym typeface="Iowan Old Style Roman"/>
              </a:defRPr>
            </a:pPr>
            <a:r>
              <a:t>Sonny Burgess </a:t>
            </a:r>
          </a:p>
          <a:p>
            <a:pPr marL="382015" indent="-382015" defTabSz="549148">
              <a:spcBef>
                <a:spcPts val="1600"/>
              </a:spcBef>
              <a:buSzPct val="75000"/>
              <a:buFont typeface="Zapf Dingbats"/>
              <a:buChar char="➤"/>
              <a:defRPr sz="2632">
                <a:solidFill>
                  <a:srgbClr val="5C5C5C"/>
                </a:solidFill>
                <a:latin typeface="Iowan Old Style Roman"/>
                <a:ea typeface="Iowan Old Style Roman"/>
                <a:cs typeface="Iowan Old Style Roman"/>
                <a:sym typeface="Iowan Old Style Roman"/>
              </a:defRPr>
            </a:pPr>
            <a:r>
              <a:t>Johnny Cash</a:t>
            </a:r>
          </a:p>
          <a:p>
            <a:pPr marL="382015" indent="-382015" defTabSz="549148">
              <a:spcBef>
                <a:spcPts val="1600"/>
              </a:spcBef>
              <a:buSzPct val="75000"/>
              <a:buFont typeface="Zapf Dingbats"/>
              <a:buChar char="➤"/>
              <a:defRPr sz="2632">
                <a:solidFill>
                  <a:schemeClr val="accent6">
                    <a:satOff val="24555"/>
                    <a:lumOff val="22232"/>
                  </a:schemeClr>
                </a:solidFill>
                <a:latin typeface="Iowan Old Style Roman"/>
                <a:ea typeface="Iowan Old Style Roman"/>
                <a:cs typeface="Iowan Old Style Roman"/>
                <a:sym typeface="Iowan Old Style Roman"/>
              </a:defRPr>
            </a:pPr>
            <a:r>
              <a:t>The Dixie Cups</a:t>
            </a:r>
          </a:p>
          <a:p>
            <a:pPr marL="382015" indent="-382015" defTabSz="549148">
              <a:spcBef>
                <a:spcPts val="1600"/>
              </a:spcBef>
              <a:buSzPct val="75000"/>
              <a:buFont typeface="Zapf Dingbats"/>
              <a:buChar char="➤"/>
              <a:defRPr sz="2632">
                <a:solidFill>
                  <a:schemeClr val="accent4">
                    <a:hueOff val="46120"/>
                    <a:satOff val="4178"/>
                    <a:lumOff val="-16732"/>
                  </a:schemeClr>
                </a:solidFill>
                <a:latin typeface="Iowan Old Style Roman"/>
                <a:ea typeface="Iowan Old Style Roman"/>
                <a:cs typeface="Iowan Old Style Roman"/>
                <a:sym typeface="Iowan Old Style Roman"/>
              </a:defRPr>
            </a:pPr>
            <a:r>
              <a:t>Roger Miller</a:t>
            </a:r>
          </a:p>
          <a:p>
            <a:pPr marL="382015" indent="-382015" defTabSz="549148">
              <a:spcBef>
                <a:spcPts val="1600"/>
              </a:spcBef>
              <a:buSzPct val="75000"/>
              <a:buFont typeface="Zapf Dingbats"/>
              <a:buChar char="➤"/>
              <a:defRPr sz="2632">
                <a:solidFill>
                  <a:schemeClr val="accent5">
                    <a:hueOff val="-444211"/>
                    <a:satOff val="-14915"/>
                    <a:lumOff val="22857"/>
                  </a:schemeClr>
                </a:solidFill>
                <a:latin typeface="Iowan Old Style Roman"/>
                <a:ea typeface="Iowan Old Style Roman"/>
                <a:cs typeface="Iowan Old Style Roman"/>
                <a:sym typeface="Iowan Old Style Roman"/>
              </a:defRPr>
            </a:pPr>
            <a:r>
              <a:t>Charlie Feathers</a:t>
            </a:r>
          </a:p>
          <a:p>
            <a:pPr marL="382015" indent="-382015" defTabSz="549148">
              <a:spcBef>
                <a:spcPts val="1600"/>
              </a:spcBef>
              <a:buSzPct val="75000"/>
              <a:buFont typeface="Zapf Dingbats"/>
              <a:buChar char="➤"/>
              <a:defRPr sz="2632">
                <a:solidFill>
                  <a:schemeClr val="accent1"/>
                </a:solidFill>
                <a:latin typeface="Iowan Old Style Roman"/>
                <a:ea typeface="Iowan Old Style Roman"/>
                <a:cs typeface="Iowan Old Style Roman"/>
                <a:sym typeface="Iowan Old Style Roman"/>
              </a:defRPr>
            </a:pPr>
            <a:r>
              <a:t>Roscoe Gordon</a:t>
            </a:r>
          </a:p>
          <a:p>
            <a:pPr marL="382015" indent="-382015" defTabSz="549148">
              <a:spcBef>
                <a:spcPts val="1600"/>
              </a:spcBef>
              <a:buSzPct val="75000"/>
              <a:buFont typeface="Zapf Dingbats"/>
              <a:buChar char="➤"/>
              <a:defRPr sz="2632">
                <a:solidFill>
                  <a:schemeClr val="accent4">
                    <a:hueOff val="46120"/>
                    <a:satOff val="4178"/>
                    <a:lumOff val="-16732"/>
                  </a:schemeClr>
                </a:solidFill>
                <a:latin typeface="Iowan Old Style Roman"/>
                <a:ea typeface="Iowan Old Style Roman"/>
                <a:cs typeface="Iowan Old Style Roman"/>
                <a:sym typeface="Iowan Old Style Roman"/>
              </a:defRPr>
            </a:pPr>
            <a:r>
              <a:t>Merle Haggard</a:t>
            </a:r>
          </a:p>
          <a:p>
            <a:pPr marL="382015" indent="-382015" defTabSz="549148">
              <a:spcBef>
                <a:spcPts val="1600"/>
              </a:spcBef>
              <a:buSzPct val="75000"/>
              <a:buFont typeface="Zapf Dingbats"/>
              <a:buChar char="➤"/>
              <a:defRPr sz="2632">
                <a:solidFill>
                  <a:schemeClr val="accent5">
                    <a:hueOff val="-444211"/>
                    <a:satOff val="-14915"/>
                    <a:lumOff val="22857"/>
                  </a:schemeClr>
                </a:solidFill>
                <a:latin typeface="Iowan Old Style Roman"/>
                <a:ea typeface="Iowan Old Style Roman"/>
                <a:cs typeface="Iowan Old Style Roman"/>
                <a:sym typeface="Iowan Old Style Roman"/>
              </a:defRPr>
            </a:pPr>
            <a:r>
              <a:t>Jerry Lee Lewis</a:t>
            </a:r>
          </a:p>
          <a:p>
            <a:pPr marL="382015" indent="-382015" defTabSz="549148">
              <a:spcBef>
                <a:spcPts val="1600"/>
              </a:spcBef>
              <a:buSzPct val="75000"/>
              <a:buFont typeface="Zapf Dingbats"/>
              <a:buChar char="➤"/>
              <a:defRPr sz="2632">
                <a:solidFill>
                  <a:schemeClr val="accent4">
                    <a:hueOff val="46120"/>
                    <a:satOff val="4178"/>
                    <a:lumOff val="-16732"/>
                  </a:schemeClr>
                </a:solidFill>
                <a:latin typeface="Iowan Old Style Roman"/>
                <a:ea typeface="Iowan Old Style Roman"/>
                <a:cs typeface="Iowan Old Style Roman"/>
                <a:sym typeface="Iowan Old Style Roman"/>
              </a:defRPr>
            </a:pPr>
            <a:r>
              <a:t>Roger Miller</a:t>
            </a:r>
          </a:p>
          <a:p>
            <a:pPr marL="382015" indent="-382015" defTabSz="549148">
              <a:spcBef>
                <a:spcPts val="1600"/>
              </a:spcBef>
              <a:buSzPct val="75000"/>
              <a:buFont typeface="Zapf Dingbats"/>
              <a:buChar char="➤"/>
              <a:defRPr sz="2632">
                <a:solidFill>
                  <a:schemeClr val="accent5">
                    <a:hueOff val="-444211"/>
                    <a:satOff val="-14915"/>
                    <a:lumOff val="22857"/>
                  </a:schemeClr>
                </a:solidFill>
                <a:latin typeface="Iowan Old Style Roman"/>
                <a:ea typeface="Iowan Old Style Roman"/>
                <a:cs typeface="Iowan Old Style Roman"/>
                <a:sym typeface="Iowan Old Style Roman"/>
              </a:defRPr>
            </a:pPr>
            <a:r>
              <a:t>Roy Orbison</a:t>
            </a:r>
          </a:p>
          <a:p>
            <a:pPr marL="382015" indent="-382015" defTabSz="549148">
              <a:spcBef>
                <a:spcPts val="1600"/>
              </a:spcBef>
              <a:buSzPct val="75000"/>
              <a:buFont typeface="Zapf Dingbats"/>
              <a:buChar char="➤"/>
              <a:defRPr sz="2632">
                <a:solidFill>
                  <a:schemeClr val="accent2"/>
                </a:solidFill>
                <a:latin typeface="Iowan Old Style Roman"/>
                <a:ea typeface="Iowan Old Style Roman"/>
                <a:cs typeface="Iowan Old Style Roman"/>
                <a:sym typeface="Iowan Old Style Roman"/>
              </a:defRPr>
            </a:pPr>
            <a:r>
              <a:t>Junior Parker </a:t>
            </a:r>
          </a:p>
          <a:p>
            <a:pPr marL="382015" indent="-382015" defTabSz="549148">
              <a:spcBef>
                <a:spcPts val="1600"/>
              </a:spcBef>
              <a:buSzPct val="75000"/>
              <a:buFont typeface="Zapf Dingbats"/>
              <a:buChar char="➤"/>
              <a:defRPr sz="2632">
                <a:solidFill>
                  <a:schemeClr val="accent5">
                    <a:hueOff val="-444211"/>
                    <a:satOff val="-14915"/>
                    <a:lumOff val="22857"/>
                  </a:schemeClr>
                </a:solidFill>
                <a:latin typeface="Iowan Old Style Roman"/>
                <a:ea typeface="Iowan Old Style Roman"/>
                <a:cs typeface="Iowan Old Style Roman"/>
                <a:sym typeface="Iowan Old Style Roman"/>
              </a:defRPr>
            </a:pPr>
            <a:r>
              <a:t>Carl Perkins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body" idx="13"/>
          </p:nvPr>
        </p:nvSpPr>
        <p:spPr>
          <a:xfrm>
            <a:off x="571499" y="1574799"/>
            <a:ext cx="118618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27" name="Shape 227"/>
          <p:cNvSpPr>
            <a:spLocks noGrp="1"/>
          </p:cNvSpPr>
          <p:nvPr>
            <p:ph type="title"/>
          </p:nvPr>
        </p:nvSpPr>
        <p:spPr>
          <a:xfrm>
            <a:off x="571499" y="723899"/>
            <a:ext cx="11861801" cy="723901"/>
          </a:xfrm>
          <a:prstGeom prst="rect">
            <a:avLst/>
          </a:prstGeom>
        </p:spPr>
        <p:txBody>
          <a:bodyPr/>
          <a:lstStyle>
            <a:lvl1pPr defTabSz="543305">
              <a:lnSpc>
                <a:spcPct val="93000"/>
              </a:lnSpc>
              <a:spcBef>
                <a:spcPts val="2100"/>
              </a:spcBef>
              <a:tabLst>
                <a:tab pos="596900" algn="l"/>
                <a:tab pos="1206500" algn="l"/>
                <a:tab pos="1803400" algn="l"/>
                <a:tab pos="2413000" algn="l"/>
                <a:tab pos="3022600" algn="l"/>
                <a:tab pos="3619500" algn="l"/>
                <a:tab pos="4229100" algn="l"/>
                <a:tab pos="4826000" algn="l"/>
                <a:tab pos="5435600" algn="l"/>
                <a:tab pos="6045200" algn="l"/>
                <a:tab pos="6642100" algn="l"/>
                <a:tab pos="7251700" algn="l"/>
                <a:tab pos="7861300" algn="l"/>
                <a:tab pos="8458200" algn="l"/>
                <a:tab pos="9067800" algn="l"/>
                <a:tab pos="9664700" algn="l"/>
                <a:tab pos="10274300" algn="l"/>
                <a:tab pos="10883900" algn="l"/>
                <a:tab pos="11480800" algn="l"/>
                <a:tab pos="12090400" algn="l"/>
              </a:tabLst>
              <a:defRPr sz="4836">
                <a:solidFill>
                  <a:schemeClr val="accent5">
                    <a:hueOff val="-444211"/>
                    <a:satOff val="-14915"/>
                    <a:lumOff val="22857"/>
                  </a:schemeClr>
                </a:solidFill>
              </a:defRPr>
            </a:lvl1pPr>
          </a:lstStyle>
          <a:p>
            <a:r>
              <a:t>Rockabilly</a:t>
            </a:r>
          </a:p>
        </p:txBody>
      </p:sp>
      <p:sp>
        <p:nvSpPr>
          <p:cNvPr id="228" name="Shape 228"/>
          <p:cNvSpPr>
            <a:spLocks noGrp="1"/>
          </p:cNvSpPr>
          <p:nvPr>
            <p:ph type="body" sz="half" idx="1"/>
          </p:nvPr>
        </p:nvSpPr>
        <p:spPr>
          <a:xfrm>
            <a:off x="537633" y="1972733"/>
            <a:ext cx="6722005" cy="7226301"/>
          </a:xfrm>
          <a:prstGeom prst="rect">
            <a:avLst/>
          </a:prstGeom>
        </p:spPr>
        <p:txBody>
          <a:bodyPr/>
          <a:lstStyle/>
          <a:p>
            <a: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Combination of country and R&amp;B, but with more weight on the country elements</a:t>
            </a:r>
          </a:p>
          <a:p>
            <a: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Less blues influence on vocal style than Berry, Little Richard</a:t>
            </a:r>
          </a:p>
          <a:p>
            <a:pPr lvl="1">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Rather, hiccups, stutters</a:t>
            </a:r>
          </a:p>
          <a:p>
            <a:pPr lvl="1">
              <a:lnSpc>
                <a:spcPct val="93000"/>
              </a:lnSpc>
              <a:buClr>
                <a:srgbClr val="FF0000"/>
              </a:buCl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a:solidFill>
                  <a:srgbClr val="0099FF"/>
                </a:solidFill>
                <a:effectLst>
                  <a:outerShdw blurRad="12700" dist="25400" dir="2700000" rotWithShape="0">
                    <a:srgbClr val="000000"/>
                  </a:outerShdw>
                </a:effectLst>
                <a:latin typeface="Iowan Old Style Bold"/>
                <a:ea typeface="Iowan Old Style Bold"/>
                <a:cs typeface="Iowan Old Style Bold"/>
                <a:sym typeface="Iowan Old Style Bold"/>
              </a:defRPr>
            </a:pPr>
            <a:r>
              <a:t>vibrato</a:t>
            </a:r>
            <a:r>
              <a:rPr>
                <a:solidFill>
                  <a:srgbClr val="000000"/>
                </a:solidFill>
                <a:effectLst>
                  <a:outerShdw blurRad="12700" dist="25400" dir="2700000" rotWithShape="0">
                    <a:srgbClr val="FFFFFF"/>
                  </a:outerShdw>
                </a:effectLst>
                <a:latin typeface="Iowan Old Style Roman"/>
                <a:ea typeface="Iowan Old Style Roman"/>
                <a:cs typeface="Iowan Old Style Roman"/>
                <a:sym typeface="Iowan Old Style Roman"/>
              </a:rPr>
              <a:t> (quavery) vocal effects</a:t>
            </a:r>
            <a:endParaRPr>
              <a:solidFill>
                <a:srgbClr val="000000"/>
              </a:solidFill>
              <a:effectLst>
                <a:outerShdw blurRad="12700" dist="25400" dir="2700000" rotWithShape="0">
                  <a:srgbClr val="FFFFFF"/>
                </a:outerShdw>
              </a:effectLst>
              <a:latin typeface="Times New Roman"/>
              <a:ea typeface="Times New Roman"/>
              <a:cs typeface="Times New Roman"/>
              <a:sym typeface="Times New Roman"/>
            </a:endParaRPr>
          </a:p>
          <a:p>
            <a: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Fast, nervous tempos of bluegrass</a:t>
            </a:r>
          </a:p>
          <a:p>
            <a:pPr>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Accented backbeat, but even beats of country music</a:t>
            </a:r>
          </a:p>
        </p:txBody>
      </p:sp>
      <p:grpSp>
        <p:nvGrpSpPr>
          <p:cNvPr id="231" name="Group 231"/>
          <p:cNvGrpSpPr/>
          <p:nvPr/>
        </p:nvGrpSpPr>
        <p:grpSpPr>
          <a:xfrm>
            <a:off x="9129048" y="455083"/>
            <a:ext cx="3073401" cy="3581401"/>
            <a:chOff x="0" y="0"/>
            <a:chExt cx="3073400" cy="3581400"/>
          </a:xfrm>
        </p:grpSpPr>
        <p:pic>
          <p:nvPicPr>
            <p:cNvPr id="230" name="pasted-image.png"/>
            <p:cNvPicPr>
              <a:picLocks noChangeAspect="1"/>
            </p:cNvPicPr>
            <p:nvPr/>
          </p:nvPicPr>
          <p:blipFill>
            <a:blip r:embed="rId2">
              <a:extLst/>
            </a:blip>
            <a:stretch>
              <a:fillRect/>
            </a:stretch>
          </p:blipFill>
          <p:spPr>
            <a:xfrm>
              <a:off x="38100" y="12700"/>
              <a:ext cx="2997200" cy="3479800"/>
            </a:xfrm>
            <a:prstGeom prst="rect">
              <a:avLst/>
            </a:prstGeom>
            <a:ln>
              <a:noFill/>
            </a:ln>
            <a:effectLst/>
          </p:spPr>
        </p:pic>
        <p:pic>
          <p:nvPicPr>
            <p:cNvPr id="229" name="Picture 228"/>
            <p:cNvPicPr>
              <a:picLocks/>
            </p:cNvPicPr>
            <p:nvPr/>
          </p:nvPicPr>
          <p:blipFill>
            <a:blip r:embed="rId3">
              <a:extLst/>
            </a:blip>
            <a:stretch>
              <a:fillRect/>
            </a:stretch>
          </p:blipFill>
          <p:spPr>
            <a:xfrm>
              <a:off x="0" y="0"/>
              <a:ext cx="3073400" cy="3581400"/>
            </a:xfrm>
            <a:prstGeom prst="rect">
              <a:avLst/>
            </a:prstGeom>
            <a:effectLst/>
          </p:spPr>
        </p:pic>
      </p:grpSp>
      <p:sp>
        <p:nvSpPr>
          <p:cNvPr id="232" name="Shape 232"/>
          <p:cNvSpPr/>
          <p:nvPr/>
        </p:nvSpPr>
        <p:spPr>
          <a:xfrm>
            <a:off x="9761470" y="4166256"/>
            <a:ext cx="1808557" cy="42926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atin typeface="DIN Condensed"/>
                <a:ea typeface="DIN Condensed"/>
                <a:cs typeface="DIN Condensed"/>
                <a:sym typeface="DIN Condensed"/>
              </a:defRPr>
            </a:lvl1pPr>
          </a:lstStyle>
          <a:p>
            <a:r>
              <a:t>The Burnette trio</a:t>
            </a:r>
          </a:p>
        </p:txBody>
      </p:sp>
      <p:grpSp>
        <p:nvGrpSpPr>
          <p:cNvPr id="235" name="Group 235"/>
          <p:cNvGrpSpPr/>
          <p:nvPr/>
        </p:nvGrpSpPr>
        <p:grpSpPr>
          <a:xfrm>
            <a:off x="8891437" y="4785968"/>
            <a:ext cx="3548622" cy="3975857"/>
            <a:chOff x="0" y="0"/>
            <a:chExt cx="3548621" cy="3975855"/>
          </a:xfrm>
        </p:grpSpPr>
        <p:pic>
          <p:nvPicPr>
            <p:cNvPr id="234" name="pasted-image.png"/>
            <p:cNvPicPr>
              <a:picLocks noChangeAspect="1"/>
            </p:cNvPicPr>
            <p:nvPr/>
          </p:nvPicPr>
          <p:blipFill>
            <a:blip r:embed="rId4">
              <a:extLst/>
            </a:blip>
            <a:srcRect/>
            <a:stretch>
              <a:fillRect/>
            </a:stretch>
          </p:blipFill>
          <p:spPr>
            <a:xfrm>
              <a:off x="38100" y="24965"/>
              <a:ext cx="3472422" cy="3791885"/>
            </a:xfrm>
            <a:prstGeom prst="rect">
              <a:avLst/>
            </a:prstGeom>
            <a:ln>
              <a:noFill/>
            </a:ln>
            <a:effectLst/>
          </p:spPr>
        </p:pic>
        <p:pic>
          <p:nvPicPr>
            <p:cNvPr id="233" name="Picture 232"/>
            <p:cNvPicPr>
              <a:picLocks/>
            </p:cNvPicPr>
            <p:nvPr/>
          </p:nvPicPr>
          <p:blipFill>
            <a:blip r:embed="rId5">
              <a:extLst/>
            </a:blip>
            <a:stretch>
              <a:fillRect/>
            </a:stretch>
          </p:blipFill>
          <p:spPr>
            <a:xfrm>
              <a:off x="-1" y="0"/>
              <a:ext cx="3548623" cy="3975856"/>
            </a:xfrm>
            <a:prstGeom prst="rect">
              <a:avLst/>
            </a:prstGeom>
            <a:effectLst/>
          </p:spPr>
        </p:pic>
      </p:grpSp>
      <p:sp>
        <p:nvSpPr>
          <p:cNvPr id="236" name="Shape 236"/>
          <p:cNvSpPr/>
          <p:nvPr/>
        </p:nvSpPr>
        <p:spPr>
          <a:xfrm>
            <a:off x="9611321" y="8952275"/>
            <a:ext cx="1738555" cy="42926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atin typeface="DIN Condensed"/>
                <a:ea typeface="DIN Condensed"/>
                <a:cs typeface="DIN Condensed"/>
                <a:sym typeface="DIN Condensed"/>
              </a:defRPr>
            </a:lvl1pPr>
          </a:lstStyle>
          <a:p>
            <a:r>
              <a:t>Jerry Lee Lewis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animEffect transition="in" filter="dissolve">
                                      <p:cBhvr>
                                        <p:cTn id="7" dur="500"/>
                                        <p:tgtEl>
                                          <p:spTgt spid="228">
                                            <p:bg/>
                                          </p:spTgt>
                                        </p:tgtEl>
                                      </p:cBhvr>
                                    </p:animEffect>
                                  </p:childTnLst>
                                </p:cTn>
                              </p:par>
                              <p:par>
                                <p:cTn id="8" presetID="9" presetClass="entr" presetSubtype="0" fill="hold" grpId="1" nodeType="withEffect">
                                  <p:stCondLst>
                                    <p:cond delay="0"/>
                                  </p:stCondLst>
                                  <p:iterate>
                                    <p:tmAbs val="0"/>
                                  </p:iterate>
                                  <p:childTnLst>
                                    <p:set>
                                      <p:cBhvr>
                                        <p:cTn id="9" fill="hold"/>
                                        <p:tgtEl>
                                          <p:spTgt spid="228">
                                            <p:txEl>
                                              <p:pRg st="0" end="0"/>
                                            </p:txEl>
                                          </p:spTgt>
                                        </p:tgtEl>
                                        <p:attrNameLst>
                                          <p:attrName>style.visibility</p:attrName>
                                        </p:attrNameLst>
                                      </p:cBhvr>
                                      <p:to>
                                        <p:strVal val="visible"/>
                                      </p:to>
                                    </p:set>
                                    <p:animEffect transition="in" filter="dissolve">
                                      <p:cBhvr>
                                        <p:cTn id="10" dur="500"/>
                                        <p:tgtEl>
                                          <p:spTgt spid="2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8">
                                            <p:txEl>
                                              <p:pRg st="1" end="1"/>
                                            </p:txEl>
                                          </p:spTgt>
                                        </p:tgtEl>
                                        <p:attrNameLst>
                                          <p:attrName>style.visibility</p:attrName>
                                        </p:attrNameLst>
                                      </p:cBhvr>
                                      <p:to>
                                        <p:strVal val="visible"/>
                                      </p:to>
                                    </p:set>
                                    <p:animEffect transition="in" filter="dissolve">
                                      <p:cBhvr>
                                        <p:cTn id="15" dur="500"/>
                                        <p:tgtEl>
                                          <p:spTgt spid="228">
                                            <p:txEl>
                                              <p:pRg st="1" end="1"/>
                                            </p:txEl>
                                          </p:spTgt>
                                        </p:tgtEl>
                                      </p:cBhvr>
                                    </p:animEffect>
                                  </p:childTnLst>
                                </p:cTn>
                              </p:par>
                              <p:par>
                                <p:cTn id="16" presetID="9" presetClass="entr" presetSubtype="0" fill="hold" grpId="1" nodeType="withEffect">
                                  <p:stCondLst>
                                    <p:cond delay="0"/>
                                  </p:stCondLst>
                                  <p:iterate>
                                    <p:tmAbs val="0"/>
                                  </p:iterate>
                                  <p:childTnLst>
                                    <p:set>
                                      <p:cBhvr>
                                        <p:cTn id="17" fill="hold"/>
                                        <p:tgtEl>
                                          <p:spTgt spid="228">
                                            <p:txEl>
                                              <p:pRg st="2" end="2"/>
                                            </p:txEl>
                                          </p:spTgt>
                                        </p:tgtEl>
                                        <p:attrNameLst>
                                          <p:attrName>style.visibility</p:attrName>
                                        </p:attrNameLst>
                                      </p:cBhvr>
                                      <p:to>
                                        <p:strVal val="visible"/>
                                      </p:to>
                                    </p:set>
                                    <p:animEffect transition="in" filter="dissolve">
                                      <p:cBhvr>
                                        <p:cTn id="18" dur="500"/>
                                        <p:tgtEl>
                                          <p:spTgt spid="228">
                                            <p:txEl>
                                              <p:pRg st="2" end="2"/>
                                            </p:txEl>
                                          </p:spTgt>
                                        </p:tgtEl>
                                      </p:cBhvr>
                                    </p:animEffect>
                                  </p:childTnLst>
                                </p:cTn>
                              </p:par>
                              <p:par>
                                <p:cTn id="19" presetID="9" presetClass="entr" presetSubtype="0" fill="hold" grpId="1" nodeType="withEffect">
                                  <p:stCondLst>
                                    <p:cond delay="0"/>
                                  </p:stCondLst>
                                  <p:iterate>
                                    <p:tmAbs val="0"/>
                                  </p:iterate>
                                  <p:childTnLst>
                                    <p:set>
                                      <p:cBhvr>
                                        <p:cTn id="20" fill="hold"/>
                                        <p:tgtEl>
                                          <p:spTgt spid="228">
                                            <p:txEl>
                                              <p:pRg st="3" end="3"/>
                                            </p:txEl>
                                          </p:spTgt>
                                        </p:tgtEl>
                                        <p:attrNameLst>
                                          <p:attrName>style.visibility</p:attrName>
                                        </p:attrNameLst>
                                      </p:cBhvr>
                                      <p:to>
                                        <p:strVal val="visible"/>
                                      </p:to>
                                    </p:set>
                                    <p:animEffect transition="in" filter="dissolve">
                                      <p:cBhvr>
                                        <p:cTn id="21" dur="500"/>
                                        <p:tgtEl>
                                          <p:spTgt spid="22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1" nodeType="clickEffect">
                                  <p:stCondLst>
                                    <p:cond delay="0"/>
                                  </p:stCondLst>
                                  <p:iterate>
                                    <p:tmAbs val="0"/>
                                  </p:iterate>
                                  <p:childTnLst>
                                    <p:set>
                                      <p:cBhvr>
                                        <p:cTn id="25" fill="hold"/>
                                        <p:tgtEl>
                                          <p:spTgt spid="228">
                                            <p:txEl>
                                              <p:pRg st="4" end="4"/>
                                            </p:txEl>
                                          </p:spTgt>
                                        </p:tgtEl>
                                        <p:attrNameLst>
                                          <p:attrName>style.visibility</p:attrName>
                                        </p:attrNameLst>
                                      </p:cBhvr>
                                      <p:to>
                                        <p:strVal val="visible"/>
                                      </p:to>
                                    </p:set>
                                    <p:animEffect transition="in" filter="dissolve">
                                      <p:cBhvr>
                                        <p:cTn id="26" dur="500"/>
                                        <p:tgtEl>
                                          <p:spTgt spid="22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1" nodeType="clickEffect">
                                  <p:stCondLst>
                                    <p:cond delay="0"/>
                                  </p:stCondLst>
                                  <p:iterate>
                                    <p:tmAbs val="0"/>
                                  </p:iterate>
                                  <p:childTnLst>
                                    <p:set>
                                      <p:cBhvr>
                                        <p:cTn id="30" fill="hold"/>
                                        <p:tgtEl>
                                          <p:spTgt spid="228">
                                            <p:txEl>
                                              <p:pRg st="5" end="5"/>
                                            </p:txEl>
                                          </p:spTgt>
                                        </p:tgtEl>
                                        <p:attrNameLst>
                                          <p:attrName>style.visibility</p:attrName>
                                        </p:attrNameLst>
                                      </p:cBhvr>
                                      <p:to>
                                        <p:strVal val="visible"/>
                                      </p:to>
                                    </p:set>
                                    <p:animEffect transition="in" filter="dissolve">
                                      <p:cBhvr>
                                        <p:cTn id="31" dur="500"/>
                                        <p:tgtEl>
                                          <p:spTgt spid="2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body" idx="13"/>
          </p:nvPr>
        </p:nvSpPr>
        <p:spPr>
          <a:xfrm>
            <a:off x="571499" y="1574799"/>
            <a:ext cx="118618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39" name="Shape 239"/>
          <p:cNvSpPr>
            <a:spLocks noGrp="1"/>
          </p:cNvSpPr>
          <p:nvPr>
            <p:ph type="title"/>
          </p:nvPr>
        </p:nvSpPr>
        <p:spPr>
          <a:xfrm>
            <a:off x="571499" y="723899"/>
            <a:ext cx="11861801" cy="723901"/>
          </a:xfrm>
          <a:prstGeom prst="rect">
            <a:avLst/>
          </a:prstGeom>
        </p:spPr>
        <p:txBody>
          <a:bodyPr/>
          <a:lstStyle>
            <a:lvl1pPr defTabSz="543305">
              <a:lnSpc>
                <a:spcPct val="93000"/>
              </a:lnSpc>
              <a:spcBef>
                <a:spcPts val="2100"/>
              </a:spcBef>
              <a:tabLst>
                <a:tab pos="596900" algn="l"/>
                <a:tab pos="1206500" algn="l"/>
                <a:tab pos="1803400" algn="l"/>
                <a:tab pos="2413000" algn="l"/>
                <a:tab pos="3022600" algn="l"/>
                <a:tab pos="3619500" algn="l"/>
                <a:tab pos="4229100" algn="l"/>
                <a:tab pos="4826000" algn="l"/>
                <a:tab pos="5435600" algn="l"/>
                <a:tab pos="6045200" algn="l"/>
                <a:tab pos="6642100" algn="l"/>
                <a:tab pos="7251700" algn="l"/>
                <a:tab pos="7861300" algn="l"/>
                <a:tab pos="8458200" algn="l"/>
                <a:tab pos="9067800" algn="l"/>
                <a:tab pos="9664700" algn="l"/>
                <a:tab pos="10274300" algn="l"/>
                <a:tab pos="10883900" algn="l"/>
                <a:tab pos="11480800" algn="l"/>
                <a:tab pos="12090400" algn="l"/>
              </a:tabLst>
              <a:defRPr sz="4836">
                <a:solidFill>
                  <a:schemeClr val="accent5">
                    <a:hueOff val="-444211"/>
                    <a:satOff val="-14915"/>
                    <a:lumOff val="22857"/>
                  </a:schemeClr>
                </a:solidFill>
              </a:defRPr>
            </a:lvl1pPr>
          </a:lstStyle>
          <a:p>
            <a:r>
              <a:t>Rockabilly</a:t>
            </a:r>
          </a:p>
        </p:txBody>
      </p:sp>
      <p:sp>
        <p:nvSpPr>
          <p:cNvPr id="240" name="Shape 240"/>
          <p:cNvSpPr>
            <a:spLocks noGrp="1"/>
          </p:cNvSpPr>
          <p:nvPr>
            <p:ph type="body" sz="half" idx="1"/>
          </p:nvPr>
        </p:nvSpPr>
        <p:spPr>
          <a:xfrm>
            <a:off x="571499" y="1803400"/>
            <a:ext cx="4814690" cy="7226300"/>
          </a:xfrm>
          <a:prstGeom prst="rect">
            <a:avLst/>
          </a:prstGeom>
        </p:spPr>
        <p:txBody>
          <a:bodyPr/>
          <a:lstStyle/>
          <a:p>
            <a:pPr>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“rock” or “honky-tonk” instrumentation</a:t>
            </a:r>
          </a:p>
          <a:p>
            <a:pPr lvl="1">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lead electric guitar</a:t>
            </a:r>
          </a:p>
          <a:p>
            <a:pPr lvl="1">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acoustic rhythm guitar</a:t>
            </a:r>
          </a:p>
          <a:p>
            <a:pPr lvl="1">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string bass</a:t>
            </a:r>
          </a:p>
          <a:p>
            <a:pPr lvl="1">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drums (sometimes just a snare)</a:t>
            </a:r>
          </a:p>
          <a:p>
            <a:pPr>
              <a:lnSpc>
                <a:spcPct val="80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songs from R&amp;B repertoire, or in similar style</a:t>
            </a:r>
          </a:p>
        </p:txBody>
      </p:sp>
      <p:grpSp>
        <p:nvGrpSpPr>
          <p:cNvPr id="243" name="Group 243"/>
          <p:cNvGrpSpPr/>
          <p:nvPr/>
        </p:nvGrpSpPr>
        <p:grpSpPr>
          <a:xfrm>
            <a:off x="5486400" y="1896533"/>
            <a:ext cx="7010400" cy="6578601"/>
            <a:chOff x="0" y="0"/>
            <a:chExt cx="7010400" cy="6578600"/>
          </a:xfrm>
        </p:grpSpPr>
        <p:pic>
          <p:nvPicPr>
            <p:cNvPr id="242" name="pasted-image.png"/>
            <p:cNvPicPr>
              <a:picLocks noChangeAspect="1"/>
            </p:cNvPicPr>
            <p:nvPr/>
          </p:nvPicPr>
          <p:blipFill>
            <a:blip r:embed="rId2">
              <a:extLst/>
            </a:blip>
            <a:stretch>
              <a:fillRect/>
            </a:stretch>
          </p:blipFill>
          <p:spPr>
            <a:xfrm>
              <a:off x="38100" y="12700"/>
              <a:ext cx="6934200" cy="6477000"/>
            </a:xfrm>
            <a:prstGeom prst="rect">
              <a:avLst/>
            </a:prstGeom>
            <a:ln>
              <a:noFill/>
            </a:ln>
            <a:effectLst/>
          </p:spPr>
        </p:pic>
        <p:pic>
          <p:nvPicPr>
            <p:cNvPr id="241" name="Picture 240"/>
            <p:cNvPicPr>
              <a:picLocks/>
            </p:cNvPicPr>
            <p:nvPr/>
          </p:nvPicPr>
          <p:blipFill>
            <a:blip r:embed="rId3">
              <a:extLst/>
            </a:blip>
            <a:stretch>
              <a:fillRect/>
            </a:stretch>
          </p:blipFill>
          <p:spPr>
            <a:xfrm>
              <a:off x="0" y="0"/>
              <a:ext cx="7010400" cy="6578600"/>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animEffect transition="in" filter="dissolve">
                                      <p:cBhvr>
                                        <p:cTn id="7" dur="500"/>
                                        <p:tgtEl>
                                          <p:spTgt spid="240">
                                            <p:bg/>
                                          </p:spTgt>
                                        </p:tgtEl>
                                      </p:cBhvr>
                                    </p:animEffect>
                                  </p:childTnLst>
                                </p:cTn>
                              </p:par>
                              <p:par>
                                <p:cTn id="8" presetID="9" presetClass="entr" presetSubtype="0" fill="hold" grpId="1" nodeType="withEffect">
                                  <p:stCondLst>
                                    <p:cond delay="0"/>
                                  </p:stCondLst>
                                  <p:iterate>
                                    <p:tmAbs val="0"/>
                                  </p:iterate>
                                  <p:childTnLst>
                                    <p:set>
                                      <p:cBhvr>
                                        <p:cTn id="9" fill="hold"/>
                                        <p:tgtEl>
                                          <p:spTgt spid="240">
                                            <p:txEl>
                                              <p:pRg st="0" end="0"/>
                                            </p:txEl>
                                          </p:spTgt>
                                        </p:tgtEl>
                                        <p:attrNameLst>
                                          <p:attrName>style.visibility</p:attrName>
                                        </p:attrNameLst>
                                      </p:cBhvr>
                                      <p:to>
                                        <p:strVal val="visible"/>
                                      </p:to>
                                    </p:set>
                                    <p:animEffect transition="in" filter="dissolve">
                                      <p:cBhvr>
                                        <p:cTn id="10" dur="500"/>
                                        <p:tgtEl>
                                          <p:spTgt spid="240">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40">
                                            <p:txEl>
                                              <p:pRg st="1" end="1"/>
                                            </p:txEl>
                                          </p:spTgt>
                                        </p:tgtEl>
                                        <p:attrNameLst>
                                          <p:attrName>style.visibility</p:attrName>
                                        </p:attrNameLst>
                                      </p:cBhvr>
                                      <p:to>
                                        <p:strVal val="visible"/>
                                      </p:to>
                                    </p:set>
                                    <p:animEffect transition="in" filter="dissolve">
                                      <p:cBhvr>
                                        <p:cTn id="13" dur="500"/>
                                        <p:tgtEl>
                                          <p:spTgt spid="240">
                                            <p:txEl>
                                              <p:pRg st="1" end="1"/>
                                            </p:txEl>
                                          </p:spTgt>
                                        </p:tgtEl>
                                      </p:cBhvr>
                                    </p:animEffect>
                                  </p:childTnLst>
                                </p:cTn>
                              </p:par>
                              <p:par>
                                <p:cTn id="14" presetID="9" presetClass="entr" presetSubtype="0" fill="hold" grpId="1" nodeType="withEffect">
                                  <p:stCondLst>
                                    <p:cond delay="0"/>
                                  </p:stCondLst>
                                  <p:iterate>
                                    <p:tmAbs val="0"/>
                                  </p:iterate>
                                  <p:childTnLst>
                                    <p:set>
                                      <p:cBhvr>
                                        <p:cTn id="15" fill="hold"/>
                                        <p:tgtEl>
                                          <p:spTgt spid="240">
                                            <p:txEl>
                                              <p:pRg st="2" end="2"/>
                                            </p:txEl>
                                          </p:spTgt>
                                        </p:tgtEl>
                                        <p:attrNameLst>
                                          <p:attrName>style.visibility</p:attrName>
                                        </p:attrNameLst>
                                      </p:cBhvr>
                                      <p:to>
                                        <p:strVal val="visible"/>
                                      </p:to>
                                    </p:set>
                                    <p:animEffect transition="in" filter="dissolve">
                                      <p:cBhvr>
                                        <p:cTn id="16" dur="500"/>
                                        <p:tgtEl>
                                          <p:spTgt spid="240">
                                            <p:txEl>
                                              <p:pRg st="2" end="2"/>
                                            </p:txEl>
                                          </p:spTgt>
                                        </p:tgtEl>
                                      </p:cBhvr>
                                    </p:animEffect>
                                  </p:childTnLst>
                                </p:cTn>
                              </p:par>
                              <p:par>
                                <p:cTn id="17" presetID="9" presetClass="entr" presetSubtype="0" fill="hold" grpId="1" nodeType="withEffect">
                                  <p:stCondLst>
                                    <p:cond delay="0"/>
                                  </p:stCondLst>
                                  <p:iterate>
                                    <p:tmAbs val="0"/>
                                  </p:iterate>
                                  <p:childTnLst>
                                    <p:set>
                                      <p:cBhvr>
                                        <p:cTn id="18" fill="hold"/>
                                        <p:tgtEl>
                                          <p:spTgt spid="240">
                                            <p:txEl>
                                              <p:pRg st="3" end="3"/>
                                            </p:txEl>
                                          </p:spTgt>
                                        </p:tgtEl>
                                        <p:attrNameLst>
                                          <p:attrName>style.visibility</p:attrName>
                                        </p:attrNameLst>
                                      </p:cBhvr>
                                      <p:to>
                                        <p:strVal val="visible"/>
                                      </p:to>
                                    </p:set>
                                    <p:animEffect transition="in" filter="dissolve">
                                      <p:cBhvr>
                                        <p:cTn id="19" dur="500"/>
                                        <p:tgtEl>
                                          <p:spTgt spid="240">
                                            <p:txEl>
                                              <p:pRg st="3" end="3"/>
                                            </p:txEl>
                                          </p:spTgt>
                                        </p:tgtEl>
                                      </p:cBhvr>
                                    </p:animEffect>
                                  </p:childTnLst>
                                </p:cTn>
                              </p:par>
                              <p:par>
                                <p:cTn id="20" presetID="9" presetClass="entr" presetSubtype="0" fill="hold" grpId="1" nodeType="withEffect">
                                  <p:stCondLst>
                                    <p:cond delay="0"/>
                                  </p:stCondLst>
                                  <p:iterate>
                                    <p:tmAbs val="0"/>
                                  </p:iterate>
                                  <p:childTnLst>
                                    <p:set>
                                      <p:cBhvr>
                                        <p:cTn id="21" fill="hold"/>
                                        <p:tgtEl>
                                          <p:spTgt spid="240">
                                            <p:txEl>
                                              <p:pRg st="4" end="4"/>
                                            </p:txEl>
                                          </p:spTgt>
                                        </p:tgtEl>
                                        <p:attrNameLst>
                                          <p:attrName>style.visibility</p:attrName>
                                        </p:attrNameLst>
                                      </p:cBhvr>
                                      <p:to>
                                        <p:strVal val="visible"/>
                                      </p:to>
                                    </p:set>
                                    <p:animEffect transition="in" filter="dissolve">
                                      <p:cBhvr>
                                        <p:cTn id="22" dur="500"/>
                                        <p:tgtEl>
                                          <p:spTgt spid="2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240">
                                            <p:txEl>
                                              <p:pRg st="5" end="5"/>
                                            </p:txEl>
                                          </p:spTgt>
                                        </p:tgtEl>
                                        <p:attrNameLst>
                                          <p:attrName>style.visibility</p:attrName>
                                        </p:attrNameLst>
                                      </p:cBhvr>
                                      <p:to>
                                        <p:strVal val="visible"/>
                                      </p:to>
                                    </p:set>
                                    <p:animEffect transition="in" filter="dissolve">
                                      <p:cBhvr>
                                        <p:cTn id="27" dur="500"/>
                                        <p:tgtEl>
                                          <p:spTgt spid="2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body" idx="13"/>
          </p:nvPr>
        </p:nvSpPr>
        <p:spPr>
          <a:xfrm>
            <a:off x="571499" y="1574799"/>
            <a:ext cx="118618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6" name="Shape 246"/>
          <p:cNvSpPr>
            <a:spLocks noGrp="1"/>
          </p:cNvSpPr>
          <p:nvPr>
            <p:ph type="title"/>
          </p:nvPr>
        </p:nvSpPr>
        <p:spPr>
          <a:xfrm>
            <a:off x="571499" y="723899"/>
            <a:ext cx="11861801" cy="723901"/>
          </a:xfrm>
          <a:prstGeom prst="rect">
            <a:avLst/>
          </a:prstGeom>
        </p:spPr>
        <p:txBody>
          <a:bodyPr>
            <a:normAutofit fontScale="90000"/>
          </a:bodyPr>
          <a:lstStyle>
            <a:lvl1pPr defTabSz="543305">
              <a:lnSpc>
                <a:spcPct val="93000"/>
              </a:lnSpc>
              <a:spcBef>
                <a:spcPts val="2100"/>
              </a:spcBef>
              <a:tabLst>
                <a:tab pos="596900" algn="l"/>
                <a:tab pos="1206500" algn="l"/>
                <a:tab pos="1803400" algn="l"/>
                <a:tab pos="2413000" algn="l"/>
                <a:tab pos="3022600" algn="l"/>
                <a:tab pos="3619500" algn="l"/>
                <a:tab pos="4229100" algn="l"/>
                <a:tab pos="4826000" algn="l"/>
                <a:tab pos="5435600" algn="l"/>
                <a:tab pos="6045200" algn="l"/>
                <a:tab pos="6642100" algn="l"/>
                <a:tab pos="7251700" algn="l"/>
                <a:tab pos="7861300" algn="l"/>
                <a:tab pos="8458200" algn="l"/>
                <a:tab pos="9067800" algn="l"/>
                <a:tab pos="9664700" algn="l"/>
                <a:tab pos="10274300" algn="l"/>
                <a:tab pos="10883900" algn="l"/>
                <a:tab pos="11480800" algn="l"/>
                <a:tab pos="12090400" algn="l"/>
              </a:tabLst>
              <a:defRPr sz="4836"/>
            </a:lvl1pPr>
          </a:lstStyle>
          <a:p>
            <a:r>
              <a:rPr dirty="0"/>
              <a:t>sonny burgess (1931-</a:t>
            </a:r>
            <a:r>
              <a:rPr lang="en-US" dirty="0"/>
              <a:t>2017</a:t>
            </a:r>
            <a:r>
              <a:rPr dirty="0"/>
              <a:t>)</a:t>
            </a:r>
          </a:p>
        </p:txBody>
      </p:sp>
      <p:sp>
        <p:nvSpPr>
          <p:cNvPr id="247" name="Shape 247"/>
          <p:cNvSpPr>
            <a:spLocks noGrp="1"/>
          </p:cNvSpPr>
          <p:nvPr>
            <p:ph type="body" sz="quarter" idx="1"/>
          </p:nvPr>
        </p:nvSpPr>
        <p:spPr>
          <a:xfrm>
            <a:off x="520700" y="1996413"/>
            <a:ext cx="6358666" cy="2018507"/>
          </a:xfrm>
          <a:prstGeom prst="rect">
            <a:avLst/>
          </a:prstGeom>
        </p:spPr>
        <p:txBody>
          <a:bodyPr/>
          <a:lstStyle>
            <a:lvl1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lvl1pPr>
          </a:lstStyle>
          <a:p>
            <a:r>
              <a:t>Began with a boogie woogie band in the early 1950s around Newport, Arkansas</a:t>
            </a:r>
          </a:p>
        </p:txBody>
      </p:sp>
      <p:grpSp>
        <p:nvGrpSpPr>
          <p:cNvPr id="250" name="Group 250"/>
          <p:cNvGrpSpPr/>
          <p:nvPr/>
        </p:nvGrpSpPr>
        <p:grpSpPr>
          <a:xfrm>
            <a:off x="7201903" y="424526"/>
            <a:ext cx="5265264" cy="3607724"/>
            <a:chOff x="0" y="0"/>
            <a:chExt cx="5265262" cy="3607723"/>
          </a:xfrm>
        </p:grpSpPr>
        <p:pic>
          <p:nvPicPr>
            <p:cNvPr id="249" name="pasted-image.png"/>
            <p:cNvPicPr>
              <a:picLocks noChangeAspect="1"/>
            </p:cNvPicPr>
            <p:nvPr/>
          </p:nvPicPr>
          <p:blipFill>
            <a:blip r:embed="rId2">
              <a:extLst/>
            </a:blip>
            <a:stretch>
              <a:fillRect/>
            </a:stretch>
          </p:blipFill>
          <p:spPr>
            <a:xfrm>
              <a:off x="38100" y="12700"/>
              <a:ext cx="5189063" cy="3506124"/>
            </a:xfrm>
            <a:prstGeom prst="rect">
              <a:avLst/>
            </a:prstGeom>
            <a:ln>
              <a:noFill/>
            </a:ln>
            <a:effectLst/>
          </p:spPr>
        </p:pic>
        <p:pic>
          <p:nvPicPr>
            <p:cNvPr id="248" name="Picture 247"/>
            <p:cNvPicPr>
              <a:picLocks/>
            </p:cNvPicPr>
            <p:nvPr/>
          </p:nvPicPr>
          <p:blipFill>
            <a:blip r:embed="rId3">
              <a:extLst/>
            </a:blip>
            <a:stretch>
              <a:fillRect/>
            </a:stretch>
          </p:blipFill>
          <p:spPr>
            <a:xfrm>
              <a:off x="0" y="0"/>
              <a:ext cx="5265263" cy="3607724"/>
            </a:xfrm>
            <a:prstGeom prst="rect">
              <a:avLst/>
            </a:prstGeom>
            <a:effectLst/>
          </p:spPr>
        </p:pic>
      </p:grpSp>
      <p:sp>
        <p:nvSpPr>
          <p:cNvPr id="251" name="Shape 251"/>
          <p:cNvSpPr/>
          <p:nvPr/>
        </p:nvSpPr>
        <p:spPr>
          <a:xfrm>
            <a:off x="419100" y="4409592"/>
            <a:ext cx="11861800" cy="47560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Came back from the army in 1953 and re-formed the band, then expanded under Sam Philips tutelage to become the Pacers</a:t>
            </a:r>
          </a:p>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First recording in 1956 considered the most raucous rock to date, produced his only hit “Red-headed Woman”</a:t>
            </a:r>
          </a:p>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Still producing a weekly radio show and performing with members of the Pacers and other bands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7">
                                            <p:bg/>
                                          </p:spTgt>
                                        </p:tgtEl>
                                        <p:attrNameLst>
                                          <p:attrName>style.visibility</p:attrName>
                                        </p:attrNameLst>
                                      </p:cBhvr>
                                      <p:to>
                                        <p:strVal val="visible"/>
                                      </p:to>
                                    </p:set>
                                    <p:animEffect transition="in" filter="dissolve">
                                      <p:cBhvr>
                                        <p:cTn id="7" dur="500"/>
                                        <p:tgtEl>
                                          <p:spTgt spid="247">
                                            <p:bg/>
                                          </p:spTgt>
                                        </p:tgtEl>
                                      </p:cBhvr>
                                    </p:animEffect>
                                  </p:childTnLst>
                                </p:cTn>
                              </p:par>
                              <p:par>
                                <p:cTn id="8" presetID="9" presetClass="entr" presetSubtype="0" fill="hold" grpId="1" nodeType="withEffect">
                                  <p:stCondLst>
                                    <p:cond delay="0"/>
                                  </p:stCondLst>
                                  <p:iterate>
                                    <p:tmAbs val="0"/>
                                  </p:iterate>
                                  <p:childTnLst>
                                    <p:set>
                                      <p:cBhvr>
                                        <p:cTn id="9" fill="hold"/>
                                        <p:tgtEl>
                                          <p:spTgt spid="247">
                                            <p:txEl>
                                              <p:pRg st="0" end="0"/>
                                            </p:txEl>
                                          </p:spTgt>
                                        </p:tgtEl>
                                        <p:attrNameLst>
                                          <p:attrName>style.visibility</p:attrName>
                                        </p:attrNameLst>
                                      </p:cBhvr>
                                      <p:to>
                                        <p:strVal val="visible"/>
                                      </p:to>
                                    </p:set>
                                    <p:animEffect transition="in" filter="dissolve">
                                      <p:cBhvr>
                                        <p:cTn id="10" dur="500"/>
                                        <p:tgtEl>
                                          <p:spTgt spid="2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251">
                                            <p:bg/>
                                          </p:spTgt>
                                        </p:tgtEl>
                                        <p:attrNameLst>
                                          <p:attrName>style.visibility</p:attrName>
                                        </p:attrNameLst>
                                      </p:cBhvr>
                                      <p:to>
                                        <p:strVal val="visible"/>
                                      </p:to>
                                    </p:set>
                                    <p:animEffect transition="in" filter="dissolve">
                                      <p:cBhvr>
                                        <p:cTn id="15" dur="500"/>
                                        <p:tgtEl>
                                          <p:spTgt spid="251">
                                            <p:bg/>
                                          </p:spTgt>
                                        </p:tgtEl>
                                      </p:cBhvr>
                                    </p:animEffect>
                                  </p:childTnLst>
                                </p:cTn>
                              </p:par>
                              <p:par>
                                <p:cTn id="16" presetID="9" presetClass="entr" presetSubtype="0" fill="hold" grpId="2" nodeType="withEffect">
                                  <p:stCondLst>
                                    <p:cond delay="0"/>
                                  </p:stCondLst>
                                  <p:iterate>
                                    <p:tmAbs val="0"/>
                                  </p:iterate>
                                  <p:childTnLst>
                                    <p:set>
                                      <p:cBhvr>
                                        <p:cTn id="17" fill="hold"/>
                                        <p:tgtEl>
                                          <p:spTgt spid="251">
                                            <p:txEl>
                                              <p:pRg st="0" end="0"/>
                                            </p:txEl>
                                          </p:spTgt>
                                        </p:tgtEl>
                                        <p:attrNameLst>
                                          <p:attrName>style.visibility</p:attrName>
                                        </p:attrNameLst>
                                      </p:cBhvr>
                                      <p:to>
                                        <p:strVal val="visible"/>
                                      </p:to>
                                    </p:set>
                                    <p:animEffect transition="in" filter="dissolve">
                                      <p:cBhvr>
                                        <p:cTn id="18" dur="500"/>
                                        <p:tgtEl>
                                          <p:spTgt spid="25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2" nodeType="clickEffect">
                                  <p:stCondLst>
                                    <p:cond delay="0"/>
                                  </p:stCondLst>
                                  <p:iterate>
                                    <p:tmAbs val="0"/>
                                  </p:iterate>
                                  <p:childTnLst>
                                    <p:set>
                                      <p:cBhvr>
                                        <p:cTn id="22" fill="hold"/>
                                        <p:tgtEl>
                                          <p:spTgt spid="251">
                                            <p:txEl>
                                              <p:pRg st="1" end="1"/>
                                            </p:txEl>
                                          </p:spTgt>
                                        </p:tgtEl>
                                        <p:attrNameLst>
                                          <p:attrName>style.visibility</p:attrName>
                                        </p:attrNameLst>
                                      </p:cBhvr>
                                      <p:to>
                                        <p:strVal val="visible"/>
                                      </p:to>
                                    </p:set>
                                    <p:animEffect transition="in" filter="dissolve">
                                      <p:cBhvr>
                                        <p:cTn id="23" dur="500"/>
                                        <p:tgtEl>
                                          <p:spTgt spid="25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2" nodeType="clickEffect">
                                  <p:stCondLst>
                                    <p:cond delay="0"/>
                                  </p:stCondLst>
                                  <p:iterate>
                                    <p:tmAbs val="0"/>
                                  </p:iterate>
                                  <p:childTnLst>
                                    <p:set>
                                      <p:cBhvr>
                                        <p:cTn id="27" fill="hold"/>
                                        <p:tgtEl>
                                          <p:spTgt spid="251">
                                            <p:txEl>
                                              <p:pRg st="2" end="2"/>
                                            </p:txEl>
                                          </p:spTgt>
                                        </p:tgtEl>
                                        <p:attrNameLst>
                                          <p:attrName>style.visibility</p:attrName>
                                        </p:attrNameLst>
                                      </p:cBhvr>
                                      <p:to>
                                        <p:strVal val="visible"/>
                                      </p:to>
                                    </p:set>
                                    <p:animEffect transition="in" filter="dissolve">
                                      <p:cBhvr>
                                        <p:cTn id="28" dur="500"/>
                                        <p:tgtEl>
                                          <p:spTgt spid="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build="p" animBg="1" advAuto="0"/>
      <p:bldP spid="251" grpId="2"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body" idx="13"/>
          </p:nvPr>
        </p:nvSpPr>
        <p:spPr>
          <a:xfrm>
            <a:off x="571499" y="1574799"/>
            <a:ext cx="118618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54" name="Shape 254"/>
          <p:cNvSpPr>
            <a:spLocks noGrp="1"/>
          </p:cNvSpPr>
          <p:nvPr>
            <p:ph type="title"/>
          </p:nvPr>
        </p:nvSpPr>
        <p:spPr>
          <a:xfrm>
            <a:off x="571499" y="723899"/>
            <a:ext cx="11861801" cy="723901"/>
          </a:xfrm>
          <a:prstGeom prst="rect">
            <a:avLst/>
          </a:prstGeom>
        </p:spPr>
        <p:txBody>
          <a:bodyPr/>
          <a:lstStyle>
            <a:lvl1pPr defTabSz="543305">
              <a:lnSpc>
                <a:spcPct val="93000"/>
              </a:lnSpc>
              <a:spcBef>
                <a:spcPts val="2100"/>
              </a:spcBef>
              <a:tabLst>
                <a:tab pos="596900" algn="l"/>
                <a:tab pos="1206500" algn="l"/>
                <a:tab pos="1803400" algn="l"/>
                <a:tab pos="2413000" algn="l"/>
                <a:tab pos="3022600" algn="l"/>
                <a:tab pos="3619500" algn="l"/>
                <a:tab pos="4229100" algn="l"/>
                <a:tab pos="4826000" algn="l"/>
                <a:tab pos="5435600" algn="l"/>
                <a:tab pos="6045200" algn="l"/>
                <a:tab pos="6642100" algn="l"/>
                <a:tab pos="7251700" algn="l"/>
                <a:tab pos="7861300" algn="l"/>
                <a:tab pos="8458200" algn="l"/>
                <a:tab pos="9067800" algn="l"/>
                <a:tab pos="9664700" algn="l"/>
                <a:tab pos="10274300" algn="l"/>
                <a:tab pos="10883900" algn="l"/>
                <a:tab pos="11480800" algn="l"/>
                <a:tab pos="12090400" algn="l"/>
              </a:tabLst>
              <a:defRPr sz="4836"/>
            </a:lvl1pPr>
          </a:lstStyle>
          <a:p>
            <a:r>
              <a:t>Carl Perkins (1932-1998)</a:t>
            </a:r>
          </a:p>
        </p:txBody>
      </p:sp>
      <p:sp>
        <p:nvSpPr>
          <p:cNvPr id="255" name="Shape 255"/>
          <p:cNvSpPr>
            <a:spLocks noGrp="1"/>
          </p:cNvSpPr>
          <p:nvPr>
            <p:ph type="body" idx="1"/>
          </p:nvPr>
        </p:nvSpPr>
        <p:spPr>
          <a:xfrm>
            <a:off x="842433" y="1897393"/>
            <a:ext cx="8897806" cy="7051014"/>
          </a:xfrm>
          <a:prstGeom prst="rect">
            <a:avLst/>
          </a:prstGeom>
        </p:spPr>
        <p:txBody>
          <a:bodyPr/>
          <a:lstStyle/>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Born rural Tennessee </a:t>
            </a:r>
          </a:p>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Working as country singer when heard Elvis on radio</a:t>
            </a:r>
          </a:p>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Decided to pattern style after Elvis</a:t>
            </a:r>
          </a:p>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Auditioned for Sam Phillips</a:t>
            </a:r>
          </a:p>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First record - “Blues Suede Shoes” - major hit</a:t>
            </a:r>
          </a:p>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Country influences audible</a:t>
            </a:r>
          </a:p>
          <a:p>
            <a:pPr marL="41821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But heavy doses of blues as well</a:t>
            </a:r>
          </a:p>
          <a:p>
            <a:pPr marL="836422" lvl="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Stop time</a:t>
            </a:r>
          </a:p>
          <a:p>
            <a:pPr marL="836422" lvl="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guitar style</a:t>
            </a:r>
          </a:p>
          <a:p>
            <a:pPr marL="836422" lvl="1" indent="-418211" defTabSz="519937">
              <a:lnSpc>
                <a:spcPct val="93000"/>
              </a:lnSpc>
              <a:spcBef>
                <a:spcPts val="1600"/>
              </a:spcBef>
              <a:buChar char="–"/>
              <a:tabLst>
                <a:tab pos="558800" algn="l"/>
                <a:tab pos="1130300" algn="l"/>
                <a:tab pos="1714500" algn="l"/>
                <a:tab pos="2298700" algn="l"/>
                <a:tab pos="2870200" algn="l"/>
                <a:tab pos="3454400" algn="l"/>
                <a:tab pos="4025900" algn="l"/>
                <a:tab pos="4610100" algn="l"/>
                <a:tab pos="5181600" algn="l"/>
                <a:tab pos="5765800" algn="l"/>
                <a:tab pos="6337300" algn="l"/>
                <a:tab pos="6921500" algn="l"/>
                <a:tab pos="7505700" algn="l"/>
                <a:tab pos="8077200" algn="l"/>
                <a:tab pos="8661400" algn="l"/>
                <a:tab pos="9232900" algn="l"/>
                <a:tab pos="9817100" algn="l"/>
                <a:tab pos="10388600" algn="l"/>
                <a:tab pos="10972800" algn="l"/>
                <a:tab pos="11557000" algn="l"/>
              </a:tabLst>
              <a:defRPr sz="2848"/>
            </a:pPr>
            <a:r>
              <a:t>riff-based</a:t>
            </a:r>
          </a:p>
        </p:txBody>
      </p:sp>
      <p:pic>
        <p:nvPicPr>
          <p:cNvPr id="256" name="Bluesuedeshoes.jpg"/>
          <p:cNvPicPr>
            <a:picLocks noChangeAspect="1"/>
          </p:cNvPicPr>
          <p:nvPr/>
        </p:nvPicPr>
        <p:blipFill>
          <a:blip r:embed="rId2">
            <a:extLst/>
          </a:blip>
          <a:stretch>
            <a:fillRect/>
          </a:stretch>
        </p:blipFill>
        <p:spPr>
          <a:xfrm>
            <a:off x="9179520" y="593261"/>
            <a:ext cx="3454401" cy="4648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5">
                                            <p:bg/>
                                          </p:spTgt>
                                        </p:tgtEl>
                                        <p:attrNameLst>
                                          <p:attrName>style.visibility</p:attrName>
                                        </p:attrNameLst>
                                      </p:cBhvr>
                                      <p:to>
                                        <p:strVal val="visible"/>
                                      </p:to>
                                    </p:set>
                                    <p:animEffect transition="in" filter="dissolve">
                                      <p:cBhvr>
                                        <p:cTn id="7" dur="500"/>
                                        <p:tgtEl>
                                          <p:spTgt spid="255">
                                            <p:bg/>
                                          </p:spTgt>
                                        </p:tgtEl>
                                      </p:cBhvr>
                                    </p:animEffect>
                                  </p:childTnLst>
                                </p:cTn>
                              </p:par>
                              <p:par>
                                <p:cTn id="8" presetID="9" presetClass="entr" presetSubtype="0" fill="hold" grpId="1" nodeType="withEffect">
                                  <p:stCondLst>
                                    <p:cond delay="0"/>
                                  </p:stCondLst>
                                  <p:iterate>
                                    <p:tmAbs val="0"/>
                                  </p:iterate>
                                  <p:childTnLst>
                                    <p:set>
                                      <p:cBhvr>
                                        <p:cTn id="9" fill="hold"/>
                                        <p:tgtEl>
                                          <p:spTgt spid="255">
                                            <p:txEl>
                                              <p:pRg st="0" end="0"/>
                                            </p:txEl>
                                          </p:spTgt>
                                        </p:tgtEl>
                                        <p:attrNameLst>
                                          <p:attrName>style.visibility</p:attrName>
                                        </p:attrNameLst>
                                      </p:cBhvr>
                                      <p:to>
                                        <p:strVal val="visible"/>
                                      </p:to>
                                    </p:set>
                                    <p:animEffect transition="in" filter="dissolve">
                                      <p:cBhvr>
                                        <p:cTn id="10" dur="500"/>
                                        <p:tgtEl>
                                          <p:spTgt spid="2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55">
                                            <p:txEl>
                                              <p:pRg st="1" end="1"/>
                                            </p:txEl>
                                          </p:spTgt>
                                        </p:tgtEl>
                                        <p:attrNameLst>
                                          <p:attrName>style.visibility</p:attrName>
                                        </p:attrNameLst>
                                      </p:cBhvr>
                                      <p:to>
                                        <p:strVal val="visible"/>
                                      </p:to>
                                    </p:set>
                                    <p:animEffect transition="in" filter="dissolve">
                                      <p:cBhvr>
                                        <p:cTn id="15" dur="500"/>
                                        <p:tgtEl>
                                          <p:spTgt spid="2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55">
                                            <p:txEl>
                                              <p:pRg st="2" end="2"/>
                                            </p:txEl>
                                          </p:spTgt>
                                        </p:tgtEl>
                                        <p:attrNameLst>
                                          <p:attrName>style.visibility</p:attrName>
                                        </p:attrNameLst>
                                      </p:cBhvr>
                                      <p:to>
                                        <p:strVal val="visible"/>
                                      </p:to>
                                    </p:set>
                                    <p:animEffect transition="in" filter="dissolve">
                                      <p:cBhvr>
                                        <p:cTn id="20" dur="500"/>
                                        <p:tgtEl>
                                          <p:spTgt spid="2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55">
                                            <p:txEl>
                                              <p:pRg st="3" end="3"/>
                                            </p:txEl>
                                          </p:spTgt>
                                        </p:tgtEl>
                                        <p:attrNameLst>
                                          <p:attrName>style.visibility</p:attrName>
                                        </p:attrNameLst>
                                      </p:cBhvr>
                                      <p:to>
                                        <p:strVal val="visible"/>
                                      </p:to>
                                    </p:set>
                                    <p:animEffect transition="in" filter="dissolve">
                                      <p:cBhvr>
                                        <p:cTn id="25" dur="500"/>
                                        <p:tgtEl>
                                          <p:spTgt spid="2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55">
                                            <p:txEl>
                                              <p:pRg st="4" end="4"/>
                                            </p:txEl>
                                          </p:spTgt>
                                        </p:tgtEl>
                                        <p:attrNameLst>
                                          <p:attrName>style.visibility</p:attrName>
                                        </p:attrNameLst>
                                      </p:cBhvr>
                                      <p:to>
                                        <p:strVal val="visible"/>
                                      </p:to>
                                    </p:set>
                                    <p:animEffect transition="in" filter="dissolve">
                                      <p:cBhvr>
                                        <p:cTn id="30" dur="500"/>
                                        <p:tgtEl>
                                          <p:spTgt spid="25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255">
                                            <p:txEl>
                                              <p:pRg st="5" end="5"/>
                                            </p:txEl>
                                          </p:spTgt>
                                        </p:tgtEl>
                                        <p:attrNameLst>
                                          <p:attrName>style.visibility</p:attrName>
                                        </p:attrNameLst>
                                      </p:cBhvr>
                                      <p:to>
                                        <p:strVal val="visible"/>
                                      </p:to>
                                    </p:set>
                                    <p:animEffect transition="in" filter="dissolve">
                                      <p:cBhvr>
                                        <p:cTn id="35" dur="500"/>
                                        <p:tgtEl>
                                          <p:spTgt spid="25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1" nodeType="clickEffect">
                                  <p:stCondLst>
                                    <p:cond delay="0"/>
                                  </p:stCondLst>
                                  <p:iterate>
                                    <p:tmAbs val="0"/>
                                  </p:iterate>
                                  <p:childTnLst>
                                    <p:set>
                                      <p:cBhvr>
                                        <p:cTn id="39" fill="hold"/>
                                        <p:tgtEl>
                                          <p:spTgt spid="255">
                                            <p:txEl>
                                              <p:pRg st="6" end="6"/>
                                            </p:txEl>
                                          </p:spTgt>
                                        </p:tgtEl>
                                        <p:attrNameLst>
                                          <p:attrName>style.visibility</p:attrName>
                                        </p:attrNameLst>
                                      </p:cBhvr>
                                      <p:to>
                                        <p:strVal val="visible"/>
                                      </p:to>
                                    </p:set>
                                    <p:animEffect transition="in" filter="dissolve">
                                      <p:cBhvr>
                                        <p:cTn id="40" dur="500"/>
                                        <p:tgtEl>
                                          <p:spTgt spid="255">
                                            <p:txEl>
                                              <p:pRg st="6" end="6"/>
                                            </p:txEl>
                                          </p:spTgt>
                                        </p:tgtEl>
                                      </p:cBhvr>
                                    </p:animEffect>
                                  </p:childTnLst>
                                </p:cTn>
                              </p:par>
                              <p:par>
                                <p:cTn id="41" presetID="9" presetClass="entr" presetSubtype="0" fill="hold" grpId="1" nodeType="withEffect">
                                  <p:stCondLst>
                                    <p:cond delay="0"/>
                                  </p:stCondLst>
                                  <p:iterate>
                                    <p:tmAbs val="0"/>
                                  </p:iterate>
                                  <p:childTnLst>
                                    <p:set>
                                      <p:cBhvr>
                                        <p:cTn id="42" fill="hold"/>
                                        <p:tgtEl>
                                          <p:spTgt spid="255">
                                            <p:txEl>
                                              <p:pRg st="7" end="7"/>
                                            </p:txEl>
                                          </p:spTgt>
                                        </p:tgtEl>
                                        <p:attrNameLst>
                                          <p:attrName>style.visibility</p:attrName>
                                        </p:attrNameLst>
                                      </p:cBhvr>
                                      <p:to>
                                        <p:strVal val="visible"/>
                                      </p:to>
                                    </p:set>
                                    <p:animEffect transition="in" filter="dissolve">
                                      <p:cBhvr>
                                        <p:cTn id="43" dur="500"/>
                                        <p:tgtEl>
                                          <p:spTgt spid="255">
                                            <p:txEl>
                                              <p:pRg st="7" end="7"/>
                                            </p:txEl>
                                          </p:spTgt>
                                        </p:tgtEl>
                                      </p:cBhvr>
                                    </p:animEffect>
                                  </p:childTnLst>
                                </p:cTn>
                              </p:par>
                              <p:par>
                                <p:cTn id="44" presetID="9" presetClass="entr" presetSubtype="0" fill="hold" grpId="1" nodeType="withEffect">
                                  <p:stCondLst>
                                    <p:cond delay="0"/>
                                  </p:stCondLst>
                                  <p:iterate>
                                    <p:tmAbs val="0"/>
                                  </p:iterate>
                                  <p:childTnLst>
                                    <p:set>
                                      <p:cBhvr>
                                        <p:cTn id="45" fill="hold"/>
                                        <p:tgtEl>
                                          <p:spTgt spid="255">
                                            <p:txEl>
                                              <p:pRg st="8" end="8"/>
                                            </p:txEl>
                                          </p:spTgt>
                                        </p:tgtEl>
                                        <p:attrNameLst>
                                          <p:attrName>style.visibility</p:attrName>
                                        </p:attrNameLst>
                                      </p:cBhvr>
                                      <p:to>
                                        <p:strVal val="visible"/>
                                      </p:to>
                                    </p:set>
                                    <p:animEffect transition="in" filter="dissolve">
                                      <p:cBhvr>
                                        <p:cTn id="46" dur="500"/>
                                        <p:tgtEl>
                                          <p:spTgt spid="255">
                                            <p:txEl>
                                              <p:pRg st="8" end="8"/>
                                            </p:txEl>
                                          </p:spTgt>
                                        </p:tgtEl>
                                      </p:cBhvr>
                                    </p:animEffect>
                                  </p:childTnLst>
                                </p:cTn>
                              </p:par>
                              <p:par>
                                <p:cTn id="47" presetID="9" presetClass="entr" presetSubtype="0" fill="hold" grpId="1" nodeType="withEffect">
                                  <p:stCondLst>
                                    <p:cond delay="0"/>
                                  </p:stCondLst>
                                  <p:iterate>
                                    <p:tmAbs val="0"/>
                                  </p:iterate>
                                  <p:childTnLst>
                                    <p:set>
                                      <p:cBhvr>
                                        <p:cTn id="48" fill="hold"/>
                                        <p:tgtEl>
                                          <p:spTgt spid="255">
                                            <p:txEl>
                                              <p:pRg st="9" end="9"/>
                                            </p:txEl>
                                          </p:spTgt>
                                        </p:tgtEl>
                                        <p:attrNameLst>
                                          <p:attrName>style.visibility</p:attrName>
                                        </p:attrNameLst>
                                      </p:cBhvr>
                                      <p:to>
                                        <p:strVal val="visible"/>
                                      </p:to>
                                    </p:set>
                                    <p:animEffect transition="in" filter="dissolve">
                                      <p:cBhvr>
                                        <p:cTn id="49" dur="500"/>
                                        <p:tgtEl>
                                          <p:spTgt spid="2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body" idx="13"/>
          </p:nvPr>
        </p:nvSpPr>
        <p:spPr>
          <a:xfrm>
            <a:off x="571499" y="1574799"/>
            <a:ext cx="118618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59" name="Shape 259"/>
          <p:cNvSpPr>
            <a:spLocks noGrp="1"/>
          </p:cNvSpPr>
          <p:nvPr>
            <p:ph type="title"/>
          </p:nvPr>
        </p:nvSpPr>
        <p:spPr>
          <a:xfrm>
            <a:off x="571499" y="723899"/>
            <a:ext cx="11861801" cy="723901"/>
          </a:xfrm>
          <a:prstGeom prst="rect">
            <a:avLst/>
          </a:prstGeom>
        </p:spPr>
        <p:txBody>
          <a:bodyPr/>
          <a:lstStyle>
            <a:lvl1pPr defTabSz="543305">
              <a:lnSpc>
                <a:spcPct val="93000"/>
              </a:lnSpc>
              <a:spcBef>
                <a:spcPts val="2100"/>
              </a:spcBef>
              <a:tabLst>
                <a:tab pos="596900" algn="l"/>
                <a:tab pos="1206500" algn="l"/>
                <a:tab pos="1803400" algn="l"/>
                <a:tab pos="2413000" algn="l"/>
                <a:tab pos="3022600" algn="l"/>
                <a:tab pos="3619500" algn="l"/>
                <a:tab pos="4229100" algn="l"/>
                <a:tab pos="4826000" algn="l"/>
                <a:tab pos="5435600" algn="l"/>
                <a:tab pos="6045200" algn="l"/>
                <a:tab pos="6642100" algn="l"/>
                <a:tab pos="7251700" algn="l"/>
                <a:tab pos="7861300" algn="l"/>
                <a:tab pos="8458200" algn="l"/>
                <a:tab pos="9067800" algn="l"/>
                <a:tab pos="9664700" algn="l"/>
                <a:tab pos="10274300" algn="l"/>
                <a:tab pos="10883900" algn="l"/>
                <a:tab pos="11480800" algn="l"/>
                <a:tab pos="12090400" algn="l"/>
              </a:tabLst>
              <a:defRPr sz="4836"/>
            </a:lvl1pPr>
          </a:lstStyle>
          <a:p>
            <a:r>
              <a:t>Jerry Lee Lewis (1935-   )</a:t>
            </a:r>
          </a:p>
        </p:txBody>
      </p:sp>
      <p:sp>
        <p:nvSpPr>
          <p:cNvPr id="260" name="Shape 260"/>
          <p:cNvSpPr>
            <a:spLocks noGrp="1"/>
          </p:cNvSpPr>
          <p:nvPr>
            <p:ph type="body" sz="quarter" idx="1"/>
          </p:nvPr>
        </p:nvSpPr>
        <p:spPr>
          <a:xfrm>
            <a:off x="554566" y="2108199"/>
            <a:ext cx="8515483" cy="2945608"/>
          </a:xfrm>
          <a:prstGeom prst="rect">
            <a:avLst/>
          </a:prstGeom>
        </p:spPr>
        <p:txBody>
          <a:bodyPr/>
          <a:lstStyle/>
          <a:p>
            <a:pPr marL="465201" indent="-465201" defTabSz="578358">
              <a:lnSpc>
                <a:spcPct val="93000"/>
              </a:lnSpc>
              <a:spcBef>
                <a:spcPts val="1700"/>
              </a:spcBef>
              <a:buChar char="•"/>
              <a:tabLst>
                <a:tab pos="622300" algn="l"/>
                <a:tab pos="1257300" algn="l"/>
                <a:tab pos="1905000" algn="l"/>
                <a:tab pos="2552700" algn="l"/>
                <a:tab pos="3200400" algn="l"/>
                <a:tab pos="3835400" algn="l"/>
                <a:tab pos="4483100" algn="l"/>
                <a:tab pos="5130800" algn="l"/>
                <a:tab pos="5765800" algn="l"/>
                <a:tab pos="6413500" algn="l"/>
                <a:tab pos="7061200" algn="l"/>
                <a:tab pos="7696200" algn="l"/>
                <a:tab pos="8343900" algn="l"/>
                <a:tab pos="8991600" algn="l"/>
                <a:tab pos="9626600" algn="l"/>
                <a:tab pos="10274300" algn="l"/>
                <a:tab pos="10922000" algn="l"/>
                <a:tab pos="11557000" algn="l"/>
                <a:tab pos="12204700" algn="l"/>
                <a:tab pos="12852400" algn="l"/>
              </a:tabLst>
              <a:defRPr sz="3168"/>
            </a:pPr>
            <a:r>
              <a:t>Born Ferriday, Louisiana</a:t>
            </a:r>
          </a:p>
          <a:p>
            <a:pPr marL="465201" indent="-465201" defTabSz="578358">
              <a:lnSpc>
                <a:spcPct val="93000"/>
              </a:lnSpc>
              <a:spcBef>
                <a:spcPts val="1700"/>
              </a:spcBef>
              <a:buChar char="•"/>
              <a:tabLst>
                <a:tab pos="622300" algn="l"/>
                <a:tab pos="1257300" algn="l"/>
                <a:tab pos="1905000" algn="l"/>
                <a:tab pos="2552700" algn="l"/>
                <a:tab pos="3200400" algn="l"/>
                <a:tab pos="3835400" algn="l"/>
                <a:tab pos="4483100" algn="l"/>
                <a:tab pos="5130800" algn="l"/>
                <a:tab pos="5765800" algn="l"/>
                <a:tab pos="6413500" algn="l"/>
                <a:tab pos="7061200" algn="l"/>
                <a:tab pos="7696200" algn="l"/>
                <a:tab pos="8343900" algn="l"/>
                <a:tab pos="8991600" algn="l"/>
                <a:tab pos="9626600" algn="l"/>
                <a:tab pos="10274300" algn="l"/>
                <a:tab pos="10922000" algn="l"/>
                <a:tab pos="11557000" algn="l"/>
                <a:tab pos="12204700" algn="l"/>
                <a:tab pos="12852400" algn="l"/>
              </a:tabLst>
              <a:defRPr sz="3168"/>
            </a:pPr>
            <a:r>
              <a:t>Primary influences - boogie-woogie piano, New Orleans R&amp;B style of Professor Longhair, Fats Domino, country barrelhouse</a:t>
            </a:r>
          </a:p>
        </p:txBody>
      </p:sp>
      <p:grpSp>
        <p:nvGrpSpPr>
          <p:cNvPr id="263" name="Group 263" descr="A black-and-white photo of Jerry Lee Lewis onstage, jumping while holding a microphone stand.&#13;&#10;"/>
          <p:cNvGrpSpPr/>
          <p:nvPr/>
        </p:nvGrpSpPr>
        <p:grpSpPr>
          <a:xfrm>
            <a:off x="445652" y="4726028"/>
            <a:ext cx="3338384" cy="4676770"/>
            <a:chOff x="0" y="0"/>
            <a:chExt cx="3338383" cy="4676768"/>
          </a:xfrm>
        </p:grpSpPr>
        <p:pic>
          <p:nvPicPr>
            <p:cNvPr id="262" name="A black-and-white photo of Jerry Lee Lewis onstage, jumping while holding a microphone stand.jpg" descr="A black-and-white photo of Jerry Lee Lewis onstage, jumping while holding a microphone stand.&#13;&#10;"/>
            <p:cNvPicPr>
              <a:picLocks noChangeAspect="1"/>
            </p:cNvPicPr>
            <p:nvPr/>
          </p:nvPicPr>
          <p:blipFill>
            <a:blip r:embed="rId2">
              <a:extLst/>
            </a:blip>
            <a:stretch>
              <a:fillRect/>
            </a:stretch>
          </p:blipFill>
          <p:spPr>
            <a:xfrm>
              <a:off x="101600" y="76200"/>
              <a:ext cx="3135184" cy="4384669"/>
            </a:xfrm>
            <a:prstGeom prst="rect">
              <a:avLst/>
            </a:prstGeom>
            <a:ln>
              <a:noFill/>
            </a:ln>
            <a:effectLst/>
          </p:spPr>
        </p:pic>
        <p:pic>
          <p:nvPicPr>
            <p:cNvPr id="261" name="Picture 260"/>
            <p:cNvPicPr>
              <a:picLocks/>
            </p:cNvPicPr>
            <p:nvPr/>
          </p:nvPicPr>
          <p:blipFill>
            <a:blip r:embed="rId3">
              <a:extLst/>
            </a:blip>
            <a:stretch>
              <a:fillRect/>
            </a:stretch>
          </p:blipFill>
          <p:spPr>
            <a:xfrm>
              <a:off x="0" y="0"/>
              <a:ext cx="3338384" cy="4676769"/>
            </a:xfrm>
            <a:prstGeom prst="rect">
              <a:avLst/>
            </a:prstGeom>
            <a:effectLst/>
          </p:spPr>
        </p:pic>
      </p:grpSp>
      <p:sp>
        <p:nvSpPr>
          <p:cNvPr id="264" name="Shape 264"/>
          <p:cNvSpPr/>
          <p:nvPr/>
        </p:nvSpPr>
        <p:spPr>
          <a:xfrm>
            <a:off x="4153363" y="5049544"/>
            <a:ext cx="8515483" cy="37588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Rockabilly, but much in common with Little Richard </a:t>
            </a:r>
          </a:p>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Known for his personality and performance style as much as his music</a:t>
            </a:r>
          </a:p>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Nickname (“The Killer”) and songs reinforced his image as a wild man</a:t>
            </a:r>
          </a:p>
        </p:txBody>
      </p:sp>
      <p:grpSp>
        <p:nvGrpSpPr>
          <p:cNvPr id="267" name="Group 267"/>
          <p:cNvGrpSpPr/>
          <p:nvPr/>
        </p:nvGrpSpPr>
        <p:grpSpPr>
          <a:xfrm>
            <a:off x="9332650" y="309165"/>
            <a:ext cx="3264559" cy="4110991"/>
            <a:chOff x="0" y="0"/>
            <a:chExt cx="3264558" cy="4110989"/>
          </a:xfrm>
        </p:grpSpPr>
        <p:pic>
          <p:nvPicPr>
            <p:cNvPr id="266" name="Jerry_Lee_Lewis_1950s.jpg"/>
            <p:cNvPicPr>
              <a:picLocks noChangeAspect="1"/>
            </p:cNvPicPr>
            <p:nvPr/>
          </p:nvPicPr>
          <p:blipFill>
            <a:blip r:embed="rId4">
              <a:extLst/>
            </a:blip>
            <a:stretch>
              <a:fillRect/>
            </a:stretch>
          </p:blipFill>
          <p:spPr>
            <a:xfrm>
              <a:off x="88900" y="63500"/>
              <a:ext cx="3086759" cy="3856990"/>
            </a:xfrm>
            <a:prstGeom prst="rect">
              <a:avLst/>
            </a:prstGeom>
            <a:ln>
              <a:noFill/>
            </a:ln>
            <a:effectLst/>
          </p:spPr>
        </p:pic>
        <p:pic>
          <p:nvPicPr>
            <p:cNvPr id="265" name="Picture 264"/>
            <p:cNvPicPr>
              <a:picLocks/>
            </p:cNvPicPr>
            <p:nvPr/>
          </p:nvPicPr>
          <p:blipFill>
            <a:blip r:embed="rId5">
              <a:extLst/>
            </a:blip>
            <a:stretch>
              <a:fillRect/>
            </a:stretch>
          </p:blipFill>
          <p:spPr>
            <a:xfrm>
              <a:off x="0" y="0"/>
              <a:ext cx="3264559" cy="4110990"/>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body" idx="13"/>
          </p:nvPr>
        </p:nvSpPr>
        <p:spPr>
          <a:xfrm>
            <a:off x="571499" y="1574799"/>
            <a:ext cx="118618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70" name="Shape 270"/>
          <p:cNvSpPr>
            <a:spLocks noGrp="1"/>
          </p:cNvSpPr>
          <p:nvPr>
            <p:ph type="title"/>
          </p:nvPr>
        </p:nvSpPr>
        <p:spPr>
          <a:xfrm>
            <a:off x="571499" y="723899"/>
            <a:ext cx="11861801" cy="723901"/>
          </a:xfrm>
          <a:prstGeom prst="rect">
            <a:avLst/>
          </a:prstGeom>
        </p:spPr>
        <p:txBody>
          <a:bodyPr/>
          <a:lstStyle>
            <a:lvl1pPr defTabSz="543305">
              <a:lnSpc>
                <a:spcPct val="93000"/>
              </a:lnSpc>
              <a:spcBef>
                <a:spcPts val="2100"/>
              </a:spcBef>
              <a:tabLst>
                <a:tab pos="596900" algn="l"/>
                <a:tab pos="1206500" algn="l"/>
                <a:tab pos="1803400" algn="l"/>
                <a:tab pos="2413000" algn="l"/>
                <a:tab pos="3022600" algn="l"/>
                <a:tab pos="3619500" algn="l"/>
                <a:tab pos="4229100" algn="l"/>
                <a:tab pos="4826000" algn="l"/>
                <a:tab pos="5435600" algn="l"/>
                <a:tab pos="6045200" algn="l"/>
                <a:tab pos="6642100" algn="l"/>
                <a:tab pos="7251700" algn="l"/>
                <a:tab pos="7861300" algn="l"/>
                <a:tab pos="8458200" algn="l"/>
                <a:tab pos="9067800" algn="l"/>
                <a:tab pos="9664700" algn="l"/>
                <a:tab pos="10274300" algn="l"/>
                <a:tab pos="10883900" algn="l"/>
                <a:tab pos="11480800" algn="l"/>
                <a:tab pos="12090400" algn="l"/>
              </a:tabLst>
              <a:defRPr sz="4836"/>
            </a:lvl1pPr>
          </a:lstStyle>
          <a:p>
            <a:r>
              <a:t>Whole Lotta SHakin’ going on</a:t>
            </a:r>
          </a:p>
        </p:txBody>
      </p:sp>
      <p:sp>
        <p:nvSpPr>
          <p:cNvPr id="271" name="Shape 271"/>
          <p:cNvSpPr>
            <a:spLocks noGrp="1"/>
          </p:cNvSpPr>
          <p:nvPr>
            <p:ph type="body" sz="quarter" idx="1"/>
          </p:nvPr>
        </p:nvSpPr>
        <p:spPr>
          <a:xfrm>
            <a:off x="554566" y="2108199"/>
            <a:ext cx="8515483" cy="2945608"/>
          </a:xfrm>
          <a:prstGeom prst="rect">
            <a:avLst/>
          </a:prstGeom>
        </p:spPr>
        <p:txBody>
          <a:bodyPr/>
          <a:lstStyle>
            <a:lvl1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lvl1pPr>
          </a:lstStyle>
          <a:p>
            <a:r>
              <a:t>“Whole Lotta Shakin’ Going On” went to the top of the pop, r&amp;b, and c&amp;w charts, like Perkins’ “Blue Suede Shoes” and Elvis’ “Don’t Be Cruel” before it and nothing since. …</a:t>
            </a:r>
          </a:p>
        </p:txBody>
      </p:sp>
      <p:sp>
        <p:nvSpPr>
          <p:cNvPr id="272" name="Shape 272"/>
          <p:cNvSpPr/>
          <p:nvPr/>
        </p:nvSpPr>
        <p:spPr>
          <a:xfrm>
            <a:off x="454488" y="4936066"/>
            <a:ext cx="11384624" cy="37588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First recorded by Big Maybelle, but Lewis radically altered the original, adding boogie piano complemented by J.M. Van Eaton's drumming, Roland Janes' “muted” guitar and suggestive spoken asides. </a:t>
            </a:r>
          </a:p>
          <a:p>
            <a:pPr marL="469900" indent="-469900" defTabSz="584200">
              <a:lnSpc>
                <a:spcPct val="93000"/>
              </a:lnSpc>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200">
                <a:solidFill>
                  <a:srgbClr val="5C5C5C"/>
                </a:solidFill>
                <a:latin typeface="Iowan Old Style Roman"/>
                <a:ea typeface="Iowan Old Style Roman"/>
                <a:cs typeface="Iowan Old Style Roman"/>
                <a:sym typeface="Iowan Old Style Roman"/>
              </a:defRPr>
            </a:pPr>
            <a:r>
              <a:t>Reached No. 3 on the Billboard pop chart, No. 1 on the R&amp;B chart and No. 1 on the country charts.</a:t>
            </a:r>
          </a:p>
        </p:txBody>
      </p:sp>
      <p:pic>
        <p:nvPicPr>
          <p:cNvPr id="273" name="Whole_Lot_of_Shakin'_Going_On_single.jpg"/>
          <p:cNvPicPr>
            <a:picLocks noChangeAspect="1"/>
          </p:cNvPicPr>
          <p:nvPr/>
        </p:nvPicPr>
        <p:blipFill>
          <a:blip r:embed="rId2">
            <a:extLst/>
          </a:blip>
          <a:stretch>
            <a:fillRect/>
          </a:stretch>
        </p:blipFill>
        <p:spPr>
          <a:xfrm>
            <a:off x="9269172" y="458258"/>
            <a:ext cx="3182848" cy="31669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2316869" y="9108862"/>
            <a:ext cx="7924801" cy="40894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solidFill>
                  <a:srgbClr val="FFFFFF"/>
                </a:solidFill>
                <a:latin typeface="DIN Condensed"/>
                <a:ea typeface="DIN Condensed"/>
                <a:cs typeface="DIN Condensed"/>
                <a:sym typeface="DIN Condensed"/>
              </a:defRPr>
            </a:lvl1pPr>
          </a:lstStyle>
          <a:p>
            <a:r>
              <a:t>The “Million Dollar Quartet’”of Carl Perkins, Elvis Presley and Johnny Cash in 1956. </a:t>
            </a:r>
          </a:p>
        </p:txBody>
      </p:sp>
      <p:grpSp>
        <p:nvGrpSpPr>
          <p:cNvPr id="278" name="Group 278"/>
          <p:cNvGrpSpPr/>
          <p:nvPr/>
        </p:nvGrpSpPr>
        <p:grpSpPr>
          <a:xfrm>
            <a:off x="441547" y="228821"/>
            <a:ext cx="11675445" cy="8814029"/>
            <a:chOff x="0" y="0"/>
            <a:chExt cx="11675444" cy="8814028"/>
          </a:xfrm>
        </p:grpSpPr>
        <p:pic>
          <p:nvPicPr>
            <p:cNvPr id="277" name="milliondollarquartet.jpeg"/>
            <p:cNvPicPr>
              <a:picLocks noChangeAspect="1"/>
            </p:cNvPicPr>
            <p:nvPr/>
          </p:nvPicPr>
          <p:blipFill>
            <a:blip r:embed="rId2">
              <a:extLst/>
            </a:blip>
            <a:stretch>
              <a:fillRect/>
            </a:stretch>
          </p:blipFill>
          <p:spPr>
            <a:xfrm>
              <a:off x="25400" y="25400"/>
              <a:ext cx="11624645" cy="8712429"/>
            </a:xfrm>
            <a:prstGeom prst="rect">
              <a:avLst/>
            </a:prstGeom>
            <a:ln>
              <a:noFill/>
            </a:ln>
            <a:effectLst/>
          </p:spPr>
        </p:pic>
        <p:pic>
          <p:nvPicPr>
            <p:cNvPr id="276" name="Picture 275"/>
            <p:cNvPicPr>
              <a:picLocks/>
            </p:cNvPicPr>
            <p:nvPr/>
          </p:nvPicPr>
          <p:blipFill>
            <a:blip r:embed="rId3">
              <a:extLst/>
            </a:blip>
            <a:stretch>
              <a:fillRect/>
            </a:stretch>
          </p:blipFill>
          <p:spPr>
            <a:xfrm>
              <a:off x="0" y="0"/>
              <a:ext cx="11675445" cy="8814029"/>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Macintosh PowerPoint</Application>
  <PresentationFormat>Custom</PresentationFormat>
  <Paragraphs>73</Paragraphs>
  <Slides>11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Arial</vt:lpstr>
      <vt:lpstr>Baskerville SemiBold</vt:lpstr>
      <vt:lpstr>DIN Alternate</vt:lpstr>
      <vt:lpstr>DIN Condensed</vt:lpstr>
      <vt:lpstr>Gill Sans</vt:lpstr>
      <vt:lpstr>Helvetica</vt:lpstr>
      <vt:lpstr>Helvetica Light</vt:lpstr>
      <vt:lpstr>Iowan Old Style Bold</vt:lpstr>
      <vt:lpstr>Iowan Old Style Italic</vt:lpstr>
      <vt:lpstr>Iowan Old Style Roman</vt:lpstr>
      <vt:lpstr>Lucida Grande</vt:lpstr>
      <vt:lpstr>Times</vt:lpstr>
      <vt:lpstr>Times New Roman</vt:lpstr>
      <vt:lpstr>Zapf Dingbats</vt:lpstr>
      <vt:lpstr>White</vt:lpstr>
      <vt:lpstr>Rockabilly and Sun Records 1</vt:lpstr>
      <vt:lpstr>sun studios artists</vt:lpstr>
      <vt:lpstr>Rockabilly</vt:lpstr>
      <vt:lpstr>Rockabilly</vt:lpstr>
      <vt:lpstr>sonny burgess (1931-2017)</vt:lpstr>
      <vt:lpstr>Carl Perkins (1932-1998)</vt:lpstr>
      <vt:lpstr>Jerry Lee Lewis (1935-   )</vt:lpstr>
      <vt:lpstr>Whole Lotta SHakin’ going on</vt:lpstr>
      <vt:lpstr>PowerPoint Presentation</vt:lpstr>
      <vt:lpstr>PowerPoint Presentation</vt:lpstr>
      <vt:lpstr>Decline of Jerry Lee Lewis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Rockabilly and Sun Records 1</dc:title>
  <cp:lastModifiedBy>Amy Bauer</cp:lastModifiedBy>
  <cp:revision>1</cp:revision>
  <dcterms:modified xsi:type="dcterms:W3CDTF">2020-01-27T20:46:47Z</dcterms:modified>
</cp:coreProperties>
</file>