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grpSp>
        <p:nvGrpSpPr>
          <p:cNvPr id="13" name="Group 13"/>
          <p:cNvGrpSpPr/>
          <p:nvPr/>
        </p:nvGrpSpPr>
        <p:grpSpPr>
          <a:xfrm>
            <a:off x="-1261899" y="-1119492"/>
            <a:ext cx="14868198" cy="11176962"/>
            <a:chOff x="0" y="0"/>
            <a:chExt cx="14868197" cy="11176960"/>
          </a:xfrm>
        </p:grpSpPr>
        <p:sp>
          <p:nvSpPr>
            <p:cNvPr id="11" name="Shape 11"/>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12" name="Shape 12"/>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sp>
        <p:nvSpPr>
          <p:cNvPr id="14" name="Shape 14"/>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5" name="Shape 15"/>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6" name="Shape 16"/>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17" name="Shape 17"/>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18"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19" name="Shape 19"/>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20" name="Shape 20"/>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21" name="Shape 21"/>
          <p:cNvSpPr>
            <a:spLocks noGrp="1"/>
          </p:cNvSpPr>
          <p:nvPr>
            <p:ph type="title"/>
          </p:nvPr>
        </p:nvSpPr>
        <p:spPr>
          <a:xfrm>
            <a:off x="2883182" y="37941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22" name="Shape 22"/>
          <p:cNvSpPr>
            <a:spLocks noGrp="1"/>
          </p:cNvSpPr>
          <p:nvPr>
            <p:ph type="body" sz="quarter" idx="1"/>
          </p:nvPr>
        </p:nvSpPr>
        <p:spPr>
          <a:xfrm>
            <a:off x="2869635" y="4518942"/>
            <a:ext cx="7112001" cy="575734"/>
          </a:xfrm>
          <a:prstGeom prst="rect">
            <a:avLst/>
          </a:prstGeom>
        </p:spPr>
        <p:txBody>
          <a:bodyPr anchor="ctr">
            <a:noAutofit/>
          </a:bodyPr>
          <a:lstStyle>
            <a:lvl1pPr marL="57799" marR="57799" indent="0" defTabSz="1295400">
              <a:spcBef>
                <a:spcPts val="400"/>
              </a:spcBef>
              <a:buSzTx/>
              <a:buFontTx/>
              <a:buNone/>
              <a:defRPr sz="4600">
                <a:solidFill>
                  <a:srgbClr val="F7AD00"/>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0" name="Shape 130"/>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131" name="Shape 131"/>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2" name="Shape 132"/>
          <p:cNvSpPr>
            <a:spLocks noGrp="1"/>
          </p:cNvSpPr>
          <p:nvPr>
            <p:ph type="title"/>
          </p:nvPr>
        </p:nvSpPr>
        <p:spPr>
          <a:xfrm>
            <a:off x="7023100" y="723900"/>
            <a:ext cx="5397500" cy="723900"/>
          </a:xfrm>
          <a:prstGeom prst="rect">
            <a:avLst/>
          </a:prstGeom>
        </p:spPr>
        <p:txBody>
          <a:bodyPr/>
          <a:lstStyle/>
          <a:p>
            <a:r>
              <a:t>Title Text</a:t>
            </a:r>
          </a:p>
        </p:txBody>
      </p:sp>
      <p:sp>
        <p:nvSpPr>
          <p:cNvPr id="133" name="Shape 133"/>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1" name="Shape 141"/>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142" name="Shape 142"/>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143" name="Shape 143"/>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144" name="Shape 144"/>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2" name="Shape 1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3" name="Shape 153"/>
          <p:cNvSpPr>
            <a:spLocks noGrp="1"/>
          </p:cNvSpPr>
          <p:nvPr>
            <p:ph type="title"/>
          </p:nvPr>
        </p:nvSpPr>
        <p:spPr>
          <a:prstGeom prst="rect">
            <a:avLst/>
          </a:prstGeom>
        </p:spPr>
        <p:txBody>
          <a:bodyPr/>
          <a:lstStyle/>
          <a:p>
            <a:r>
              <a:t>Title Text</a:t>
            </a:r>
          </a:p>
        </p:txBody>
      </p:sp>
      <p:pic>
        <p:nvPicPr>
          <p:cNvPr id="154" name="pasted-image.tiff"/>
          <p:cNvPicPr>
            <a:picLocks noChangeAspect="1"/>
          </p:cNvPicPr>
          <p:nvPr/>
        </p:nvPicPr>
        <p:blipFill>
          <a:blip r:embed="rId2">
            <a:extLst/>
          </a:blip>
          <a:stretch>
            <a:fillRect/>
          </a:stretch>
        </p:blipFill>
        <p:spPr>
          <a:xfrm>
            <a:off x="11005566" y="971550"/>
            <a:ext cx="1389634" cy="1389634"/>
          </a:xfrm>
          <a:prstGeom prst="rect">
            <a:avLst/>
          </a:prstGeom>
          <a:ln w="12700">
            <a:miter lim="400000"/>
          </a:ln>
        </p:spPr>
      </p:pic>
      <p:sp>
        <p:nvSpPr>
          <p:cNvPr id="155" name="Shape 1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copy">
    <p:spTree>
      <p:nvGrpSpPr>
        <p:cNvPr id="1" name=""/>
        <p:cNvGrpSpPr/>
        <p:nvPr/>
      </p:nvGrpSpPr>
      <p:grpSpPr>
        <a:xfrm>
          <a:off x="0" y="0"/>
          <a:ext cx="0" cy="0"/>
          <a:chOff x="0" y="0"/>
          <a:chExt cx="0" cy="0"/>
        </a:xfrm>
      </p:grpSpPr>
      <p:sp>
        <p:nvSpPr>
          <p:cNvPr id="162" name="Shape 16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3" name="Shape 163"/>
          <p:cNvSpPr>
            <a:spLocks noGrp="1"/>
          </p:cNvSpPr>
          <p:nvPr>
            <p:ph type="title"/>
          </p:nvPr>
        </p:nvSpPr>
        <p:spPr>
          <a:prstGeom prst="rect">
            <a:avLst/>
          </a:prstGeom>
        </p:spPr>
        <p:txBody>
          <a:bodyPr/>
          <a:lstStyle/>
          <a:p>
            <a:r>
              <a:t>Title Text</a:t>
            </a:r>
          </a:p>
        </p:txBody>
      </p:sp>
      <p:pic>
        <p:nvPicPr>
          <p:cNvPr id="164" name="pasted-image.tiff"/>
          <p:cNvPicPr>
            <a:picLocks noChangeAspect="1"/>
          </p:cNvPicPr>
          <p:nvPr/>
        </p:nvPicPr>
        <p:blipFill>
          <a:blip r:embed="rId2">
            <a:extLst/>
          </a:blip>
          <a:stretch>
            <a:fillRect/>
          </a:stretch>
        </p:blipFill>
        <p:spPr>
          <a:xfrm>
            <a:off x="10490200" y="7270750"/>
            <a:ext cx="1625600" cy="1625600"/>
          </a:xfrm>
          <a:prstGeom prst="rect">
            <a:avLst/>
          </a:prstGeom>
          <a:ln w="12700">
            <a:miter lim="400000"/>
          </a:ln>
        </p:spPr>
      </p:pic>
      <p:sp>
        <p:nvSpPr>
          <p:cNvPr id="165" name="Shape 1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2" name="Shape 172"/>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31" name="Shape 31"/>
          <p:cNvSpPr/>
          <p:nvPr/>
        </p:nvSpPr>
        <p:spPr>
          <a:xfrm>
            <a:off x="51527" y="3725928"/>
            <a:ext cx="12953273" cy="1474723"/>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2" name="Shape 32"/>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3" name="Shape 33"/>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34" name="Shape 34"/>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35"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36" name="Shape 36"/>
          <p:cNvSpPr/>
          <p:nvPr/>
        </p:nvSpPr>
        <p:spPr>
          <a:xfrm>
            <a:off x="215900" y="2489200"/>
            <a:ext cx="6134100" cy="3289302"/>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sp>
        <p:nvSpPr>
          <p:cNvPr id="37" name="Shape 37"/>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38" name="Shape 38"/>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39" name="Shape 39"/>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2F3CE"/>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47" name="Shape 47"/>
          <p:cNvSpPr/>
          <p:nvPr/>
        </p:nvSpPr>
        <p:spPr>
          <a:xfrm>
            <a:off x="-350788" y="-364927"/>
            <a:ext cx="13548222" cy="10573545"/>
          </a:xfrm>
          <a:prstGeom prst="rect">
            <a:avLst/>
          </a:prstGeom>
          <a:solidFill>
            <a:srgbClr val="0096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48" name="Shape 48"/>
          <p:cNvSpPr/>
          <p:nvPr/>
        </p:nvSpPr>
        <p:spPr>
          <a:xfrm>
            <a:off x="51527" y="3725928"/>
            <a:ext cx="12953273" cy="1474723"/>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9" name="Shape 49"/>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50" name="Shape 50"/>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51" name="Shape 51"/>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52"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53" name="Shape 53"/>
          <p:cNvSpPr/>
          <p:nvPr/>
        </p:nvSpPr>
        <p:spPr>
          <a:xfrm>
            <a:off x="215900" y="2489200"/>
            <a:ext cx="6134100" cy="3289302"/>
          </a:xfrm>
          <a:prstGeom prst="line">
            <a:avLst/>
          </a:prstGeom>
          <a:ln w="127000">
            <a:solidFill>
              <a:schemeClr val="accent5">
                <a:hueOff val="-176146"/>
                <a:satOff val="3665"/>
                <a:lumOff val="-13986"/>
              </a:schemeClr>
            </a:solidFill>
            <a:headEnd type="stealth"/>
            <a:tailEnd type="stealth"/>
          </a:ln>
        </p:spPr>
        <p:txBody>
          <a:bodyPr lIns="0" tIns="0" rIns="0" bIns="0"/>
          <a:lstStyle/>
          <a:p>
            <a:endParaRPr/>
          </a:p>
        </p:txBody>
      </p:sp>
      <p:sp>
        <p:nvSpPr>
          <p:cNvPr id="54" name="Shape 54"/>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55" name="Shape 55"/>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56" name="Shape 56"/>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C6E6E9"/>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4" name="Shape 64"/>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 name="Shape 65"/>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66" name="Shape 66"/>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74" name="Shape 74"/>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75" name="Shape 75"/>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76" name="Shape 76"/>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7" name="Shape 77"/>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78" name="Shape 78"/>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6" name="Shape 86"/>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87" name="Shape 87"/>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88" name="Shape 88"/>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89" name="Shape 89"/>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7" name="Shape 97"/>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98" name="Shape 98"/>
          <p:cNvSpPr>
            <a:spLocks noGrp="1"/>
          </p:cNvSpPr>
          <p:nvPr>
            <p:ph type="title"/>
          </p:nvPr>
        </p:nvSpPr>
        <p:spPr>
          <a:prstGeom prst="rect">
            <a:avLst/>
          </a:prstGeom>
        </p:spPr>
        <p:txBody>
          <a:bodyPr/>
          <a:lstStyle/>
          <a:p>
            <a:r>
              <a:t>Title Text</a:t>
            </a:r>
          </a:p>
        </p:txBody>
      </p:sp>
      <p:sp>
        <p:nvSpPr>
          <p:cNvPr id="99" name="Shape 9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07" name="Shape 107"/>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112" name="Group 112"/>
          <p:cNvGrpSpPr/>
          <p:nvPr/>
        </p:nvGrpSpPr>
        <p:grpSpPr>
          <a:xfrm>
            <a:off x="8559800" y="889000"/>
            <a:ext cx="3568700" cy="2199640"/>
            <a:chOff x="0" y="0"/>
            <a:chExt cx="3568700" cy="2199639"/>
          </a:xfrm>
        </p:grpSpPr>
        <p:pic>
          <p:nvPicPr>
            <p:cNvPr id="111" name="droppedImage.tiff"/>
            <p:cNvPicPr>
              <a:picLocks noChangeAspect="1"/>
            </p:cNvPicPr>
            <p:nvPr/>
          </p:nvPicPr>
          <p:blipFill>
            <a:blip r:embed="rId2">
              <a:extLst/>
            </a:blip>
            <a:stretch>
              <a:fillRect/>
            </a:stretch>
          </p:blipFill>
          <p:spPr>
            <a:xfrm>
              <a:off x="25400" y="25400"/>
              <a:ext cx="3517900" cy="2110740"/>
            </a:xfrm>
            <a:prstGeom prst="rect">
              <a:avLst/>
            </a:prstGeom>
            <a:ln>
              <a:noFill/>
            </a:ln>
            <a:effectLst/>
          </p:spPr>
        </p:pic>
        <p:pic>
          <p:nvPicPr>
            <p:cNvPr id="110" name="Picture 109"/>
            <p:cNvPicPr>
              <a:picLocks/>
            </p:cNvPicPr>
            <p:nvPr/>
          </p:nvPicPr>
          <p:blipFill>
            <a:blip r:embed="rId3">
              <a:extLst/>
            </a:blip>
            <a:stretch>
              <a:fillRect/>
            </a:stretch>
          </p:blipFill>
          <p:spPr>
            <a:xfrm>
              <a:off x="0" y="0"/>
              <a:ext cx="3568700" cy="2199640"/>
            </a:xfrm>
            <a:prstGeom prst="rect">
              <a:avLst/>
            </a:prstGeom>
            <a:effectLst/>
          </p:spPr>
        </p:pic>
      </p:gr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0" name="Shape 120"/>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a:solidFill>
                  <a:srgbClr val="E4E4E4"/>
                </a:solidFill>
                <a:latin typeface="Baskerville SemiBold"/>
                <a:ea typeface="Baskerville SemiBold"/>
                <a:cs typeface="Baskerville SemiBold"/>
                <a:sym typeface="Baskerville SemiBold"/>
              </a:defRPr>
            </a:lvl1pPr>
          </a:lstStyle>
          <a:p>
            <a:r>
              <a:t>“</a:t>
            </a:r>
          </a:p>
        </p:txBody>
      </p:sp>
      <p:sp>
        <p:nvSpPr>
          <p:cNvPr id="121" name="Shape 121"/>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22" name="Shape 122"/>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defTabSz="584200">
              <a:defRPr sz="160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9pPr>
    </p:titleStyle>
    <p:bodyStyle>
      <a:lvl1pPr marL="4699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3"/>
          <p:cNvGrpSpPr/>
          <p:nvPr/>
        </p:nvGrpSpPr>
        <p:grpSpPr>
          <a:xfrm>
            <a:off x="-1261899" y="-1119492"/>
            <a:ext cx="14868198" cy="11176962"/>
            <a:chOff x="0" y="0"/>
            <a:chExt cx="14868197" cy="11176960"/>
          </a:xfrm>
        </p:grpSpPr>
        <p:sp>
          <p:nvSpPr>
            <p:cNvPr id="181" name="Shape 181"/>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182" name="Shape 182"/>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sp>
        <p:nvSpPr>
          <p:cNvPr id="184" name="Shape 184"/>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85" name="Shape 185"/>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86" name="Shape 186"/>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187" name="Shape 187"/>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188"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189" name="Shape 189"/>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190" name="Shape 190"/>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191" name="Shape 191"/>
          <p:cNvSpPr>
            <a:spLocks noGrp="1"/>
          </p:cNvSpPr>
          <p:nvPr>
            <p:ph type="ctrTitle"/>
          </p:nvPr>
        </p:nvSpPr>
        <p:spPr>
          <a:prstGeom prst="rect">
            <a:avLst/>
          </a:prstGeom>
        </p:spPr>
        <p:txBody>
          <a:bodyPr/>
          <a:lstStyle/>
          <a:p>
            <a:pPr marL="0" marR="0" defTabSz="584200">
              <a:defRPr sz="6600">
                <a:uFillTx/>
              </a:defRPr>
            </a:pPr>
            <a:r>
              <a:t>Elvis and Rockabilly</a:t>
            </a:r>
            <a:r>
              <a:rPr>
                <a:effectLst>
                  <a:outerShdw blurRad="12700" dist="38100" dir="2700000" rotWithShape="0">
                    <a:srgbClr val="000000"/>
                  </a:outerShdw>
                </a:effectLst>
              </a:rPr>
              <a:t> </a:t>
            </a:r>
          </a:p>
        </p:txBody>
      </p:sp>
      <p:sp>
        <p:nvSpPr>
          <p:cNvPr id="192" name="Shape 192"/>
          <p:cNvSpPr>
            <a:spLocks noGrp="1"/>
          </p:cNvSpPr>
          <p:nvPr>
            <p:ph type="subTitle" sz="quarter" idx="1"/>
          </p:nvPr>
        </p:nvSpPr>
        <p:spPr>
          <a:xfrm>
            <a:off x="2869635" y="4518942"/>
            <a:ext cx="7112001" cy="575734"/>
          </a:xfrm>
          <a:prstGeom prst="rect">
            <a:avLst/>
          </a:prstGeom>
        </p:spPr>
        <p:txBody>
          <a:bodyPr lIns="0" tIns="0" rIns="0" bIns="0"/>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DEE0"/>
        </a:solidFill>
        <a:effectLst/>
      </p:bgPr>
    </p:bg>
    <p:spTree>
      <p:nvGrpSpPr>
        <p:cNvPr id="1" name=""/>
        <p:cNvGrpSpPr/>
        <p:nvPr/>
      </p:nvGrpSpPr>
      <p:grpSpPr>
        <a:xfrm>
          <a:off x="0" y="0"/>
          <a:ext cx="0" cy="0"/>
          <a:chOff x="0" y="0"/>
          <a:chExt cx="0" cy="0"/>
        </a:xfrm>
      </p:grpSpPr>
      <p:pic>
        <p:nvPicPr>
          <p:cNvPr id="268" name="WHAT4_LG_INTRO_03.jpeg" descr=" "/>
          <p:cNvPicPr>
            <a:picLocks noChangeAspect="1"/>
          </p:cNvPicPr>
          <p:nvPr/>
        </p:nvPicPr>
        <p:blipFill>
          <a:blip r:embed="rId2">
            <a:extLst/>
          </a:blip>
          <a:srcRect t="40155"/>
          <a:stretch>
            <a:fillRect/>
          </a:stretch>
        </p:blipFill>
        <p:spPr>
          <a:xfrm>
            <a:off x="374849" y="4385988"/>
            <a:ext cx="12003245" cy="5064073"/>
          </a:xfrm>
          <a:prstGeom prst="rect">
            <a:avLst/>
          </a:prstGeom>
          <a:ln w="12700">
            <a:miter lim="400000"/>
          </a:ln>
        </p:spPr>
      </p:pic>
      <p:sp>
        <p:nvSpPr>
          <p:cNvPr id="269" name="Shape 269"/>
          <p:cNvSpPr/>
          <p:nvPr/>
        </p:nvSpPr>
        <p:spPr>
          <a:xfrm>
            <a:off x="323867" y="205606"/>
            <a:ext cx="12105053" cy="492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800">
                <a:latin typeface="Iowan Old Style Roman"/>
                <a:ea typeface="Iowan Old Style Roman"/>
                <a:cs typeface="Iowan Old Style Roman"/>
                <a:sym typeface="Iowan Old Style Roman"/>
              </a:defRPr>
            </a:pPr>
            <a:r>
              <a:rPr>
                <a:latin typeface="Iowan Old Style Bold"/>
                <a:ea typeface="Iowan Old Style Bold"/>
                <a:cs typeface="Iowan Old Style Bold"/>
                <a:sym typeface="Iowan Old Style Bold"/>
              </a:rPr>
              <a:t>“Heartbreak Hotel</a:t>
            </a:r>
            <a:r>
              <a:t>” Presley's first single on his new record label RCA Victor, was released on January 27, 1956. It was written by Tommy Durden, Mae Boren Axton, and Elvis Presley. Presley recorded it in a session with his band, the Blue Moon Boys, the guitarist Chet Atkins, and the pianist Floyd Cramer. </a:t>
            </a:r>
          </a:p>
          <a:p>
            <a:pPr>
              <a:defRPr sz="2800">
                <a:latin typeface="Iowan Old Style Roman"/>
                <a:ea typeface="Iowan Old Style Roman"/>
                <a:cs typeface="Iowan Old Style Roman"/>
                <a:sym typeface="Iowan Old Style Roman"/>
              </a:defRPr>
            </a:pPr>
            <a:endParaRPr/>
          </a:p>
          <a:p>
            <a:pPr>
              <a:defRPr sz="2800">
                <a:latin typeface="Iowan Old Style Roman"/>
                <a:ea typeface="Iowan Old Style Roman"/>
                <a:cs typeface="Iowan Old Style Roman"/>
                <a:sym typeface="Iowan Old Style Roman"/>
              </a:defRPr>
            </a:pPr>
            <a:r>
              <a:t>Presley's first million-seller, it achieved unheard of feats, reaching the top 5 of Country and Western, pop, and Rhythm 'n' Blues charts simultaneously. </a:t>
            </a:r>
          </a:p>
          <a:p>
            <a:pPr>
              <a:defRPr sz="2800">
                <a:latin typeface="Iowan Old Style Roman"/>
                <a:ea typeface="Iowan Old Style Roman"/>
                <a:cs typeface="Iowan Old Style Roman"/>
                <a:sym typeface="Iowan Old Style Roman"/>
              </a:defRPr>
            </a:pPr>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BDF"/>
        </a:solidFill>
        <a:effectLst/>
      </p:bgPr>
    </p:bg>
    <p:spTree>
      <p:nvGrpSpPr>
        <p:cNvPr id="1" name=""/>
        <p:cNvGrpSpPr/>
        <p:nvPr/>
      </p:nvGrpSpPr>
      <p:grpSpPr>
        <a:xfrm>
          <a:off x="0" y="0"/>
          <a:ext cx="0" cy="0"/>
          <a:chOff x="0" y="0"/>
          <a:chExt cx="0" cy="0"/>
        </a:xfrm>
      </p:grpSpPr>
      <p:pic>
        <p:nvPicPr>
          <p:cNvPr id="271" name="Elvis_The_Twang_Heard_Round_the_World.png"/>
          <p:cNvPicPr>
            <a:picLocks noChangeAspect="1"/>
          </p:cNvPicPr>
          <p:nvPr/>
        </p:nvPicPr>
        <p:blipFill>
          <a:blip r:embed="rId2">
            <a:extLst/>
          </a:blip>
          <a:stretch>
            <a:fillRect/>
          </a:stretch>
        </p:blipFill>
        <p:spPr>
          <a:xfrm>
            <a:off x="2039397" y="127000"/>
            <a:ext cx="8117885" cy="9753600"/>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elvis-kick-in-teethop1.png"/>
          <p:cNvPicPr>
            <a:picLocks noChangeAspect="1"/>
          </p:cNvPicPr>
          <p:nvPr/>
        </p:nvPicPr>
        <p:blipFill>
          <a:blip r:embed="rId2">
            <a:extLst/>
          </a:blip>
          <a:stretch>
            <a:fillRect/>
          </a:stretch>
        </p:blipFill>
        <p:spPr>
          <a:xfrm>
            <a:off x="234950" y="435008"/>
            <a:ext cx="12534900" cy="6248401"/>
          </a:xfrm>
          <a:prstGeom prst="rect">
            <a:avLst/>
          </a:prstGeom>
          <a:ln w="12700">
            <a:miter lim="400000"/>
          </a:ln>
        </p:spPr>
      </p:pic>
      <p:sp>
        <p:nvSpPr>
          <p:cNvPr id="274" name="Shape 274"/>
          <p:cNvSpPr/>
          <p:nvPr/>
        </p:nvSpPr>
        <p:spPr>
          <a:xfrm>
            <a:off x="802790" y="7171087"/>
            <a:ext cx="11056988" cy="213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900">
                <a:latin typeface="Iowan Old Style Roman"/>
                <a:ea typeface="Iowan Old Style Roman"/>
                <a:cs typeface="Iowan Old Style Roman"/>
                <a:sym typeface="Iowan Old Style Roman"/>
              </a:defRPr>
            </a:lvl1pPr>
          </a:lstStyle>
          <a:p>
            <a:r>
              <a:t>He didn’t sings a dirty song. His bumps and grinds, although odious coming from a man, were in themselves no more erotic than half-witted scribblings on a fence. Yet from his tawdry green state … an obscenity penetrated the crowd …</a:t>
            </a:r>
          </a:p>
        </p:txBody>
      </p:sp>
      <p:sp>
        <p:nvSpPr>
          <p:cNvPr id="275" name="Shape 275"/>
          <p:cNvSpPr/>
          <p:nvPr/>
        </p:nvSpPr>
        <p:spPr>
          <a:xfrm>
            <a:off x="802790" y="7199963"/>
            <a:ext cx="11056988" cy="111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900">
                <a:latin typeface="Iowan Old Style Roman"/>
                <a:ea typeface="Iowan Old Style Roman"/>
                <a:cs typeface="Iowan Old Style Roman"/>
                <a:sym typeface="Iowan Old Style Roman"/>
              </a:defRPr>
            </a:lvl1pPr>
          </a:lstStyle>
          <a:p>
            <a:r>
              <a:t>It is a frightening thing for a man to watch his women debase themselves …</a:t>
            </a:r>
          </a:p>
        </p:txBody>
      </p:sp>
      <p:sp>
        <p:nvSpPr>
          <p:cNvPr id="276" name="Shape 276"/>
          <p:cNvSpPr/>
          <p:nvPr/>
        </p:nvSpPr>
        <p:spPr>
          <a:xfrm>
            <a:off x="802790" y="7171087"/>
            <a:ext cx="11056988" cy="213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900">
                <a:latin typeface="Iowan Old Style Roman"/>
                <a:ea typeface="Iowan Old Style Roman"/>
                <a:cs typeface="Iowan Old Style Roman"/>
                <a:sym typeface="Iowan Old Style Roman"/>
              </a:defRPr>
            </a:lvl1pPr>
          </a:lstStyle>
          <a:p>
            <a:r>
              <a:t>It was said by somebody recently that he is a dead ringer for Apollo and Hermes, those Grecian gods of another decadent age …He is also quite swarthy and his complexion is so baby smooth that one wonders whether he shaves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7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7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4" nodeType="clickEffect">
                                  <p:stCondLst>
                                    <p:cond delay="0"/>
                                  </p:stCondLst>
                                  <p:iterate>
                                    <p:tmAbs val="0"/>
                                  </p:iterate>
                                  <p:childTnLst>
                                    <p:set>
                                      <p:cBhvr>
                                        <p:cTn id="17" fill="hold">
                                          <p:stCondLst>
                                            <p:cond delay="0"/>
                                          </p:stCondLst>
                                        </p:cTn>
                                        <p:tgtEl>
                                          <p:spTgt spid="27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74" grpId="2" animBg="1" advAuto="0"/>
      <p:bldP spid="275" grpId="3" animBg="1" advAuto="0"/>
      <p:bldP spid="275" grpId="4" animBg="1" advAuto="0"/>
      <p:bldP spid="276" grpId="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8" name="A black-and-white photo shows three men in suits conversing in the foreground.jpg" descr="A black-and-white photo shows three men in suits conversing in the foreground. In the background, Elvis and several other men choose clothing from bins.&#13;&#10;"/>
          <p:cNvPicPr>
            <a:picLocks noChangeAspect="1"/>
          </p:cNvPicPr>
          <p:nvPr/>
        </p:nvPicPr>
        <p:blipFill>
          <a:blip r:embed="rId2">
            <a:extLst/>
          </a:blip>
          <a:stretch>
            <a:fillRect/>
          </a:stretch>
        </p:blipFill>
        <p:spPr>
          <a:xfrm>
            <a:off x="841021" y="442524"/>
            <a:ext cx="11322758" cy="7570330"/>
          </a:xfrm>
          <a:prstGeom prst="rect">
            <a:avLst/>
          </a:prstGeom>
          <a:ln w="12700">
            <a:miter lim="400000"/>
          </a:ln>
        </p:spPr>
      </p:pic>
      <p:sp>
        <p:nvSpPr>
          <p:cNvPr id="279" name="Shape 279"/>
          <p:cNvSpPr>
            <a:spLocks noGrp="1"/>
          </p:cNvSpPr>
          <p:nvPr>
            <p:ph type="title" idx="4294967295"/>
          </p:nvPr>
        </p:nvSpPr>
        <p:spPr>
          <a:xfrm>
            <a:off x="2865267" y="8671277"/>
            <a:ext cx="7765275" cy="723901"/>
          </a:xfrm>
          <a:prstGeom prst="rect">
            <a:avLst/>
          </a:prstGeom>
        </p:spPr>
        <p:txBody>
          <a:bodyPr/>
          <a:lstStyle>
            <a:lvl1pPr algn="ctr" defTabSz="543305">
              <a:spcBef>
                <a:spcPts val="2100"/>
              </a:spcBef>
              <a:defRPr sz="4836">
                <a:solidFill>
                  <a:srgbClr val="EBEBEB"/>
                </a:solidFill>
              </a:defRPr>
            </a:lvl1pPr>
          </a:lstStyle>
          <a:p>
            <a:r>
              <a:t>elvis joins the military</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5" name="Shape 195"/>
          <p:cNvSpPr>
            <a:spLocks noGrp="1"/>
          </p:cNvSpPr>
          <p:nvPr>
            <p:ph type="title"/>
          </p:nvPr>
        </p:nvSpPr>
        <p:spPr>
          <a:xfrm>
            <a:off x="571499" y="723899"/>
            <a:ext cx="11861801" cy="723901"/>
          </a:xfrm>
          <a:prstGeom prst="rect">
            <a:avLst/>
          </a:prstGeom>
        </p:spPr>
        <p:txBody>
          <a:bodyPr/>
          <a:lstStyle>
            <a:lvl1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Elvis Presley (1935-1977)</a:t>
            </a:r>
          </a:p>
        </p:txBody>
      </p:sp>
      <p:sp>
        <p:nvSpPr>
          <p:cNvPr id="196" name="Shape 196"/>
          <p:cNvSpPr>
            <a:spLocks noGrp="1"/>
          </p:cNvSpPr>
          <p:nvPr>
            <p:ph type="body" sz="quarter" idx="1"/>
          </p:nvPr>
        </p:nvSpPr>
        <p:spPr>
          <a:xfrm>
            <a:off x="571499" y="2730923"/>
            <a:ext cx="5502489" cy="1825415"/>
          </a:xfrm>
          <a:prstGeom prst="rect">
            <a:avLst/>
          </a:prstGeom>
        </p:spPr>
        <p:txBody>
          <a:bodyPr/>
          <a:lstStyle/>
          <a:p>
            <a:pPr marL="455802" indent="-455802" defTabSz="566674">
              <a:lnSpc>
                <a:spcPct val="90000"/>
              </a:lnSpc>
              <a:spcBef>
                <a:spcPts val="1700"/>
              </a:spcBef>
              <a:buChar char="•"/>
              <a:tabLst>
                <a:tab pos="609600" algn="l"/>
                <a:tab pos="1231900" algn="l"/>
                <a:tab pos="1866900" algn="l"/>
                <a:tab pos="2501900" algn="l"/>
                <a:tab pos="3124200" algn="l"/>
                <a:tab pos="3759200" algn="l"/>
                <a:tab pos="4394200" algn="l"/>
                <a:tab pos="5016500" algn="l"/>
                <a:tab pos="5651500" algn="l"/>
                <a:tab pos="6286500" algn="l"/>
                <a:tab pos="6908800" algn="l"/>
                <a:tab pos="7543800" algn="l"/>
                <a:tab pos="8178800" algn="l"/>
                <a:tab pos="8801100" algn="l"/>
                <a:tab pos="9436100" algn="l"/>
                <a:tab pos="10071100" algn="l"/>
                <a:tab pos="10693400" algn="l"/>
                <a:tab pos="11328400" algn="l"/>
                <a:tab pos="11963400" algn="l"/>
                <a:tab pos="12585700" algn="l"/>
              </a:tabLst>
              <a:defRPr sz="3104"/>
            </a:pPr>
            <a:r>
              <a:t>Born Tupelo, Mississippi into poor family</a:t>
            </a:r>
          </a:p>
          <a:p>
            <a:pPr marL="455802" indent="-455802" defTabSz="566674">
              <a:lnSpc>
                <a:spcPct val="90000"/>
              </a:lnSpc>
              <a:spcBef>
                <a:spcPts val="1700"/>
              </a:spcBef>
              <a:buChar char="•"/>
              <a:tabLst>
                <a:tab pos="609600" algn="l"/>
                <a:tab pos="1231900" algn="l"/>
                <a:tab pos="1866900" algn="l"/>
                <a:tab pos="2501900" algn="l"/>
                <a:tab pos="3124200" algn="l"/>
                <a:tab pos="3759200" algn="l"/>
                <a:tab pos="4394200" algn="l"/>
                <a:tab pos="5016500" algn="l"/>
                <a:tab pos="5651500" algn="l"/>
                <a:tab pos="6286500" algn="l"/>
                <a:tab pos="6908800" algn="l"/>
                <a:tab pos="7543800" algn="l"/>
                <a:tab pos="8178800" algn="l"/>
                <a:tab pos="8801100" algn="l"/>
                <a:tab pos="9436100" algn="l"/>
                <a:tab pos="10071100" algn="l"/>
                <a:tab pos="10693400" algn="l"/>
                <a:tab pos="11328400" algn="l"/>
                <a:tab pos="11963400" algn="l"/>
                <a:tab pos="12585700" algn="l"/>
              </a:tabLst>
              <a:defRPr sz="3104"/>
            </a:pPr>
            <a:r>
              <a:t>Begins playing guitar age 10</a:t>
            </a:r>
          </a:p>
        </p:txBody>
      </p:sp>
      <p:grpSp>
        <p:nvGrpSpPr>
          <p:cNvPr id="199" name="Group 199"/>
          <p:cNvGrpSpPr/>
          <p:nvPr/>
        </p:nvGrpSpPr>
        <p:grpSpPr>
          <a:xfrm>
            <a:off x="6351408" y="482425"/>
            <a:ext cx="5752680" cy="4985631"/>
            <a:chOff x="0" y="0"/>
            <a:chExt cx="5752679" cy="4985630"/>
          </a:xfrm>
        </p:grpSpPr>
        <p:pic>
          <p:nvPicPr>
            <p:cNvPr id="198" name="Elvisparents1937.jpg"/>
            <p:cNvPicPr>
              <a:picLocks noChangeAspect="1"/>
            </p:cNvPicPr>
            <p:nvPr/>
          </p:nvPicPr>
          <p:blipFill>
            <a:blip r:embed="rId2">
              <a:extLst/>
            </a:blip>
            <a:stretch>
              <a:fillRect/>
            </a:stretch>
          </p:blipFill>
          <p:spPr>
            <a:xfrm>
              <a:off x="88900" y="50800"/>
              <a:ext cx="5574880" cy="4757031"/>
            </a:xfrm>
            <a:prstGeom prst="rect">
              <a:avLst/>
            </a:prstGeom>
            <a:ln>
              <a:noFill/>
            </a:ln>
            <a:effectLst/>
          </p:spPr>
        </p:pic>
        <p:pic>
          <p:nvPicPr>
            <p:cNvPr id="197" name="Picture 196"/>
            <p:cNvPicPr>
              <a:picLocks/>
            </p:cNvPicPr>
            <p:nvPr/>
          </p:nvPicPr>
          <p:blipFill>
            <a:blip r:embed="rId3">
              <a:extLst/>
            </a:blip>
            <a:stretch>
              <a:fillRect/>
            </a:stretch>
          </p:blipFill>
          <p:spPr>
            <a:xfrm>
              <a:off x="0" y="0"/>
              <a:ext cx="5752680" cy="4985631"/>
            </a:xfrm>
            <a:prstGeom prst="rect">
              <a:avLst/>
            </a:prstGeom>
            <a:effectLst/>
          </p:spPr>
        </p:pic>
      </p:grpSp>
      <p:sp>
        <p:nvSpPr>
          <p:cNvPr id="200" name="Shape 200"/>
          <p:cNvSpPr/>
          <p:nvPr/>
        </p:nvSpPr>
        <p:spPr>
          <a:xfrm>
            <a:off x="661810" y="5243407"/>
            <a:ext cx="12009263" cy="32057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defTabSz="584200">
              <a:lnSpc>
                <a:spcPct val="90000"/>
              </a:lnSpc>
              <a:spcBef>
                <a:spcPts val="18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endParaRPr/>
          </a:p>
          <a:p>
            <a:pPr marL="1409700" lvl="2" indent="-469900" defTabSz="584200">
              <a:lnSpc>
                <a:spcPct val="90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r>
              <a:t>Influences:  Muddy Waters, Jimmie Rodgers, Southern Gospel</a:t>
            </a:r>
          </a:p>
          <a:p>
            <a:pPr marL="469900" indent="-469900" defTabSz="584200">
              <a:lnSpc>
                <a:spcPct val="90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r>
              <a:t>Family moves to Memphis 1948, absorbs blues, R&amp;B scene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6">
                                            <p:bg/>
                                          </p:spTgt>
                                        </p:tgtEl>
                                        <p:attrNameLst>
                                          <p:attrName>style.visibility</p:attrName>
                                        </p:attrNameLst>
                                      </p:cBhvr>
                                      <p:to>
                                        <p:strVal val="visible"/>
                                      </p:to>
                                    </p:set>
                                    <p:animEffect transition="in" filter="dissolve">
                                      <p:cBhvr>
                                        <p:cTn id="7" dur="500"/>
                                        <p:tgtEl>
                                          <p:spTgt spid="196">
                                            <p:bg/>
                                          </p:spTgt>
                                        </p:tgtEl>
                                      </p:cBhvr>
                                    </p:animEffect>
                                  </p:childTnLst>
                                </p:cTn>
                              </p:par>
                              <p:par>
                                <p:cTn id="8" presetID="9" presetClass="entr" presetSubtype="0" fill="hold" grpId="1" nodeType="withEffect">
                                  <p:stCondLst>
                                    <p:cond delay="0"/>
                                  </p:stCondLst>
                                  <p:iterate>
                                    <p:tmAbs val="0"/>
                                  </p:iterate>
                                  <p:childTnLst>
                                    <p:set>
                                      <p:cBhvr>
                                        <p:cTn id="9" fill="hold"/>
                                        <p:tgtEl>
                                          <p:spTgt spid="196">
                                            <p:txEl>
                                              <p:pRg st="0" end="0"/>
                                            </p:txEl>
                                          </p:spTgt>
                                        </p:tgtEl>
                                        <p:attrNameLst>
                                          <p:attrName>style.visibility</p:attrName>
                                        </p:attrNameLst>
                                      </p:cBhvr>
                                      <p:to>
                                        <p:strVal val="visible"/>
                                      </p:to>
                                    </p:set>
                                    <p:animEffect transition="in" filter="dissolve">
                                      <p:cBhvr>
                                        <p:cTn id="10" dur="500"/>
                                        <p:tgtEl>
                                          <p:spTgt spid="1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96">
                                            <p:txEl>
                                              <p:pRg st="1" end="1"/>
                                            </p:txEl>
                                          </p:spTgt>
                                        </p:tgtEl>
                                        <p:attrNameLst>
                                          <p:attrName>style.visibility</p:attrName>
                                        </p:attrNameLst>
                                      </p:cBhvr>
                                      <p:to>
                                        <p:strVal val="visible"/>
                                      </p:to>
                                    </p:set>
                                    <p:animEffect transition="in" filter="dissolve">
                                      <p:cBhvr>
                                        <p:cTn id="15" dur="500"/>
                                        <p:tgtEl>
                                          <p:spTgt spid="1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200">
                                            <p:bg/>
                                          </p:spTgt>
                                        </p:tgtEl>
                                        <p:attrNameLst>
                                          <p:attrName>style.visibility</p:attrName>
                                        </p:attrNameLst>
                                      </p:cBhvr>
                                      <p:to>
                                        <p:strVal val="visible"/>
                                      </p:to>
                                    </p:set>
                                    <p:animEffect transition="in" filter="dissolve">
                                      <p:cBhvr>
                                        <p:cTn id="20" dur="500"/>
                                        <p:tgtEl>
                                          <p:spTgt spid="200">
                                            <p:bg/>
                                          </p:spTgt>
                                        </p:tgtEl>
                                      </p:cBhvr>
                                    </p:animEffect>
                                  </p:childTnLst>
                                </p:cTn>
                              </p:par>
                              <p:par>
                                <p:cTn id="21" presetID="9" presetClass="entr" presetSubtype="0" fill="hold" grpId="2" nodeType="withEffect">
                                  <p:stCondLst>
                                    <p:cond delay="0"/>
                                  </p:stCondLst>
                                  <p:iterate>
                                    <p:tmAbs val="0"/>
                                  </p:iterate>
                                  <p:childTnLst>
                                    <p:set>
                                      <p:cBhvr>
                                        <p:cTn id="22" fill="hold"/>
                                        <p:tgtEl>
                                          <p:spTgt spid="200">
                                            <p:txEl>
                                              <p:pRg st="0" end="0"/>
                                            </p:txEl>
                                          </p:spTgt>
                                        </p:tgtEl>
                                        <p:attrNameLst>
                                          <p:attrName>style.visibility</p:attrName>
                                        </p:attrNameLst>
                                      </p:cBhvr>
                                      <p:to>
                                        <p:strVal val="visible"/>
                                      </p:to>
                                    </p:set>
                                    <p:animEffect transition="in" filter="dissolve">
                                      <p:cBhvr>
                                        <p:cTn id="23" dur="500"/>
                                        <p:tgtEl>
                                          <p:spTgt spid="200">
                                            <p:txEl>
                                              <p:pRg st="0" end="0"/>
                                            </p:txEl>
                                          </p:spTgt>
                                        </p:tgtEl>
                                      </p:cBhvr>
                                    </p:animEffect>
                                  </p:childTnLst>
                                </p:cTn>
                              </p:par>
                              <p:par>
                                <p:cTn id="24" presetID="9" presetClass="entr" presetSubtype="0" fill="hold" grpId="2" nodeType="withEffect">
                                  <p:stCondLst>
                                    <p:cond delay="0"/>
                                  </p:stCondLst>
                                  <p:iterate>
                                    <p:tmAbs val="0"/>
                                  </p:iterate>
                                  <p:childTnLst>
                                    <p:set>
                                      <p:cBhvr>
                                        <p:cTn id="25" fill="hold"/>
                                        <p:tgtEl>
                                          <p:spTgt spid="200">
                                            <p:txEl>
                                              <p:pRg st="1" end="1"/>
                                            </p:txEl>
                                          </p:spTgt>
                                        </p:tgtEl>
                                        <p:attrNameLst>
                                          <p:attrName>style.visibility</p:attrName>
                                        </p:attrNameLst>
                                      </p:cBhvr>
                                      <p:to>
                                        <p:strVal val="visible"/>
                                      </p:to>
                                    </p:set>
                                    <p:animEffect transition="in" filter="dissolve">
                                      <p:cBhvr>
                                        <p:cTn id="26" dur="500"/>
                                        <p:tgtEl>
                                          <p:spTgt spid="20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2" nodeType="clickEffect">
                                  <p:stCondLst>
                                    <p:cond delay="0"/>
                                  </p:stCondLst>
                                  <p:iterate>
                                    <p:tmAbs val="0"/>
                                  </p:iterate>
                                  <p:childTnLst>
                                    <p:set>
                                      <p:cBhvr>
                                        <p:cTn id="30" fill="hold"/>
                                        <p:tgtEl>
                                          <p:spTgt spid="200">
                                            <p:txEl>
                                              <p:pRg st="2" end="2"/>
                                            </p:txEl>
                                          </p:spTgt>
                                        </p:tgtEl>
                                        <p:attrNameLst>
                                          <p:attrName>style.visibility</p:attrName>
                                        </p:attrNameLst>
                                      </p:cBhvr>
                                      <p:to>
                                        <p:strVal val="visible"/>
                                      </p:to>
                                    </p:set>
                                    <p:animEffect transition="in" filter="dissolve">
                                      <p:cBhvr>
                                        <p:cTn id="31" dur="500"/>
                                        <p:tgtEl>
                                          <p:spTgt spid="2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build="p" animBg="1" advAuto="0"/>
      <p:bldP spid="200" grpId="2"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3" name="Shape 203"/>
          <p:cNvSpPr>
            <a:spLocks noGrp="1"/>
          </p:cNvSpPr>
          <p:nvPr>
            <p:ph type="title"/>
          </p:nvPr>
        </p:nvSpPr>
        <p:spPr>
          <a:xfrm>
            <a:off x="571499" y="723899"/>
            <a:ext cx="11861801" cy="723901"/>
          </a:xfrm>
          <a:prstGeom prst="rect">
            <a:avLst/>
          </a:prstGeom>
        </p:spPr>
        <p:txBody>
          <a:bodyPr/>
          <a:lstStyle>
            <a:lvl1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Elvis meets sam philips</a:t>
            </a:r>
          </a:p>
        </p:txBody>
      </p:sp>
      <p:sp>
        <p:nvSpPr>
          <p:cNvPr id="204" name="Shape 204"/>
          <p:cNvSpPr>
            <a:spLocks noGrp="1"/>
          </p:cNvSpPr>
          <p:nvPr>
            <p:ph type="body" sz="half" idx="1"/>
          </p:nvPr>
        </p:nvSpPr>
        <p:spPr>
          <a:xfrm>
            <a:off x="5987837" y="2225604"/>
            <a:ext cx="6430364" cy="6884247"/>
          </a:xfrm>
          <a:prstGeom prst="rect">
            <a:avLst/>
          </a:prstGeom>
        </p:spPr>
        <p:txBody>
          <a:bodyPr/>
          <a:lstStyle/>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Late 1953 goes into Sun studios to record demo, invited back in 1954</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After recording some lackluster cuts, Elvis and guitarist Scotty Moore start playing the old blues song by Arthur Crudup, </a:t>
            </a:r>
            <a:r>
              <a:rPr>
                <a:latin typeface="Iowan Old Style Italic"/>
                <a:ea typeface="Iowan Old Style Italic"/>
                <a:cs typeface="Iowan Old Style Italic"/>
                <a:sym typeface="Iowan Old Style Italic"/>
              </a:rPr>
              <a:t>That’s All Right, Mama </a:t>
            </a:r>
            <a:r>
              <a:t>and </a:t>
            </a:r>
            <a:r>
              <a:rPr i="1">
                <a:latin typeface="Times New Roman"/>
                <a:ea typeface="Times New Roman"/>
                <a:cs typeface="Times New Roman"/>
                <a:sym typeface="Times New Roman"/>
              </a:rPr>
              <a:t>Blue Moon of Kentucky</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Memphis DJ Dewey Philips starts playing </a:t>
            </a:r>
            <a:r>
              <a:rPr>
                <a:latin typeface="Iowan Old Style Italic"/>
                <a:ea typeface="Iowan Old Style Italic"/>
                <a:cs typeface="Iowan Old Style Italic"/>
                <a:sym typeface="Iowan Old Style Italic"/>
              </a:rPr>
              <a:t>That’s All Right</a:t>
            </a:r>
            <a:r>
              <a:t> constantly: it’s a huge hit</a:t>
            </a:r>
          </a:p>
        </p:txBody>
      </p:sp>
      <p:grpSp>
        <p:nvGrpSpPr>
          <p:cNvPr id="207" name="Group 207"/>
          <p:cNvGrpSpPr/>
          <p:nvPr/>
        </p:nvGrpSpPr>
        <p:grpSpPr>
          <a:xfrm>
            <a:off x="379094" y="1701799"/>
            <a:ext cx="5602429" cy="7442201"/>
            <a:chOff x="0" y="0"/>
            <a:chExt cx="5602427" cy="7442200"/>
          </a:xfrm>
        </p:grpSpPr>
        <p:pic>
          <p:nvPicPr>
            <p:cNvPr id="206" name="Elvis_with_Sam_Phillips_1956.jpg"/>
            <p:cNvPicPr>
              <a:picLocks noChangeAspect="1"/>
            </p:cNvPicPr>
            <p:nvPr/>
          </p:nvPicPr>
          <p:blipFill>
            <a:blip r:embed="rId2">
              <a:extLst/>
            </a:blip>
            <a:stretch>
              <a:fillRect/>
            </a:stretch>
          </p:blipFill>
          <p:spPr>
            <a:xfrm>
              <a:off x="88900" y="50800"/>
              <a:ext cx="5424628" cy="7213600"/>
            </a:xfrm>
            <a:prstGeom prst="rect">
              <a:avLst/>
            </a:prstGeom>
            <a:ln>
              <a:noFill/>
            </a:ln>
            <a:effectLst/>
          </p:spPr>
        </p:pic>
        <p:pic>
          <p:nvPicPr>
            <p:cNvPr id="205" name="Picture 204"/>
            <p:cNvPicPr>
              <a:picLocks/>
            </p:cNvPicPr>
            <p:nvPr/>
          </p:nvPicPr>
          <p:blipFill>
            <a:blip r:embed="rId3">
              <a:extLst/>
            </a:blip>
            <a:stretch>
              <a:fillRect/>
            </a:stretch>
          </p:blipFill>
          <p:spPr>
            <a:xfrm>
              <a:off x="0" y="0"/>
              <a:ext cx="5602428" cy="7442200"/>
            </a:xfrm>
            <a:prstGeom prst="rect">
              <a:avLst/>
            </a:prstGeom>
            <a:effectLst/>
          </p:spPr>
        </p:pic>
      </p:grpSp>
      <p:pic>
        <p:nvPicPr>
          <p:cNvPr id="208" name="presleyelvis-thats.jpg"/>
          <p:cNvPicPr>
            <a:picLocks noChangeAspect="1"/>
          </p:cNvPicPr>
          <p:nvPr/>
        </p:nvPicPr>
        <p:blipFill>
          <a:blip r:embed="rId4">
            <a:extLst/>
          </a:blip>
          <a:stretch>
            <a:fillRect/>
          </a:stretch>
        </p:blipFill>
        <p:spPr>
          <a:xfrm>
            <a:off x="10727619" y="199531"/>
            <a:ext cx="2074334" cy="20743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4">
                                            <p:bg/>
                                          </p:spTgt>
                                        </p:tgtEl>
                                        <p:attrNameLst>
                                          <p:attrName>style.visibility</p:attrName>
                                        </p:attrNameLst>
                                      </p:cBhvr>
                                      <p:to>
                                        <p:strVal val="visible"/>
                                      </p:to>
                                    </p:set>
                                    <p:animEffect transition="in" filter="dissolve">
                                      <p:cBhvr>
                                        <p:cTn id="7" dur="500"/>
                                        <p:tgtEl>
                                          <p:spTgt spid="204">
                                            <p:bg/>
                                          </p:spTgt>
                                        </p:tgtEl>
                                      </p:cBhvr>
                                    </p:animEffect>
                                  </p:childTnLst>
                                </p:cTn>
                              </p:par>
                              <p:par>
                                <p:cTn id="8" presetID="9" presetClass="entr" presetSubtype="0" fill="hold" grpId="1" nodeType="withEffect">
                                  <p:stCondLst>
                                    <p:cond delay="0"/>
                                  </p:stCondLst>
                                  <p:iterate>
                                    <p:tmAbs val="0"/>
                                  </p:iterate>
                                  <p:childTnLst>
                                    <p:set>
                                      <p:cBhvr>
                                        <p:cTn id="9" fill="hold"/>
                                        <p:tgtEl>
                                          <p:spTgt spid="204">
                                            <p:txEl>
                                              <p:pRg st="0" end="0"/>
                                            </p:txEl>
                                          </p:spTgt>
                                        </p:tgtEl>
                                        <p:attrNameLst>
                                          <p:attrName>style.visibility</p:attrName>
                                        </p:attrNameLst>
                                      </p:cBhvr>
                                      <p:to>
                                        <p:strVal val="visible"/>
                                      </p:to>
                                    </p:set>
                                    <p:animEffect transition="in" filter="dissolve">
                                      <p:cBhvr>
                                        <p:cTn id="10" dur="500"/>
                                        <p:tgtEl>
                                          <p:spTgt spid="2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04">
                                            <p:txEl>
                                              <p:pRg st="1" end="1"/>
                                            </p:txEl>
                                          </p:spTgt>
                                        </p:tgtEl>
                                        <p:attrNameLst>
                                          <p:attrName>style.visibility</p:attrName>
                                        </p:attrNameLst>
                                      </p:cBhvr>
                                      <p:to>
                                        <p:strVal val="visible"/>
                                      </p:to>
                                    </p:set>
                                    <p:animEffect transition="in" filter="dissolve">
                                      <p:cBhvr>
                                        <p:cTn id="15" dur="500"/>
                                        <p:tgtEl>
                                          <p:spTgt spid="2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04">
                                            <p:txEl>
                                              <p:pRg st="2" end="2"/>
                                            </p:txEl>
                                          </p:spTgt>
                                        </p:tgtEl>
                                        <p:attrNameLst>
                                          <p:attrName>style.visibility</p:attrName>
                                        </p:attrNameLst>
                                      </p:cBhvr>
                                      <p:to>
                                        <p:strVal val="visible"/>
                                      </p:to>
                                    </p:set>
                                    <p:animEffect transition="in" filter="dissolve">
                                      <p:cBhvr>
                                        <p:cTn id="20" dur="500"/>
                                        <p:tgtEl>
                                          <p:spTgt spid="2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1" name="Shape 211"/>
          <p:cNvSpPr>
            <a:spLocks noGrp="1"/>
          </p:cNvSpPr>
          <p:nvPr>
            <p:ph type="title"/>
          </p:nvPr>
        </p:nvSpPr>
        <p:spPr>
          <a:xfrm>
            <a:off x="571499" y="723899"/>
            <a:ext cx="11861801" cy="723901"/>
          </a:xfrm>
          <a:prstGeom prst="rect">
            <a:avLst/>
          </a:prstGeom>
        </p:spPr>
        <p:txBody>
          <a:bodyPr/>
          <a:lstStyle>
            <a:lvl1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from memphis to the world</a:t>
            </a:r>
          </a:p>
        </p:txBody>
      </p:sp>
      <p:sp>
        <p:nvSpPr>
          <p:cNvPr id="212" name="Shape 212"/>
          <p:cNvSpPr>
            <a:spLocks noGrp="1"/>
          </p:cNvSpPr>
          <p:nvPr>
            <p:ph type="body" sz="half" idx="1"/>
          </p:nvPr>
        </p:nvSpPr>
        <p:spPr>
          <a:xfrm>
            <a:off x="571500" y="1972310"/>
            <a:ext cx="5628640" cy="6901180"/>
          </a:xfrm>
          <a:prstGeom prst="rect">
            <a:avLst/>
          </a:prstGeom>
        </p:spPr>
        <p:txBody>
          <a:bodyPr/>
          <a:lstStyle/>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By August 1954 featured on Grand Old Opry, but Elvis doesn’t fit the Opry image</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Finds a home at the </a:t>
            </a:r>
            <a:r>
              <a:rPr>
                <a:latin typeface="Iowan Old Style Bold"/>
                <a:ea typeface="Iowan Old Style Bold"/>
                <a:cs typeface="Iowan Old Style Bold"/>
                <a:sym typeface="Iowan Old Style Bold"/>
              </a:rPr>
              <a:t>Louisiana Hayride</a:t>
            </a:r>
            <a:r>
              <a:t> from 1954–1956; by that time he was a national figure</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August </a:t>
            </a:r>
            <a:r>
              <a:rPr>
                <a:latin typeface="Iowan Old Style Bold"/>
                <a:ea typeface="Iowan Old Style Bold"/>
                <a:cs typeface="Iowan Old Style Bold"/>
                <a:sym typeface="Iowan Old Style Bold"/>
              </a:rPr>
              <a:t>1956 TV appearances</a:t>
            </a:r>
            <a:r>
              <a:t> on the Milton Berle and Ed Sullivan shows are a sensation</a:t>
            </a:r>
          </a:p>
        </p:txBody>
      </p:sp>
      <p:pic>
        <p:nvPicPr>
          <p:cNvPr id="213" name="Picture 212"/>
          <p:cNvPicPr>
            <a:picLocks/>
          </p:cNvPicPr>
          <p:nvPr/>
        </p:nvPicPr>
        <p:blipFill>
          <a:blip r:embed="rId2">
            <a:extLst/>
          </a:blip>
          <a:stretch>
            <a:fillRect/>
          </a:stretch>
        </p:blipFill>
        <p:spPr>
          <a:xfrm>
            <a:off x="6774540" y="4794521"/>
            <a:ext cx="5976279" cy="4094253"/>
          </a:xfrm>
          <a:prstGeom prst="rect">
            <a:avLst/>
          </a:prstGeom>
          <a:effectLst>
            <a:outerShdw blurRad="63500" dist="25400" dir="5400000" rotWithShape="0">
              <a:srgbClr val="000000">
                <a:alpha val="50000"/>
              </a:srgbClr>
            </a:outerShdw>
          </a:effectLst>
        </p:spPr>
      </p:pic>
      <p:grpSp>
        <p:nvGrpSpPr>
          <p:cNvPr id="216" name="Group 216"/>
          <p:cNvGrpSpPr/>
          <p:nvPr/>
        </p:nvGrpSpPr>
        <p:grpSpPr>
          <a:xfrm>
            <a:off x="6774541" y="444054"/>
            <a:ext cx="5976279" cy="4094253"/>
            <a:chOff x="0" y="0"/>
            <a:chExt cx="5976277" cy="4094252"/>
          </a:xfrm>
        </p:grpSpPr>
        <p:pic>
          <p:nvPicPr>
            <p:cNvPr id="215" name="pasted-image.png"/>
            <p:cNvPicPr>
              <a:picLocks noChangeAspect="1"/>
            </p:cNvPicPr>
            <p:nvPr/>
          </p:nvPicPr>
          <p:blipFill>
            <a:blip r:embed="rId3">
              <a:extLst/>
            </a:blip>
            <a:stretch>
              <a:fillRect/>
            </a:stretch>
          </p:blipFill>
          <p:spPr>
            <a:xfrm>
              <a:off x="88900" y="50800"/>
              <a:ext cx="5798478" cy="3865653"/>
            </a:xfrm>
            <a:prstGeom prst="rect">
              <a:avLst/>
            </a:prstGeom>
            <a:ln>
              <a:noFill/>
            </a:ln>
            <a:effectLst/>
          </p:spPr>
        </p:pic>
        <p:pic>
          <p:nvPicPr>
            <p:cNvPr id="214" name="Picture 213"/>
            <p:cNvPicPr>
              <a:picLocks/>
            </p:cNvPicPr>
            <p:nvPr/>
          </p:nvPicPr>
          <p:blipFill>
            <a:blip r:embed="rId4">
              <a:extLst/>
            </a:blip>
            <a:stretch>
              <a:fillRect/>
            </a:stretch>
          </p:blipFill>
          <p:spPr>
            <a:xfrm>
              <a:off x="0" y="0"/>
              <a:ext cx="5976278" cy="4094253"/>
            </a:xfrm>
            <a:prstGeom prst="rect">
              <a:avLst/>
            </a:prstGeom>
            <a:effectLst/>
          </p:spPr>
        </p:pic>
      </p:grpSp>
      <p:sp>
        <p:nvSpPr>
          <p:cNvPr id="217" name="Shape 217"/>
          <p:cNvSpPr/>
          <p:nvPr/>
        </p:nvSpPr>
        <p:spPr>
          <a:xfrm>
            <a:off x="8147846" y="9015165"/>
            <a:ext cx="3675178" cy="42926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latin typeface="DIN Condensed"/>
                <a:ea typeface="DIN Condensed"/>
                <a:cs typeface="DIN Condensed"/>
                <a:sym typeface="DIN Condensed"/>
              </a:defRPr>
            </a:lvl1pPr>
          </a:lstStyle>
          <a:p>
            <a:r>
              <a:t>Elvis on the Steve Allen show, 1956</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2">
                                            <p:bg/>
                                          </p:spTgt>
                                        </p:tgtEl>
                                        <p:attrNameLst>
                                          <p:attrName>style.visibility</p:attrName>
                                        </p:attrNameLst>
                                      </p:cBhvr>
                                      <p:to>
                                        <p:strVal val="visible"/>
                                      </p:to>
                                    </p:set>
                                    <p:animEffect transition="in" filter="dissolve">
                                      <p:cBhvr>
                                        <p:cTn id="7" dur="500"/>
                                        <p:tgtEl>
                                          <p:spTgt spid="212">
                                            <p:bg/>
                                          </p:spTgt>
                                        </p:tgtEl>
                                      </p:cBhvr>
                                    </p:animEffect>
                                  </p:childTnLst>
                                </p:cTn>
                              </p:par>
                              <p:par>
                                <p:cTn id="8" presetID="9" presetClass="entr" presetSubtype="0" fill="hold" grpId="1" nodeType="withEffect">
                                  <p:stCondLst>
                                    <p:cond delay="0"/>
                                  </p:stCondLst>
                                  <p:iterate>
                                    <p:tmAbs val="0"/>
                                  </p:iterate>
                                  <p:childTnLst>
                                    <p:set>
                                      <p:cBhvr>
                                        <p:cTn id="9" fill="hold"/>
                                        <p:tgtEl>
                                          <p:spTgt spid="212">
                                            <p:txEl>
                                              <p:pRg st="0" end="0"/>
                                            </p:txEl>
                                          </p:spTgt>
                                        </p:tgtEl>
                                        <p:attrNameLst>
                                          <p:attrName>style.visibility</p:attrName>
                                        </p:attrNameLst>
                                      </p:cBhvr>
                                      <p:to>
                                        <p:strVal val="visible"/>
                                      </p:to>
                                    </p:set>
                                    <p:animEffect transition="in" filter="dissolve">
                                      <p:cBhvr>
                                        <p:cTn id="10" dur="500"/>
                                        <p:tgtEl>
                                          <p:spTgt spid="2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12">
                                            <p:txEl>
                                              <p:pRg st="1" end="1"/>
                                            </p:txEl>
                                          </p:spTgt>
                                        </p:tgtEl>
                                        <p:attrNameLst>
                                          <p:attrName>style.visibility</p:attrName>
                                        </p:attrNameLst>
                                      </p:cBhvr>
                                      <p:to>
                                        <p:strVal val="visible"/>
                                      </p:to>
                                    </p:set>
                                    <p:animEffect transition="in" filter="dissolve">
                                      <p:cBhvr>
                                        <p:cTn id="15" dur="500"/>
                                        <p:tgtEl>
                                          <p:spTgt spid="2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12">
                                            <p:txEl>
                                              <p:pRg st="2" end="2"/>
                                            </p:txEl>
                                          </p:spTgt>
                                        </p:tgtEl>
                                        <p:attrNameLst>
                                          <p:attrName>style.visibility</p:attrName>
                                        </p:attrNameLst>
                                      </p:cBhvr>
                                      <p:to>
                                        <p:strVal val="visible"/>
                                      </p:to>
                                    </p:set>
                                    <p:animEffect transition="in" filter="dissolve">
                                      <p:cBhvr>
                                        <p:cTn id="20" dur="500"/>
                                        <p:tgtEl>
                                          <p:spTgt spid="2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build="p"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21" name="Group 221"/>
          <p:cNvGrpSpPr/>
          <p:nvPr/>
        </p:nvGrpSpPr>
        <p:grpSpPr>
          <a:xfrm>
            <a:off x="2097090" y="385656"/>
            <a:ext cx="8491809" cy="7918082"/>
            <a:chOff x="0" y="0"/>
            <a:chExt cx="8491807" cy="7918081"/>
          </a:xfrm>
        </p:grpSpPr>
        <p:pic>
          <p:nvPicPr>
            <p:cNvPr id="220" name="Arthur_Big_Boy_Crudup_blues_musician.jpg"/>
            <p:cNvPicPr>
              <a:picLocks noChangeAspect="1"/>
            </p:cNvPicPr>
            <p:nvPr/>
          </p:nvPicPr>
          <p:blipFill>
            <a:blip r:embed="rId2">
              <a:extLst/>
            </a:blip>
            <a:stretch>
              <a:fillRect/>
            </a:stretch>
          </p:blipFill>
          <p:spPr>
            <a:xfrm>
              <a:off x="88900" y="50800"/>
              <a:ext cx="8314008" cy="7689482"/>
            </a:xfrm>
            <a:prstGeom prst="rect">
              <a:avLst/>
            </a:prstGeom>
            <a:ln>
              <a:noFill/>
            </a:ln>
            <a:effectLst/>
          </p:spPr>
        </p:pic>
        <p:pic>
          <p:nvPicPr>
            <p:cNvPr id="219" name="Picture 218"/>
            <p:cNvPicPr>
              <a:picLocks/>
            </p:cNvPicPr>
            <p:nvPr/>
          </p:nvPicPr>
          <p:blipFill>
            <a:blip r:embed="rId3">
              <a:extLst/>
            </a:blip>
            <a:stretch>
              <a:fillRect/>
            </a:stretch>
          </p:blipFill>
          <p:spPr>
            <a:xfrm>
              <a:off x="0" y="0"/>
              <a:ext cx="8491808" cy="7918082"/>
            </a:xfrm>
            <a:prstGeom prst="rect">
              <a:avLst/>
            </a:prstGeom>
            <a:effectLst/>
          </p:spPr>
        </p:pic>
      </p:grpSp>
      <p:sp>
        <p:nvSpPr>
          <p:cNvPr id="222" name="Shape 222"/>
          <p:cNvSpPr>
            <a:spLocks noGrp="1"/>
          </p:cNvSpPr>
          <p:nvPr>
            <p:ph type="title" idx="4294967295"/>
          </p:nvPr>
        </p:nvSpPr>
        <p:spPr>
          <a:xfrm>
            <a:off x="2315859" y="8671277"/>
            <a:ext cx="7765275" cy="723901"/>
          </a:xfrm>
          <a:prstGeom prst="rect">
            <a:avLst/>
          </a:prstGeom>
        </p:spPr>
        <p:txBody>
          <a:bodyPr>
            <a:normAutofit fontScale="90000"/>
          </a:bodyPr>
          <a:lstStyle>
            <a:lvl1pPr algn="ctr" defTabSz="403097">
              <a:spcBef>
                <a:spcPts val="1500"/>
              </a:spcBef>
              <a:defRPr sz="3588">
                <a:solidFill>
                  <a:srgbClr val="EBEBEB"/>
                </a:solidFill>
              </a:defRPr>
            </a:lvl1pPr>
          </a:lstStyle>
          <a:p>
            <a:r>
              <a:rPr dirty="0" err="1"/>
              <a:t>arthur</a:t>
            </a:r>
            <a:r>
              <a:rPr dirty="0"/>
              <a:t> </a:t>
            </a:r>
            <a:r>
              <a:rPr dirty="0" err="1"/>
              <a:t>crud</a:t>
            </a:r>
            <a:r>
              <a:rPr lang="en-US" dirty="0" err="1"/>
              <a:t>up</a:t>
            </a:r>
            <a:r>
              <a:rPr dirty="0" err="1"/>
              <a:t>'s</a:t>
            </a:r>
            <a:r>
              <a:rPr dirty="0"/>
              <a:t> original “That’s All Right, Mama”</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25" name="Shape 225"/>
          <p:cNvSpPr>
            <a:spLocks noGrp="1"/>
          </p:cNvSpPr>
          <p:nvPr>
            <p:ph type="title"/>
          </p:nvPr>
        </p:nvSpPr>
        <p:spPr>
          <a:prstGeom prst="rect">
            <a:avLst/>
          </a:prstGeom>
        </p:spPr>
        <p:txBody>
          <a:bodyPr/>
          <a:lstStyle>
            <a:lvl1pPr defTabSz="543305">
              <a:spcBef>
                <a:spcPts val="2100"/>
              </a:spcBef>
              <a:defRPr sz="4836"/>
            </a:lvl1pPr>
          </a:lstStyle>
          <a:p>
            <a:r>
              <a:t>1954 on the louisiana hayride</a:t>
            </a:r>
          </a:p>
        </p:txBody>
      </p:sp>
      <p:grpSp>
        <p:nvGrpSpPr>
          <p:cNvPr id="228" name="Group 228"/>
          <p:cNvGrpSpPr/>
          <p:nvPr/>
        </p:nvGrpSpPr>
        <p:grpSpPr>
          <a:xfrm>
            <a:off x="4658471" y="3117658"/>
            <a:ext cx="5537725" cy="6575622"/>
            <a:chOff x="0" y="0"/>
            <a:chExt cx="5537723" cy="6575621"/>
          </a:xfrm>
        </p:grpSpPr>
        <p:pic>
          <p:nvPicPr>
            <p:cNvPr id="227" name="1956-dec-15-2.jpg"/>
            <p:cNvPicPr>
              <a:picLocks noChangeAspect="1"/>
            </p:cNvPicPr>
            <p:nvPr/>
          </p:nvPicPr>
          <p:blipFill>
            <a:blip r:embed="rId2">
              <a:extLst/>
            </a:blip>
            <a:stretch>
              <a:fillRect/>
            </a:stretch>
          </p:blipFill>
          <p:spPr>
            <a:xfrm>
              <a:off x="101600" y="63500"/>
              <a:ext cx="5334524" cy="6321622"/>
            </a:xfrm>
            <a:prstGeom prst="rect">
              <a:avLst/>
            </a:prstGeom>
            <a:ln>
              <a:noFill/>
            </a:ln>
            <a:effectLst/>
          </p:spPr>
        </p:pic>
        <p:pic>
          <p:nvPicPr>
            <p:cNvPr id="226" name="Picture 225"/>
            <p:cNvPicPr>
              <a:picLocks/>
            </p:cNvPicPr>
            <p:nvPr/>
          </p:nvPicPr>
          <p:blipFill>
            <a:blip r:embed="rId3">
              <a:extLst/>
            </a:blip>
            <a:stretch>
              <a:fillRect/>
            </a:stretch>
          </p:blipFill>
          <p:spPr>
            <a:xfrm>
              <a:off x="0" y="0"/>
              <a:ext cx="5537724" cy="6575622"/>
            </a:xfrm>
            <a:prstGeom prst="rect">
              <a:avLst/>
            </a:prstGeom>
            <a:effectLst/>
          </p:spPr>
        </p:pic>
      </p:grpSp>
      <p:grpSp>
        <p:nvGrpSpPr>
          <p:cNvPr id="231" name="Group 231"/>
          <p:cNvGrpSpPr/>
          <p:nvPr/>
        </p:nvGrpSpPr>
        <p:grpSpPr>
          <a:xfrm>
            <a:off x="9317173" y="392777"/>
            <a:ext cx="3336332" cy="4076420"/>
            <a:chOff x="0" y="0"/>
            <a:chExt cx="3336331" cy="4076419"/>
          </a:xfrm>
        </p:grpSpPr>
        <p:pic>
          <p:nvPicPr>
            <p:cNvPr id="230" name="hayride.gif"/>
            <p:cNvPicPr>
              <a:picLocks noChangeAspect="1"/>
            </p:cNvPicPr>
            <p:nvPr/>
          </p:nvPicPr>
          <p:blipFill>
            <a:blip r:embed="rId4">
              <a:extLst/>
            </a:blip>
            <a:stretch>
              <a:fillRect/>
            </a:stretch>
          </p:blipFill>
          <p:spPr>
            <a:xfrm>
              <a:off x="101600" y="63500"/>
              <a:ext cx="3133132" cy="3822420"/>
            </a:xfrm>
            <a:prstGeom prst="rect">
              <a:avLst/>
            </a:prstGeom>
            <a:ln>
              <a:noFill/>
            </a:ln>
            <a:effectLst/>
          </p:spPr>
        </p:pic>
        <p:pic>
          <p:nvPicPr>
            <p:cNvPr id="229" name="Picture 228"/>
            <p:cNvPicPr>
              <a:picLocks/>
            </p:cNvPicPr>
            <p:nvPr/>
          </p:nvPicPr>
          <p:blipFill>
            <a:blip r:embed="rId5">
              <a:extLst/>
            </a:blip>
            <a:stretch>
              <a:fillRect/>
            </a:stretch>
          </p:blipFill>
          <p:spPr>
            <a:xfrm>
              <a:off x="-1" y="0"/>
              <a:ext cx="3336333" cy="4076420"/>
            </a:xfrm>
            <a:prstGeom prst="rect">
              <a:avLst/>
            </a:prstGeom>
            <a:effectLst/>
          </p:spPr>
        </p:pic>
      </p:grpSp>
      <p:grpSp>
        <p:nvGrpSpPr>
          <p:cNvPr id="234" name="Group 234"/>
          <p:cNvGrpSpPr/>
          <p:nvPr/>
        </p:nvGrpSpPr>
        <p:grpSpPr>
          <a:xfrm>
            <a:off x="358986" y="1858195"/>
            <a:ext cx="4543068" cy="3370621"/>
            <a:chOff x="0" y="0"/>
            <a:chExt cx="4543066" cy="3370619"/>
          </a:xfrm>
        </p:grpSpPr>
        <p:pic>
          <p:nvPicPr>
            <p:cNvPr id="233" name="jan-22-1955-hayride-edit.jpg"/>
            <p:cNvPicPr>
              <a:picLocks noChangeAspect="1"/>
            </p:cNvPicPr>
            <p:nvPr/>
          </p:nvPicPr>
          <p:blipFill>
            <a:blip r:embed="rId6">
              <a:extLst/>
            </a:blip>
            <a:stretch>
              <a:fillRect/>
            </a:stretch>
          </p:blipFill>
          <p:spPr>
            <a:xfrm>
              <a:off x="101600" y="63500"/>
              <a:ext cx="4339867" cy="3116621"/>
            </a:xfrm>
            <a:prstGeom prst="rect">
              <a:avLst/>
            </a:prstGeom>
            <a:ln>
              <a:noFill/>
            </a:ln>
            <a:effectLst/>
          </p:spPr>
        </p:pic>
        <p:pic>
          <p:nvPicPr>
            <p:cNvPr id="232" name="Picture 231"/>
            <p:cNvPicPr>
              <a:picLocks/>
            </p:cNvPicPr>
            <p:nvPr/>
          </p:nvPicPr>
          <p:blipFill>
            <a:blip r:embed="rId7">
              <a:extLst/>
            </a:blip>
            <a:stretch>
              <a:fillRect/>
            </a:stretch>
          </p:blipFill>
          <p:spPr>
            <a:xfrm>
              <a:off x="0" y="0"/>
              <a:ext cx="4543067" cy="3370620"/>
            </a:xfrm>
            <a:prstGeom prst="rect">
              <a:avLst/>
            </a:prstGeom>
            <a:effectLst/>
          </p:spPr>
        </p:pic>
      </p:grpSp>
      <p:sp>
        <p:nvSpPr>
          <p:cNvPr id="235" name="Shape 235"/>
          <p:cNvSpPr/>
          <p:nvPr/>
        </p:nvSpPr>
        <p:spPr>
          <a:xfrm>
            <a:off x="8472967" y="987777"/>
            <a:ext cx="832410" cy="58928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800">
                <a:solidFill>
                  <a:srgbClr val="929292"/>
                </a:solidFill>
                <a:latin typeface="DIN Condensed"/>
                <a:ea typeface="DIN Condensed"/>
                <a:cs typeface="DIN Condensed"/>
                <a:sym typeface="DIN Condensed"/>
              </a:defRPr>
            </a:lvl1pPr>
          </a:lstStyle>
          <a:p>
            <a:r>
              <a:t>1954</a:t>
            </a:r>
          </a:p>
        </p:txBody>
      </p:sp>
      <p:sp>
        <p:nvSpPr>
          <p:cNvPr id="236" name="Shape 236"/>
          <p:cNvSpPr/>
          <p:nvPr/>
        </p:nvSpPr>
        <p:spPr>
          <a:xfrm>
            <a:off x="544215" y="5340772"/>
            <a:ext cx="832410" cy="58928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800">
                <a:solidFill>
                  <a:srgbClr val="929292"/>
                </a:solidFill>
                <a:latin typeface="DIN Condensed"/>
                <a:ea typeface="DIN Condensed"/>
                <a:cs typeface="DIN Condensed"/>
                <a:sym typeface="DIN Condensed"/>
              </a:defRPr>
            </a:lvl1pPr>
          </a:lstStyle>
          <a:p>
            <a:r>
              <a:t>1955</a:t>
            </a:r>
          </a:p>
        </p:txBody>
      </p:sp>
      <p:sp>
        <p:nvSpPr>
          <p:cNvPr id="237" name="Shape 237"/>
          <p:cNvSpPr/>
          <p:nvPr/>
        </p:nvSpPr>
        <p:spPr>
          <a:xfrm>
            <a:off x="10351437" y="8953217"/>
            <a:ext cx="832410" cy="58928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800">
                <a:solidFill>
                  <a:srgbClr val="929292"/>
                </a:solidFill>
                <a:latin typeface="DIN Condensed"/>
                <a:ea typeface="DIN Condensed"/>
                <a:cs typeface="DIN Condensed"/>
                <a:sym typeface="DIN Condensed"/>
              </a:defRPr>
            </a:lvl1pPr>
          </a:lstStyle>
          <a:p>
            <a:r>
              <a:t>1956</a:t>
            </a:r>
          </a:p>
        </p:txBody>
      </p:sp>
      <p:pic>
        <p:nvPicPr>
          <p:cNvPr id="238" name="WHAT4_L_G02.jpeg" descr="WHAT4_L_G02"/>
          <p:cNvPicPr>
            <a:picLocks noChangeAspect="1"/>
          </p:cNvPicPr>
          <p:nvPr/>
        </p:nvPicPr>
        <p:blipFill>
          <a:blip r:embed="rId8">
            <a:extLst/>
          </a:blip>
          <a:stretch>
            <a:fillRect/>
          </a:stretch>
        </p:blipFill>
        <p:spPr>
          <a:xfrm>
            <a:off x="1660595" y="278335"/>
            <a:ext cx="10039540" cy="9461893"/>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afterEffect">
                                  <p:stCondLst>
                                    <p:cond delay="28000"/>
                                  </p:stCondLst>
                                  <p:iterate>
                                    <p:tmAbs val="0"/>
                                  </p:iterate>
                                  <p:childTnLst>
                                    <p:set>
                                      <p:cBhvr>
                                        <p:cTn id="6" fill="hold">
                                          <p:stCondLst>
                                            <p:cond delay="0"/>
                                          </p:stCondLst>
                                        </p:cTn>
                                        <p:tgtEl>
                                          <p:spTgt spid="225"/>
                                        </p:tgtEl>
                                        <p:attrNameLst>
                                          <p:attrName>style.visibility</p:attrName>
                                        </p:attrNameLst>
                                      </p:cBhvr>
                                      <p:to>
                                        <p:strVal val="hidden"/>
                                      </p:to>
                                    </p:set>
                                  </p:childTnLst>
                                </p:cTn>
                              </p:par>
                            </p:childTnLst>
                          </p:cTn>
                        </p:par>
                        <p:par>
                          <p:cTn id="7" fill="hold">
                            <p:stCondLst>
                              <p:cond delay="2800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231"/>
                                        </p:tgtEl>
                                        <p:attrNameLst>
                                          <p:attrName>style.visibility</p:attrName>
                                        </p:attrNameLst>
                                      </p:cBhvr>
                                      <p:to>
                                        <p:strVal val="hidden"/>
                                      </p:to>
                                    </p:set>
                                  </p:childTnLst>
                                </p:cTn>
                              </p:par>
                            </p:childTnLst>
                          </p:cTn>
                        </p:par>
                        <p:par>
                          <p:cTn id="10" fill="hold">
                            <p:stCondLst>
                              <p:cond delay="28000"/>
                            </p:stCondLst>
                            <p:childTnLst>
                              <p:par>
                                <p:cTn id="11" presetID="1" presetClass="exit" presetSubtype="0" fill="hold" grpId="3" nodeType="afterEffect">
                                  <p:stCondLst>
                                    <p:cond delay="0"/>
                                  </p:stCondLst>
                                  <p:iterate>
                                    <p:tmAbs val="0"/>
                                  </p:iterate>
                                  <p:childTnLst>
                                    <p:set>
                                      <p:cBhvr>
                                        <p:cTn id="12" fill="hold">
                                          <p:stCondLst>
                                            <p:cond delay="0"/>
                                          </p:stCondLst>
                                        </p:cTn>
                                        <p:tgtEl>
                                          <p:spTgt spid="228"/>
                                        </p:tgtEl>
                                        <p:attrNameLst>
                                          <p:attrName>style.visibility</p:attrName>
                                        </p:attrNameLst>
                                      </p:cBhvr>
                                      <p:to>
                                        <p:strVal val="hidden"/>
                                      </p:to>
                                    </p:set>
                                  </p:childTnLst>
                                </p:cTn>
                              </p:par>
                            </p:childTnLst>
                          </p:cTn>
                        </p:par>
                        <p:par>
                          <p:cTn id="13" fill="hold">
                            <p:stCondLst>
                              <p:cond delay="28000"/>
                            </p:stCondLst>
                            <p:childTnLst>
                              <p:par>
                                <p:cTn id="14" presetID="1" presetClass="exit" presetSubtype="0" fill="hold" grpId="4" nodeType="afterEffect">
                                  <p:stCondLst>
                                    <p:cond delay="0"/>
                                  </p:stCondLst>
                                  <p:iterate>
                                    <p:tmAbs val="0"/>
                                  </p:iterate>
                                  <p:childTnLst>
                                    <p:set>
                                      <p:cBhvr>
                                        <p:cTn id="15" fill="hold">
                                          <p:stCondLst>
                                            <p:cond delay="0"/>
                                          </p:stCondLst>
                                        </p:cTn>
                                        <p:tgtEl>
                                          <p:spTgt spid="234"/>
                                        </p:tgtEl>
                                        <p:attrNameLst>
                                          <p:attrName>style.visibility</p:attrName>
                                        </p:attrNameLst>
                                      </p:cBhvr>
                                      <p:to>
                                        <p:strVal val="hidden"/>
                                      </p:to>
                                    </p:set>
                                  </p:childTnLst>
                                </p:cTn>
                              </p:par>
                            </p:childTnLst>
                          </p:cTn>
                        </p:par>
                        <p:par>
                          <p:cTn id="16" fill="hold">
                            <p:stCondLst>
                              <p:cond delay="28000"/>
                            </p:stCondLst>
                            <p:childTnLst>
                              <p:par>
                                <p:cTn id="17" presetID="1" presetClass="exit" presetSubtype="0" fill="hold" grpId="5" nodeType="afterEffect">
                                  <p:stCondLst>
                                    <p:cond delay="0"/>
                                  </p:stCondLst>
                                  <p:iterate>
                                    <p:tmAbs val="0"/>
                                  </p:iterate>
                                  <p:childTnLst>
                                    <p:set>
                                      <p:cBhvr>
                                        <p:cTn id="18" fill="hold">
                                          <p:stCondLst>
                                            <p:cond delay="0"/>
                                          </p:stCondLst>
                                        </p:cTn>
                                        <p:tgtEl>
                                          <p:spTgt spid="237"/>
                                        </p:tgtEl>
                                        <p:attrNameLst>
                                          <p:attrName>style.visibility</p:attrName>
                                        </p:attrNameLst>
                                      </p:cBhvr>
                                      <p:to>
                                        <p:strVal val="hidden"/>
                                      </p:to>
                                    </p:set>
                                  </p:childTnLst>
                                </p:cTn>
                              </p:par>
                            </p:childTnLst>
                          </p:cTn>
                        </p:par>
                        <p:par>
                          <p:cTn id="19" fill="hold">
                            <p:stCondLst>
                              <p:cond delay="28000"/>
                            </p:stCondLst>
                            <p:childTnLst>
                              <p:par>
                                <p:cTn id="20" presetID="1" presetClass="exit" presetSubtype="0" fill="hold" grpId="6" nodeType="afterEffect">
                                  <p:stCondLst>
                                    <p:cond delay="0"/>
                                  </p:stCondLst>
                                  <p:iterate>
                                    <p:tmAbs val="0"/>
                                  </p:iterate>
                                  <p:childTnLst>
                                    <p:set>
                                      <p:cBhvr>
                                        <p:cTn id="21" fill="hold">
                                          <p:stCondLst>
                                            <p:cond delay="0"/>
                                          </p:stCondLst>
                                        </p:cTn>
                                        <p:tgtEl>
                                          <p:spTgt spid="235"/>
                                        </p:tgtEl>
                                        <p:attrNameLst>
                                          <p:attrName>style.visibility</p:attrName>
                                        </p:attrNameLst>
                                      </p:cBhvr>
                                      <p:to>
                                        <p:strVal val="hidden"/>
                                      </p:to>
                                    </p:set>
                                  </p:childTnLst>
                                </p:cTn>
                              </p:par>
                            </p:childTnLst>
                          </p:cTn>
                        </p:par>
                        <p:par>
                          <p:cTn id="22" fill="hold">
                            <p:stCondLst>
                              <p:cond delay="28000"/>
                            </p:stCondLst>
                            <p:childTnLst>
                              <p:par>
                                <p:cTn id="23" presetID="1" presetClass="exit" presetSubtype="0" fill="hold" grpId="7" nodeType="afterEffect">
                                  <p:stCondLst>
                                    <p:cond delay="0"/>
                                  </p:stCondLst>
                                  <p:iterate>
                                    <p:tmAbs val="0"/>
                                  </p:iterate>
                                  <p:childTnLst>
                                    <p:set>
                                      <p:cBhvr>
                                        <p:cTn id="24" fill="hold">
                                          <p:stCondLst>
                                            <p:cond delay="0"/>
                                          </p:stCondLst>
                                        </p:cTn>
                                        <p:tgtEl>
                                          <p:spTgt spid="236"/>
                                        </p:tgtEl>
                                        <p:attrNameLst>
                                          <p:attrName>style.visibility</p:attrName>
                                        </p:attrNameLst>
                                      </p:cBhvr>
                                      <p:to>
                                        <p:strVal val="hidden"/>
                                      </p:to>
                                    </p:set>
                                  </p:childTnLst>
                                </p:cTn>
                              </p:par>
                            </p:childTnLst>
                          </p:cTn>
                        </p:par>
                        <p:par>
                          <p:cTn id="25" fill="hold">
                            <p:stCondLst>
                              <p:cond delay="28000"/>
                            </p:stCondLst>
                            <p:childTnLst>
                              <p:par>
                                <p:cTn id="26" presetID="1" presetClass="entr" presetSubtype="0" fill="hold" grpId="8" nodeType="afterEffect">
                                  <p:stCondLst>
                                    <p:cond delay="0"/>
                                  </p:stCondLst>
                                  <p:iterate>
                                    <p:tmAbs val="0"/>
                                  </p:iterate>
                                  <p:childTnLst>
                                    <p:set>
                                      <p:cBhvr>
                                        <p:cTn id="27" fill="hold"/>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28" grpId="3" animBg="1" advAuto="0"/>
      <p:bldP spid="231" grpId="2" animBg="1" advAuto="0"/>
      <p:bldP spid="234" grpId="4" animBg="1" advAuto="0"/>
      <p:bldP spid="235" grpId="6" animBg="1" advAuto="0"/>
      <p:bldP spid="236" grpId="7" animBg="1" advAuto="0"/>
      <p:bldP spid="237" grpId="5" animBg="1" advAuto="0"/>
      <p:bldP spid="238" grpId="8"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1" name="Shape 241"/>
          <p:cNvSpPr>
            <a:spLocks noGrp="1"/>
          </p:cNvSpPr>
          <p:nvPr>
            <p:ph type="title"/>
          </p:nvPr>
        </p:nvSpPr>
        <p:spPr>
          <a:xfrm>
            <a:off x="571499" y="723899"/>
            <a:ext cx="11861801" cy="723901"/>
          </a:xfrm>
          <a:prstGeom prst="rect">
            <a:avLst/>
          </a:prstGeom>
        </p:spPr>
        <p:txBody>
          <a:bodyPr/>
          <a:lstStyle>
            <a:lvl1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Elvis - Major Influences</a:t>
            </a:r>
          </a:p>
        </p:txBody>
      </p:sp>
      <p:sp>
        <p:nvSpPr>
          <p:cNvPr id="242" name="Shape 242"/>
          <p:cNvSpPr>
            <a:spLocks noGrp="1"/>
          </p:cNvSpPr>
          <p:nvPr>
            <p:ph type="body" idx="1"/>
          </p:nvPr>
        </p:nvSpPr>
        <p:spPr>
          <a:xfrm>
            <a:off x="571500" y="3273213"/>
            <a:ext cx="11861800" cy="6350001"/>
          </a:xfrm>
          <a:prstGeom prst="rect">
            <a:avLst/>
          </a:prstGeom>
        </p:spPr>
        <p:txBody>
          <a:bodyPr/>
          <a:lstStyle/>
          <a:p>
            <a:pPr>
              <a:lnSpc>
                <a:spcPct val="90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Persona in which country and R&amp;B, black and white cultures mesh</a:t>
            </a:r>
          </a:p>
          <a:p>
            <a:pPr>
              <a:lnSpc>
                <a:spcPct val="90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Style combination of honky-tonk, Western swing, R&amp;B, with unique vocal style</a:t>
            </a:r>
          </a:p>
          <a:p>
            <a:pPr>
              <a:lnSpc>
                <a:spcPct val="90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Creates sub-genre of rock and roll = </a:t>
            </a:r>
            <a:r>
              <a:rPr i="1">
                <a:latin typeface="Iowan Old Style Bold"/>
                <a:ea typeface="Iowan Old Style Bold"/>
                <a:cs typeface="Iowan Old Style Bold"/>
                <a:sym typeface="Iowan Old Style Bold"/>
              </a:rPr>
              <a:t>rockabilly</a:t>
            </a:r>
          </a:p>
          <a:p>
            <a:pPr>
              <a:lnSpc>
                <a:spcPct val="90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Became the biggest-selling solo artist of any period until the early twenty-first century</a:t>
            </a:r>
          </a:p>
          <a:p>
            <a:pPr>
              <a:lnSpc>
                <a:spcPct val="90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Popularity established rock ’n’ roll as a mass-market phenomenon</a:t>
            </a:r>
          </a:p>
        </p:txBody>
      </p:sp>
      <p:pic>
        <p:nvPicPr>
          <p:cNvPr id="243" name="elvis2_1.jpg"/>
          <p:cNvPicPr>
            <a:picLocks noChangeAspect="1"/>
          </p:cNvPicPr>
          <p:nvPr/>
        </p:nvPicPr>
        <p:blipFill>
          <a:blip r:embed="rId2">
            <a:extLst/>
          </a:blip>
          <a:stretch>
            <a:fillRect/>
          </a:stretch>
        </p:blipFill>
        <p:spPr>
          <a:xfrm>
            <a:off x="9492827" y="368599"/>
            <a:ext cx="2906537" cy="2906537"/>
          </a:xfrm>
          <a:prstGeom prst="rect">
            <a:avLst/>
          </a:prstGeom>
          <a:ln>
            <a:solidFill>
              <a:srgbClr val="000000"/>
            </a:solidFill>
            <a:miter lim="400000"/>
          </a:ln>
          <a:effectLst>
            <a:outerShdw blurRad="63500" dist="25400" dir="5400000" rotWithShape="0">
              <a:srgbClr val="000000">
                <a:alpha val="50000"/>
              </a:srgbClr>
            </a:outerShdw>
          </a:effectLst>
        </p:spPr>
      </p:pic>
      <p:sp>
        <p:nvSpPr>
          <p:cNvPr id="244" name="Shape 244"/>
          <p:cNvSpPr/>
          <p:nvPr/>
        </p:nvSpPr>
        <p:spPr>
          <a:xfrm>
            <a:off x="702900" y="2022686"/>
            <a:ext cx="8262406" cy="11633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469900" indent="-469900" defTabSz="584200">
              <a:lnSpc>
                <a:spcPct val="90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lvl1pPr>
          </a:lstStyle>
          <a:p>
            <a:r>
              <a:t>Brings huge number of vocal styles into rock and roll</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2">
                                            <p:bg/>
                                          </p:spTgt>
                                        </p:tgtEl>
                                        <p:attrNameLst>
                                          <p:attrName>style.visibility</p:attrName>
                                        </p:attrNameLst>
                                      </p:cBhvr>
                                      <p:to>
                                        <p:strVal val="visible"/>
                                      </p:to>
                                    </p:set>
                                    <p:animEffect transition="in" filter="dissolve">
                                      <p:cBhvr>
                                        <p:cTn id="7" dur="500"/>
                                        <p:tgtEl>
                                          <p:spTgt spid="242">
                                            <p:bg/>
                                          </p:spTgt>
                                        </p:tgtEl>
                                      </p:cBhvr>
                                    </p:animEffect>
                                  </p:childTnLst>
                                </p:cTn>
                              </p:par>
                              <p:par>
                                <p:cTn id="8" presetID="9" presetClass="entr" presetSubtype="0" fill="hold" grpId="1" nodeType="withEffect">
                                  <p:stCondLst>
                                    <p:cond delay="0"/>
                                  </p:stCondLst>
                                  <p:iterate>
                                    <p:tmAbs val="0"/>
                                  </p:iterate>
                                  <p:childTnLst>
                                    <p:set>
                                      <p:cBhvr>
                                        <p:cTn id="9" fill="hold"/>
                                        <p:tgtEl>
                                          <p:spTgt spid="242">
                                            <p:txEl>
                                              <p:pRg st="0" end="0"/>
                                            </p:txEl>
                                          </p:spTgt>
                                        </p:tgtEl>
                                        <p:attrNameLst>
                                          <p:attrName>style.visibility</p:attrName>
                                        </p:attrNameLst>
                                      </p:cBhvr>
                                      <p:to>
                                        <p:strVal val="visible"/>
                                      </p:to>
                                    </p:set>
                                    <p:animEffect transition="in" filter="dissolve">
                                      <p:cBhvr>
                                        <p:cTn id="10" dur="5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42">
                                            <p:txEl>
                                              <p:pRg st="1" end="1"/>
                                            </p:txEl>
                                          </p:spTgt>
                                        </p:tgtEl>
                                        <p:attrNameLst>
                                          <p:attrName>style.visibility</p:attrName>
                                        </p:attrNameLst>
                                      </p:cBhvr>
                                      <p:to>
                                        <p:strVal val="visible"/>
                                      </p:to>
                                    </p:set>
                                    <p:animEffect transition="in" filter="dissolve">
                                      <p:cBhvr>
                                        <p:cTn id="15" dur="500"/>
                                        <p:tgtEl>
                                          <p:spTgt spid="2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42">
                                            <p:txEl>
                                              <p:pRg st="2" end="2"/>
                                            </p:txEl>
                                          </p:spTgt>
                                        </p:tgtEl>
                                        <p:attrNameLst>
                                          <p:attrName>style.visibility</p:attrName>
                                        </p:attrNameLst>
                                      </p:cBhvr>
                                      <p:to>
                                        <p:strVal val="visible"/>
                                      </p:to>
                                    </p:set>
                                    <p:animEffect transition="in" filter="dissolve">
                                      <p:cBhvr>
                                        <p:cTn id="20" dur="500"/>
                                        <p:tgtEl>
                                          <p:spTgt spid="24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42">
                                            <p:txEl>
                                              <p:pRg st="3" end="3"/>
                                            </p:txEl>
                                          </p:spTgt>
                                        </p:tgtEl>
                                        <p:attrNameLst>
                                          <p:attrName>style.visibility</p:attrName>
                                        </p:attrNameLst>
                                      </p:cBhvr>
                                      <p:to>
                                        <p:strVal val="visible"/>
                                      </p:to>
                                    </p:set>
                                    <p:animEffect transition="in" filter="dissolve">
                                      <p:cBhvr>
                                        <p:cTn id="25" dur="500"/>
                                        <p:tgtEl>
                                          <p:spTgt spid="24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42">
                                            <p:txEl>
                                              <p:pRg st="4" end="4"/>
                                            </p:txEl>
                                          </p:spTgt>
                                        </p:tgtEl>
                                        <p:attrNameLst>
                                          <p:attrName>style.visibility</p:attrName>
                                        </p:attrNameLst>
                                      </p:cBhvr>
                                      <p:to>
                                        <p:strVal val="visible"/>
                                      </p:to>
                                    </p:set>
                                    <p:animEffect transition="in" filter="dissolve">
                                      <p:cBhvr>
                                        <p:cTn id="30" dur="500"/>
                                        <p:tgtEl>
                                          <p:spTgt spid="2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7" name="Shape 247"/>
          <p:cNvSpPr>
            <a:spLocks noGrp="1"/>
          </p:cNvSpPr>
          <p:nvPr>
            <p:ph type="title"/>
          </p:nvPr>
        </p:nvSpPr>
        <p:spPr>
          <a:xfrm>
            <a:off x="4144433" y="730250"/>
            <a:ext cx="11861801" cy="723900"/>
          </a:xfrm>
          <a:prstGeom prst="rect">
            <a:avLst/>
          </a:prstGeom>
        </p:spPr>
        <p:txBody>
          <a:bodyPr/>
          <a:lstStyle>
            <a:lvl1pPr defTabSz="543305">
              <a:spcBef>
                <a:spcPts val="2100"/>
              </a:spcBef>
              <a:defRPr sz="4836"/>
            </a:lvl1pPr>
          </a:lstStyle>
          <a:p>
            <a:r>
              <a:t>post-sun career</a:t>
            </a:r>
          </a:p>
        </p:txBody>
      </p:sp>
      <p:sp>
        <p:nvSpPr>
          <p:cNvPr id="248" name="Shape 248"/>
          <p:cNvSpPr>
            <a:spLocks noGrp="1"/>
          </p:cNvSpPr>
          <p:nvPr>
            <p:ph type="body" sz="half" idx="1"/>
          </p:nvPr>
        </p:nvSpPr>
        <p:spPr>
          <a:xfrm>
            <a:off x="47695" y="3941515"/>
            <a:ext cx="5743364" cy="5557309"/>
          </a:xfrm>
          <a:prstGeom prst="rect">
            <a:avLst/>
          </a:prstGeom>
        </p:spPr>
        <p:txBody>
          <a:bodyPr/>
          <a:lstStyle/>
          <a:p>
            <a:pPr marL="525353" lvl="1" indent="-219918" defTabSz="379729">
              <a:spcBef>
                <a:spcPts val="1100"/>
              </a:spcBef>
              <a:buClr>
                <a:srgbClr val="0F6FC6"/>
              </a:buClr>
              <a:defRPr sz="2859"/>
            </a:pPr>
            <a:r>
              <a:t>Moved to RCA Victor in late 1955</a:t>
            </a:r>
          </a:p>
          <a:p>
            <a:pPr marL="525353" lvl="1" indent="-219918" defTabSz="379729">
              <a:spcBef>
                <a:spcPts val="1100"/>
              </a:spcBef>
              <a:buClr>
                <a:srgbClr val="0F6FC6"/>
              </a:buClr>
              <a:defRPr sz="2859"/>
            </a:pPr>
            <a:r>
              <a:t>TV and film appearances managed by Colonel Thomas Parker</a:t>
            </a:r>
          </a:p>
          <a:p>
            <a:pPr marL="525353" lvl="1" indent="-219918" defTabSz="379729">
              <a:spcBef>
                <a:spcPts val="1100"/>
              </a:spcBef>
              <a:buClr>
                <a:srgbClr val="0F6FC6"/>
              </a:buClr>
              <a:defRPr sz="2859"/>
            </a:pPr>
            <a:r>
              <a:t>Pop-friendly sound produced by Chet Atkins</a:t>
            </a:r>
          </a:p>
          <a:p>
            <a:pPr marL="525353" lvl="1" indent="-219918" defTabSz="379729">
              <a:spcBef>
                <a:spcPts val="1100"/>
              </a:spcBef>
              <a:buClr>
                <a:srgbClr val="0F6FC6"/>
              </a:buClr>
              <a:defRPr sz="2859"/>
            </a:pPr>
            <a:r>
              <a:t>Appeared in dozens of bad movies from 1956 through the mid-1960s</a:t>
            </a:r>
          </a:p>
        </p:txBody>
      </p:sp>
      <p:pic>
        <p:nvPicPr>
          <p:cNvPr id="249" name="Advertisement_for_Love_Me_Tender_film_1956.jpg"/>
          <p:cNvPicPr>
            <a:picLocks noChangeAspect="1"/>
          </p:cNvPicPr>
          <p:nvPr/>
        </p:nvPicPr>
        <p:blipFill>
          <a:blip r:embed="rId2">
            <a:extLst/>
          </a:blip>
          <a:stretch>
            <a:fillRect/>
          </a:stretch>
        </p:blipFill>
        <p:spPr>
          <a:xfrm>
            <a:off x="6108231" y="4569547"/>
            <a:ext cx="5256934" cy="4779530"/>
          </a:xfrm>
          <a:prstGeom prst="rect">
            <a:avLst/>
          </a:prstGeom>
          <a:ln w="25400">
            <a:solidFill>
              <a:srgbClr val="747676"/>
            </a:solidFill>
            <a:miter lim="400000"/>
          </a:ln>
        </p:spPr>
      </p:pic>
      <p:pic>
        <p:nvPicPr>
          <p:cNvPr id="250" name="All_Shook_Up_Single.jpg"/>
          <p:cNvPicPr>
            <a:picLocks noChangeAspect="1"/>
          </p:cNvPicPr>
          <p:nvPr/>
        </p:nvPicPr>
        <p:blipFill>
          <a:blip r:embed="rId3">
            <a:extLst/>
          </a:blip>
          <a:stretch>
            <a:fillRect/>
          </a:stretch>
        </p:blipFill>
        <p:spPr>
          <a:xfrm>
            <a:off x="208279" y="175789"/>
            <a:ext cx="3556636" cy="3556635"/>
          </a:xfrm>
          <a:prstGeom prst="rect">
            <a:avLst/>
          </a:prstGeom>
          <a:ln w="25400">
            <a:solidFill>
              <a:srgbClr val="747676"/>
            </a:solidFill>
            <a:miter lim="400000"/>
          </a:ln>
        </p:spPr>
      </p:pic>
      <p:pic>
        <p:nvPicPr>
          <p:cNvPr id="251" name="Heartbreak.jpg"/>
          <p:cNvPicPr>
            <a:picLocks noChangeAspect="1"/>
          </p:cNvPicPr>
          <p:nvPr/>
        </p:nvPicPr>
        <p:blipFill>
          <a:blip r:embed="rId4">
            <a:extLst/>
          </a:blip>
          <a:stretch>
            <a:fillRect/>
          </a:stretch>
        </p:blipFill>
        <p:spPr>
          <a:xfrm>
            <a:off x="8170333" y="520206"/>
            <a:ext cx="3810001" cy="3810001"/>
          </a:xfrm>
          <a:prstGeom prst="rect">
            <a:avLst/>
          </a:prstGeom>
          <a:ln w="25400">
            <a:solidFill>
              <a:srgbClr val="747676"/>
            </a:solidFill>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4" name="Shape 254"/>
          <p:cNvSpPr>
            <a:spLocks noGrp="1"/>
          </p:cNvSpPr>
          <p:nvPr>
            <p:ph type="title"/>
          </p:nvPr>
        </p:nvSpPr>
        <p:spPr>
          <a:xfrm>
            <a:off x="10090291" y="400049"/>
            <a:ext cx="2833441" cy="723901"/>
          </a:xfrm>
          <a:prstGeom prst="rect">
            <a:avLst/>
          </a:prstGeom>
        </p:spPr>
        <p:txBody>
          <a:bodyPr/>
          <a:lstStyle>
            <a:lvl1pPr defTabSz="543305">
              <a:spcBef>
                <a:spcPts val="2100"/>
              </a:spcBef>
              <a:defRPr sz="4836"/>
            </a:lvl1pPr>
          </a:lstStyle>
          <a:p>
            <a:r>
              <a:t>milestones</a:t>
            </a:r>
          </a:p>
        </p:txBody>
      </p:sp>
      <p:pic>
        <p:nvPicPr>
          <p:cNvPr id="255" name=" Words and music by Jerry Leiber and Mike Stoller, as recorded by Elvis Presley on RCA Victor.jpg" descr="A black-and-white poster with a photo of Elvis Presley performing. A dog is shown to his right. The poster reads, &quot;Hound Dog: Words and music by Jerry Leiber and Mike Stoller, as recorded by Elvis Presley on RCA Victor.&quot;&#13;&#10;"/>
          <p:cNvPicPr>
            <a:picLocks noChangeAspect="1"/>
          </p:cNvPicPr>
          <p:nvPr/>
        </p:nvPicPr>
        <p:blipFill>
          <a:blip r:embed="rId2">
            <a:extLst/>
          </a:blip>
          <a:stretch>
            <a:fillRect/>
          </a:stretch>
        </p:blipFill>
        <p:spPr>
          <a:xfrm>
            <a:off x="534014" y="367343"/>
            <a:ext cx="2752599" cy="3728870"/>
          </a:xfrm>
          <a:prstGeom prst="rect">
            <a:avLst/>
          </a:prstGeom>
          <a:ln w="12700">
            <a:miter lim="400000"/>
          </a:ln>
        </p:spPr>
      </p:pic>
      <p:grpSp>
        <p:nvGrpSpPr>
          <p:cNvPr id="258" name="Group 258"/>
          <p:cNvGrpSpPr/>
          <p:nvPr/>
        </p:nvGrpSpPr>
        <p:grpSpPr>
          <a:xfrm>
            <a:off x="1572006" y="4649646"/>
            <a:ext cx="3465422" cy="4469312"/>
            <a:chOff x="0" y="0"/>
            <a:chExt cx="3465421" cy="4469310"/>
          </a:xfrm>
        </p:grpSpPr>
        <p:pic>
          <p:nvPicPr>
            <p:cNvPr id="257" name="Elvis_Presley_JailhouseRock.jpg"/>
            <p:cNvPicPr>
              <a:picLocks noChangeAspect="1"/>
            </p:cNvPicPr>
            <p:nvPr/>
          </p:nvPicPr>
          <p:blipFill>
            <a:blip r:embed="rId3">
              <a:extLst/>
            </a:blip>
            <a:srcRect/>
            <a:stretch>
              <a:fillRect/>
            </a:stretch>
          </p:blipFill>
          <p:spPr>
            <a:xfrm>
              <a:off x="88900" y="50800"/>
              <a:ext cx="3287622" cy="4240711"/>
            </a:xfrm>
            <a:prstGeom prst="rect">
              <a:avLst/>
            </a:prstGeom>
            <a:ln>
              <a:noFill/>
            </a:ln>
            <a:effectLst/>
          </p:spPr>
        </p:pic>
        <p:pic>
          <p:nvPicPr>
            <p:cNvPr id="256" name="Picture 255"/>
            <p:cNvPicPr>
              <a:picLocks/>
            </p:cNvPicPr>
            <p:nvPr/>
          </p:nvPicPr>
          <p:blipFill>
            <a:blip r:embed="rId4">
              <a:extLst/>
            </a:blip>
            <a:stretch>
              <a:fillRect/>
            </a:stretch>
          </p:blipFill>
          <p:spPr>
            <a:xfrm>
              <a:off x="0" y="0"/>
              <a:ext cx="3465422" cy="4469311"/>
            </a:xfrm>
            <a:prstGeom prst="rect">
              <a:avLst/>
            </a:prstGeom>
            <a:effectLst/>
          </p:spPr>
        </p:pic>
      </p:grpSp>
      <p:sp>
        <p:nvSpPr>
          <p:cNvPr id="259" name="Shape 259"/>
          <p:cNvSpPr/>
          <p:nvPr/>
        </p:nvSpPr>
        <p:spPr>
          <a:xfrm>
            <a:off x="525319" y="4232518"/>
            <a:ext cx="605639" cy="42926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latin typeface="DIN Condensed"/>
                <a:ea typeface="DIN Condensed"/>
                <a:cs typeface="DIN Condensed"/>
                <a:sym typeface="DIN Condensed"/>
              </a:defRPr>
            </a:lvl1pPr>
          </a:lstStyle>
          <a:p>
            <a:r>
              <a:t>1956</a:t>
            </a:r>
          </a:p>
        </p:txBody>
      </p:sp>
      <p:sp>
        <p:nvSpPr>
          <p:cNvPr id="260" name="Shape 260"/>
          <p:cNvSpPr/>
          <p:nvPr/>
        </p:nvSpPr>
        <p:spPr>
          <a:xfrm>
            <a:off x="415758" y="9197808"/>
            <a:ext cx="2269846" cy="42926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latin typeface="DIN Condensed"/>
                <a:ea typeface="DIN Condensed"/>
                <a:cs typeface="DIN Condensed"/>
                <a:sym typeface="DIN Condensed"/>
              </a:defRPr>
            </a:lvl1pPr>
          </a:lstStyle>
          <a:p>
            <a:r>
              <a:t>Jailhouse Rock, 1957</a:t>
            </a:r>
          </a:p>
        </p:txBody>
      </p:sp>
      <p:sp>
        <p:nvSpPr>
          <p:cNvPr id="261" name="Shape 261"/>
          <p:cNvSpPr/>
          <p:nvPr/>
        </p:nvSpPr>
        <p:spPr>
          <a:xfrm>
            <a:off x="4891986" y="8582427"/>
            <a:ext cx="1833508" cy="8229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2600">
                <a:latin typeface="DIN Condensed"/>
                <a:ea typeface="DIN Condensed"/>
                <a:cs typeface="DIN Condensed"/>
                <a:sym typeface="DIN Condensed"/>
              </a:defRPr>
            </a:lvl1pPr>
          </a:lstStyle>
          <a:p>
            <a:r>
              <a:t>Gold Records, vol. 2, 1959</a:t>
            </a:r>
          </a:p>
        </p:txBody>
      </p:sp>
      <p:grpSp>
        <p:nvGrpSpPr>
          <p:cNvPr id="264" name="Group 264"/>
          <p:cNvGrpSpPr/>
          <p:nvPr/>
        </p:nvGrpSpPr>
        <p:grpSpPr>
          <a:xfrm>
            <a:off x="3912001" y="483298"/>
            <a:ext cx="5180798" cy="3751719"/>
            <a:chOff x="0" y="0"/>
            <a:chExt cx="5180796" cy="3751718"/>
          </a:xfrm>
        </p:grpSpPr>
        <p:pic>
          <p:nvPicPr>
            <p:cNvPr id="263" name="leiberelvisstoller57.jpg"/>
            <p:cNvPicPr>
              <a:picLocks noChangeAspect="1"/>
            </p:cNvPicPr>
            <p:nvPr/>
          </p:nvPicPr>
          <p:blipFill>
            <a:blip r:embed="rId5">
              <a:extLst/>
            </a:blip>
            <a:stretch>
              <a:fillRect/>
            </a:stretch>
          </p:blipFill>
          <p:spPr>
            <a:xfrm>
              <a:off x="88900" y="50800"/>
              <a:ext cx="5002997" cy="3523119"/>
            </a:xfrm>
            <a:prstGeom prst="rect">
              <a:avLst/>
            </a:prstGeom>
            <a:ln>
              <a:noFill/>
            </a:ln>
            <a:effectLst/>
          </p:spPr>
        </p:pic>
        <p:pic>
          <p:nvPicPr>
            <p:cNvPr id="262" name="Picture 261"/>
            <p:cNvPicPr>
              <a:picLocks/>
            </p:cNvPicPr>
            <p:nvPr/>
          </p:nvPicPr>
          <p:blipFill>
            <a:blip r:embed="rId6">
              <a:extLst/>
            </a:blip>
            <a:stretch>
              <a:fillRect/>
            </a:stretch>
          </p:blipFill>
          <p:spPr>
            <a:xfrm>
              <a:off x="0" y="0"/>
              <a:ext cx="5180797" cy="3751719"/>
            </a:xfrm>
            <a:prstGeom prst="rect">
              <a:avLst/>
            </a:prstGeom>
            <a:effectLst/>
          </p:spPr>
        </p:pic>
      </p:grpSp>
      <p:sp>
        <p:nvSpPr>
          <p:cNvPr id="265" name="Shape 265"/>
          <p:cNvSpPr/>
          <p:nvPr/>
        </p:nvSpPr>
        <p:spPr>
          <a:xfrm>
            <a:off x="9191835" y="1160276"/>
            <a:ext cx="2269847" cy="23977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600">
                <a:latin typeface="DIN Condensed"/>
                <a:ea typeface="DIN Condensed"/>
                <a:cs typeface="DIN Condensed"/>
                <a:sym typeface="DIN Condensed"/>
              </a:defRPr>
            </a:lvl1pPr>
          </a:lstStyle>
          <a:p>
            <a:r>
              <a:t>Working with Leiber &amp; Stoller (responsible for Hound Dog, Jailhouse Rock, and many others), 1957</a:t>
            </a:r>
          </a:p>
        </p:txBody>
      </p:sp>
      <p:pic>
        <p:nvPicPr>
          <p:cNvPr id="266" name="elvis-presley-50000000-elvis-fans-cant-be-wrong-elvis-gold-records-vol-02-front.jpg"/>
          <p:cNvPicPr>
            <a:picLocks noChangeAspect="1"/>
          </p:cNvPicPr>
          <p:nvPr/>
        </p:nvPicPr>
        <p:blipFill>
          <a:blip r:embed="rId7">
            <a:extLst/>
          </a:blip>
          <a:stretch>
            <a:fillRect/>
          </a:stretch>
        </p:blipFill>
        <p:spPr>
          <a:xfrm>
            <a:off x="7077721" y="3914580"/>
            <a:ext cx="5584353" cy="5584353"/>
          </a:xfrm>
          <a:prstGeom prst="rect">
            <a:avLst/>
          </a:prstGeom>
          <a:ln w="12700">
            <a:solidFill>
              <a:srgbClr val="747676"/>
            </a:solidFill>
            <a:miter lim="400000"/>
          </a:ln>
          <a:effectLst>
            <a:outerShdw blurRad="63500" dist="25400" dir="5400000" rotWithShape="0">
              <a:srgbClr val="000000">
                <a:alpha val="50000"/>
              </a:srgbClr>
            </a:outerShdw>
          </a:effectLst>
        </p:spPr>
      </p:pic>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534</Words>
  <Application>Microsoft Macintosh PowerPoint</Application>
  <PresentationFormat>Custom</PresentationFormat>
  <Paragraphs>46</Paragraphs>
  <Slides>13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Arial</vt:lpstr>
      <vt:lpstr>Baskerville SemiBold</vt:lpstr>
      <vt:lpstr>DIN Alternate</vt:lpstr>
      <vt:lpstr>DIN Condensed</vt:lpstr>
      <vt:lpstr>Gill Sans</vt:lpstr>
      <vt:lpstr>Helvetica</vt:lpstr>
      <vt:lpstr>Iowan Old Style Bold</vt:lpstr>
      <vt:lpstr>Iowan Old Style Italic</vt:lpstr>
      <vt:lpstr>Iowan Old Style Roman</vt:lpstr>
      <vt:lpstr>Lucida Grande</vt:lpstr>
      <vt:lpstr>Times</vt:lpstr>
      <vt:lpstr>Times New Roman</vt:lpstr>
      <vt:lpstr>Zapf Dingbats</vt:lpstr>
      <vt:lpstr>White</vt:lpstr>
      <vt:lpstr>Elvis and Rockabilly </vt:lpstr>
      <vt:lpstr>Elvis Presley (1935-1977)</vt:lpstr>
      <vt:lpstr>Elvis meets sam philips</vt:lpstr>
      <vt:lpstr>from memphis to the world</vt:lpstr>
      <vt:lpstr>arthur crudup's original “That’s All Right, Mama”</vt:lpstr>
      <vt:lpstr>1954 on the louisiana hayride</vt:lpstr>
      <vt:lpstr>Elvis - Major Influences</vt:lpstr>
      <vt:lpstr>post-sun career</vt:lpstr>
      <vt:lpstr>milestones</vt:lpstr>
      <vt:lpstr>PowerPoint Presentation</vt:lpstr>
      <vt:lpstr>PowerPoint Presentation</vt:lpstr>
      <vt:lpstr>PowerPoint Presentation</vt:lpstr>
      <vt:lpstr>elvis joins the military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Elvis and Rockabilly </dc:title>
  <cp:lastModifiedBy>Amy Bauer</cp:lastModifiedBy>
  <cp:revision>1</cp:revision>
  <dcterms:modified xsi:type="dcterms:W3CDTF">2020-01-18T22:17:23Z</dcterms:modified>
</cp:coreProperties>
</file>