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1pPr>
    <a:lvl2pPr marL="0" marR="0" indent="3429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2pPr>
    <a:lvl3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3pPr>
    <a:lvl4pPr marL="0" marR="0" indent="10287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4pPr>
    <a:lvl5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5pPr>
    <a:lvl6pPr marL="0" marR="0" indent="17145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6pPr>
    <a:lvl7pPr marL="0" marR="0" indent="2057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7pPr>
    <a:lvl8pPr marL="0" marR="0" indent="24003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8pPr>
    <a:lvl9pPr marL="0" marR="0" indent="2743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Palatino"/>
          <a:ea typeface="Palatino"/>
          <a:cs typeface="Palatino"/>
        </a:font>
        <a:srgbClr val="93741C"/>
      </a:tcTxStyle>
      <a:tcStyle>
        <a:tcBdr>
          <a:left>
            <a:ln w="25400" cap="flat">
              <a:solidFill>
                <a:srgbClr val="808251"/>
              </a:solidFill>
              <a:prstDash val="solid"/>
              <a:miter lim="400000"/>
            </a:ln>
          </a:left>
          <a:right>
            <a:ln w="25400" cap="flat">
              <a:solidFill>
                <a:srgbClr val="808251"/>
              </a:solidFill>
              <a:prstDash val="solid"/>
              <a:miter lim="400000"/>
            </a:ln>
          </a:right>
          <a:top>
            <a:ln w="25400" cap="flat">
              <a:solidFill>
                <a:srgbClr val="808251"/>
              </a:solidFill>
              <a:prstDash val="solid"/>
              <a:miter lim="400000"/>
            </a:ln>
          </a:top>
          <a:bottom>
            <a:ln w="25400" cap="flat">
              <a:solidFill>
                <a:srgbClr val="808251"/>
              </a:solidFill>
              <a:prstDash val="solid"/>
              <a:miter lim="400000"/>
            </a:ln>
          </a:bottom>
          <a:insideH>
            <a:ln w="25400" cap="flat">
              <a:solidFill>
                <a:srgbClr val="808251"/>
              </a:solidFill>
              <a:prstDash val="solid"/>
              <a:miter lim="400000"/>
            </a:ln>
          </a:insideH>
          <a:insideV>
            <a:ln w="254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Palatino"/>
          <a:ea typeface="Palatino"/>
          <a:cs typeface="Palatino"/>
        </a:font>
        <a:srgbClr val="FFFDEF"/>
      </a:tcTxStyle>
      <a:tcStyle>
        <a:tcBdr>
          <a:left>
            <a:ln w="25400" cap="flat">
              <a:solidFill>
                <a:srgbClr val="808251"/>
              </a:solidFill>
              <a:prstDash val="solid"/>
              <a:miter lim="400000"/>
            </a:ln>
          </a:left>
          <a:right>
            <a:ln w="25400" cap="flat">
              <a:solidFill>
                <a:srgbClr val="808251"/>
              </a:solidFill>
              <a:prstDash val="solid"/>
              <a:miter lim="400000"/>
            </a:ln>
          </a:right>
          <a:top>
            <a:ln w="25400" cap="flat">
              <a:solidFill>
                <a:srgbClr val="808251"/>
              </a:solidFill>
              <a:prstDash val="solid"/>
              <a:miter lim="400000"/>
            </a:ln>
          </a:top>
          <a:bottom>
            <a:ln w="25400" cap="flat">
              <a:solidFill>
                <a:srgbClr val="808251"/>
              </a:solidFill>
              <a:prstDash val="solid"/>
              <a:miter lim="400000"/>
            </a:ln>
          </a:bottom>
          <a:insideH>
            <a:ln w="25400" cap="flat">
              <a:solidFill>
                <a:srgbClr val="808251"/>
              </a:solidFill>
              <a:prstDash val="solid"/>
              <a:miter lim="400000"/>
            </a:ln>
          </a:insideH>
          <a:insideV>
            <a:ln w="254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FFFDEF"/>
      </a:tcTxStyle>
      <a:tcStyle>
        <a:tcBdr>
          <a:left>
            <a:ln w="25400" cap="flat">
              <a:solidFill>
                <a:srgbClr val="808251"/>
              </a:solidFill>
              <a:prstDash val="solid"/>
              <a:miter lim="400000"/>
            </a:ln>
          </a:left>
          <a:right>
            <a:ln w="25400" cap="flat">
              <a:solidFill>
                <a:srgbClr val="808251"/>
              </a:solidFill>
              <a:prstDash val="solid"/>
              <a:miter lim="400000"/>
            </a:ln>
          </a:right>
          <a:top>
            <a:ln w="25400" cap="flat">
              <a:solidFill>
                <a:srgbClr val="808251"/>
              </a:solidFill>
              <a:prstDash val="solid"/>
              <a:miter lim="400000"/>
            </a:ln>
          </a:top>
          <a:bottom>
            <a:ln w="25400" cap="flat">
              <a:solidFill>
                <a:srgbClr val="808251"/>
              </a:solidFill>
              <a:prstDash val="solid"/>
              <a:miter lim="400000"/>
            </a:ln>
          </a:bottom>
          <a:insideH>
            <a:ln w="25400" cap="flat">
              <a:solidFill>
                <a:srgbClr val="808251"/>
              </a:solidFill>
              <a:prstDash val="solid"/>
              <a:miter lim="400000"/>
            </a:ln>
          </a:insideH>
          <a:insideV>
            <a:ln w="25400" cap="flat">
              <a:solidFill>
                <a:srgbClr val="808251"/>
              </a:solidFill>
              <a:prstDash val="solid"/>
              <a:miter lim="400000"/>
            </a:ln>
          </a:insideV>
        </a:tcBdr>
        <a:fill>
          <a:solidFill>
            <a:srgbClr val="8F9541">
              <a:alpha val="75000"/>
            </a:srgbClr>
          </a:solidFill>
        </a:fill>
      </a:tcStyle>
    </a:lastRow>
    <a:firstRow>
      <a:tcTxStyle b="off" i="off">
        <a:font>
          <a:latin typeface="Palatino"/>
          <a:ea typeface="Palatino"/>
          <a:cs typeface="Palatino"/>
        </a:font>
        <a:srgbClr val="FFFDEF"/>
      </a:tcTxStyle>
      <a:tcStyle>
        <a:tcBdr>
          <a:left>
            <a:ln w="25400" cap="flat">
              <a:solidFill>
                <a:srgbClr val="808251"/>
              </a:solidFill>
              <a:prstDash val="solid"/>
              <a:miter lim="400000"/>
            </a:ln>
          </a:left>
          <a:right>
            <a:ln w="25400" cap="flat">
              <a:solidFill>
                <a:srgbClr val="808251"/>
              </a:solidFill>
              <a:prstDash val="solid"/>
              <a:miter lim="400000"/>
            </a:ln>
          </a:right>
          <a:top>
            <a:ln w="25400" cap="flat">
              <a:solidFill>
                <a:srgbClr val="808251"/>
              </a:solidFill>
              <a:prstDash val="solid"/>
              <a:miter lim="400000"/>
            </a:ln>
          </a:top>
          <a:bottom>
            <a:ln w="25400" cap="flat">
              <a:solidFill>
                <a:srgbClr val="808251"/>
              </a:solidFill>
              <a:prstDash val="solid"/>
              <a:miter lim="400000"/>
            </a:ln>
          </a:bottom>
          <a:insideH>
            <a:ln w="25400" cap="flat">
              <a:solidFill>
                <a:srgbClr val="808251"/>
              </a:solidFill>
              <a:prstDash val="solid"/>
              <a:miter lim="400000"/>
            </a:ln>
          </a:insideH>
          <a:insideV>
            <a:ln w="254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1143000" y="685800"/>
            <a:ext cx="4572000" cy="3429000"/>
          </a:xfrm>
          <a:prstGeom prst="rect">
            <a:avLst/>
          </a:prstGeom>
        </p:spPr>
        <p:txBody>
          <a:bodyPr/>
          <a:lstStyle/>
          <a:p>
            <a:endParaRPr/>
          </a:p>
        </p:txBody>
      </p:sp>
      <p:sp>
        <p:nvSpPr>
          <p:cNvPr id="146" name="Shape 14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3" name="gramophone-record-wallpapers_28116_1280x800.jpg" descr="gramophone-record-wallpapers_28116_1280x800.jpg"/>
          <p:cNvPicPr>
            <a:picLocks noChangeAspect="1"/>
          </p:cNvPicPr>
          <p:nvPr/>
        </p:nvPicPr>
        <p:blipFill>
          <a:blip r:embed="rId3">
            <a:extLst/>
          </a:blip>
          <a:stretch>
            <a:fillRect/>
          </a:stretch>
        </p:blipFill>
        <p:spPr>
          <a:xfrm>
            <a:off x="-1066800" y="0"/>
            <a:ext cx="15595600" cy="9753600"/>
          </a:xfrm>
          <a:prstGeom prst="rect">
            <a:avLst/>
          </a:prstGeom>
          <a:ln w="12700">
            <a:miter lim="400000"/>
          </a:ln>
        </p:spPr>
      </p:pic>
      <p:sp>
        <p:nvSpPr>
          <p:cNvPr id="14" name="Title Text"/>
          <p:cNvSpPr txBox="1">
            <a:spLocks noGrp="1"/>
          </p:cNvSpPr>
          <p:nvPr>
            <p:ph type="title"/>
          </p:nvPr>
        </p:nvSpPr>
        <p:spPr>
          <a:xfrm>
            <a:off x="1270000" y="0"/>
            <a:ext cx="10464800" cy="2603500"/>
          </a:xfrm>
          <a:prstGeom prst="rect">
            <a:avLst/>
          </a:prstGeom>
          <a:effectLst>
            <a:outerShdw blurRad="38100" dist="12700" dir="5400000" rotWithShape="0">
              <a:srgbClr val="E0DEC7">
                <a:alpha val="80000"/>
              </a:srgbClr>
            </a:outerShdw>
          </a:effectLst>
        </p:spPr>
        <p:txBody>
          <a:bodyPr anchor="b"/>
          <a:lstStyle>
            <a:lvl1pPr>
              <a:lnSpc>
                <a:spcPct val="80000"/>
              </a:lnSpc>
              <a:spcBef>
                <a:spcPts val="600"/>
              </a:spcBef>
              <a:defRPr sz="8400" spc="98">
                <a:solidFill>
                  <a:srgbClr val="FFE4A8"/>
                </a:solidFill>
              </a:defRPr>
            </a:lvl1pPr>
          </a:lstStyle>
          <a:p>
            <a:r>
              <a:t>Title Text</a:t>
            </a:r>
          </a:p>
        </p:txBody>
      </p:sp>
      <p:sp>
        <p:nvSpPr>
          <p:cNvPr id="15" name="Body Level One…"/>
          <p:cNvSpPr txBox="1">
            <a:spLocks noGrp="1"/>
          </p:cNvSpPr>
          <p:nvPr>
            <p:ph type="body" sz="quarter" idx="1"/>
          </p:nvPr>
        </p:nvSpPr>
        <p:spPr>
          <a:xfrm>
            <a:off x="1104900" y="5803900"/>
            <a:ext cx="10464800" cy="1244600"/>
          </a:xfrm>
          <a:prstGeom prst="rect">
            <a:avLst/>
          </a:prstGeom>
          <a:effectLst>
            <a:outerShdw blurRad="38100" dist="12700" dir="5400000" rotWithShape="0">
              <a:srgbClr val="E0DEC7">
                <a:alpha val="80000"/>
              </a:srgbClr>
            </a:outerShdw>
          </a:effectLst>
        </p:spPr>
        <p:txBody>
          <a:bodyPr anchor="t"/>
          <a:lstStyle>
            <a:lvl1pPr marL="0" indent="0" algn="ctr">
              <a:spcBef>
                <a:spcPts val="600"/>
              </a:spcBef>
              <a:buSzTx/>
              <a:buFontTx/>
              <a:buNone/>
              <a:defRPr spc="42">
                <a:solidFill>
                  <a:srgbClr val="E32400"/>
                </a:solidFill>
                <a:latin typeface="+mn-lt"/>
                <a:ea typeface="+mn-ea"/>
                <a:cs typeface="+mn-cs"/>
                <a:sym typeface="American Typewriter"/>
              </a:defRPr>
            </a:lvl1pPr>
            <a:lvl2pPr marL="0" indent="0" algn="ctr">
              <a:spcBef>
                <a:spcPts val="600"/>
              </a:spcBef>
              <a:buSzTx/>
              <a:buFontTx/>
              <a:buNone/>
              <a:defRPr spc="42">
                <a:solidFill>
                  <a:srgbClr val="E32400"/>
                </a:solidFill>
                <a:latin typeface="+mn-lt"/>
                <a:ea typeface="+mn-ea"/>
                <a:cs typeface="+mn-cs"/>
                <a:sym typeface="American Typewriter"/>
              </a:defRPr>
            </a:lvl2pPr>
            <a:lvl3pPr marL="0" indent="0" algn="ctr">
              <a:spcBef>
                <a:spcPts val="600"/>
              </a:spcBef>
              <a:buSzTx/>
              <a:buFontTx/>
              <a:buNone/>
              <a:defRPr spc="42">
                <a:solidFill>
                  <a:srgbClr val="E32400"/>
                </a:solidFill>
                <a:latin typeface="+mn-lt"/>
                <a:ea typeface="+mn-ea"/>
                <a:cs typeface="+mn-cs"/>
                <a:sym typeface="American Typewriter"/>
              </a:defRPr>
            </a:lvl3pPr>
            <a:lvl4pPr marL="0" indent="0" algn="ctr">
              <a:spcBef>
                <a:spcPts val="600"/>
              </a:spcBef>
              <a:buSzTx/>
              <a:buFontTx/>
              <a:buNone/>
              <a:defRPr spc="42">
                <a:solidFill>
                  <a:srgbClr val="E32400"/>
                </a:solidFill>
                <a:latin typeface="+mn-lt"/>
                <a:ea typeface="+mn-ea"/>
                <a:cs typeface="+mn-cs"/>
                <a:sym typeface="American Typewriter"/>
              </a:defRPr>
            </a:lvl4pPr>
            <a:lvl5pPr marL="0" indent="0" algn="ctr">
              <a:spcBef>
                <a:spcPts val="600"/>
              </a:spcBef>
              <a:buSzTx/>
              <a:buFontTx/>
              <a:buNone/>
              <a:defRPr spc="42">
                <a:solidFill>
                  <a:srgbClr val="E32400"/>
                </a:solidFill>
                <a:latin typeface="+mn-lt"/>
                <a:ea typeface="+mn-ea"/>
                <a:cs typeface="+mn-cs"/>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6310553" y="9017000"/>
            <a:ext cx="389885" cy="368300"/>
          </a:xfrm>
          <a:prstGeom prst="rect">
            <a:avLst/>
          </a:prstGeom>
          <a:effectLst>
            <a:outerShdw blurRad="38100" dist="12700" dir="5400000" rotWithShape="0">
              <a:srgbClr val="E0DEC7">
                <a:alpha val="80000"/>
              </a:srgbClr>
            </a:outerShdw>
          </a:effectLst>
        </p:spPr>
        <p:txBody>
          <a:bodyPr/>
          <a:lstStyle>
            <a:lvl1pPr marR="0">
              <a:lnSpc>
                <a:spcPct val="80000"/>
              </a:lnSpc>
              <a:spcBef>
                <a:spcPts val="600"/>
              </a:spcBef>
              <a:defRPr spc="21">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6" name="Image"/>
          <p:cNvSpPr>
            <a:spLocks noGrp="1"/>
          </p:cNvSpPr>
          <p:nvPr>
            <p:ph type="pic" sz="half" idx="13"/>
          </p:nvPr>
        </p:nvSpPr>
        <p:spPr>
          <a:xfrm>
            <a:off x="6919820" y="1822450"/>
            <a:ext cx="4572001" cy="6089755"/>
          </a:xfrm>
          <a:prstGeom prst="rect">
            <a:avLst/>
          </a:prstGeom>
          <a:ln w="9525">
            <a:round/>
          </a:ln>
        </p:spPr>
        <p:txBody>
          <a:bodyPr lIns="91439" tIns="45719" rIns="91439" bIns="45719" anchor="t"/>
          <a:lstStyle/>
          <a:p>
            <a:endParaRPr/>
          </a:p>
        </p:txBody>
      </p:sp>
      <p:sp>
        <p:nvSpPr>
          <p:cNvPr id="107" name="Title Text"/>
          <p:cNvSpPr txBox="1">
            <a:spLocks noGrp="1"/>
          </p:cNvSpPr>
          <p:nvPr>
            <p:ph type="title"/>
          </p:nvPr>
        </p:nvSpPr>
        <p:spPr>
          <a:xfrm>
            <a:off x="635000" y="1409700"/>
            <a:ext cx="5867400" cy="3302000"/>
          </a:xfrm>
          <a:prstGeom prst="rect">
            <a:avLst/>
          </a:prstGeom>
          <a:effectLst>
            <a:outerShdw blurRad="38100" dist="12700" dir="5400000" rotWithShape="0">
              <a:srgbClr val="E0DEC7">
                <a:alpha val="80000"/>
              </a:srgbClr>
            </a:outerShdw>
          </a:effectLst>
        </p:spPr>
        <p:txBody>
          <a:bodyPr anchor="b"/>
          <a:lstStyle>
            <a:lvl1pPr>
              <a:lnSpc>
                <a:spcPct val="80000"/>
              </a:lnSpc>
              <a:spcBef>
                <a:spcPts val="600"/>
              </a:spcBef>
              <a:defRPr spc="84">
                <a:solidFill>
                  <a:srgbClr val="3E382B"/>
                </a:solidFill>
              </a:defRPr>
            </a:lvl1pPr>
          </a:lstStyle>
          <a:p>
            <a:r>
              <a:t>Title Text</a:t>
            </a:r>
          </a:p>
        </p:txBody>
      </p:sp>
      <p:sp>
        <p:nvSpPr>
          <p:cNvPr id="108" name="Body Level One…"/>
          <p:cNvSpPr txBox="1">
            <a:spLocks noGrp="1"/>
          </p:cNvSpPr>
          <p:nvPr>
            <p:ph type="body" sz="quarter" idx="1"/>
          </p:nvPr>
        </p:nvSpPr>
        <p:spPr>
          <a:xfrm>
            <a:off x="635000" y="4787900"/>
            <a:ext cx="5867400" cy="3302000"/>
          </a:xfrm>
          <a:prstGeom prst="rect">
            <a:avLst/>
          </a:prstGeom>
          <a:effectLst>
            <a:outerShdw blurRad="38100" dist="12700" dir="5400000" rotWithShape="0">
              <a:srgbClr val="E0DEC7">
                <a:alpha val="80000"/>
              </a:srgbClr>
            </a:outerShdw>
          </a:effectLst>
        </p:spPr>
        <p:txBody>
          <a:bodyPr anchor="t"/>
          <a:lstStyle>
            <a:lvl1pPr marL="0" indent="0" algn="ctr">
              <a:lnSpc>
                <a:spcPct val="80000"/>
              </a:lnSpc>
              <a:spcBef>
                <a:spcPts val="600"/>
              </a:spcBef>
              <a:buSzTx/>
              <a:buFontTx/>
              <a:buNone/>
              <a:defRPr spc="42">
                <a:solidFill>
                  <a:srgbClr val="3E382B"/>
                </a:solidFill>
                <a:latin typeface="+mn-lt"/>
                <a:ea typeface="+mn-ea"/>
                <a:cs typeface="+mn-cs"/>
                <a:sym typeface="American Typewriter"/>
              </a:defRPr>
            </a:lvl1pPr>
            <a:lvl2pPr marL="0" indent="0" algn="ctr">
              <a:lnSpc>
                <a:spcPct val="80000"/>
              </a:lnSpc>
              <a:spcBef>
                <a:spcPts val="600"/>
              </a:spcBef>
              <a:buSzTx/>
              <a:buFontTx/>
              <a:buNone/>
              <a:defRPr spc="42">
                <a:solidFill>
                  <a:srgbClr val="3E382B"/>
                </a:solidFill>
                <a:latin typeface="+mn-lt"/>
                <a:ea typeface="+mn-ea"/>
                <a:cs typeface="+mn-cs"/>
                <a:sym typeface="American Typewriter"/>
              </a:defRPr>
            </a:lvl2pPr>
            <a:lvl3pPr marL="0" indent="0" algn="ctr">
              <a:lnSpc>
                <a:spcPct val="80000"/>
              </a:lnSpc>
              <a:spcBef>
                <a:spcPts val="600"/>
              </a:spcBef>
              <a:buSzTx/>
              <a:buFontTx/>
              <a:buNone/>
              <a:defRPr spc="42">
                <a:solidFill>
                  <a:srgbClr val="3E382B"/>
                </a:solidFill>
                <a:latin typeface="+mn-lt"/>
                <a:ea typeface="+mn-ea"/>
                <a:cs typeface="+mn-cs"/>
                <a:sym typeface="American Typewriter"/>
              </a:defRPr>
            </a:lvl3pPr>
            <a:lvl4pPr marL="0" indent="0" algn="ctr">
              <a:lnSpc>
                <a:spcPct val="80000"/>
              </a:lnSpc>
              <a:spcBef>
                <a:spcPts val="600"/>
              </a:spcBef>
              <a:buSzTx/>
              <a:buFontTx/>
              <a:buNone/>
              <a:defRPr spc="42">
                <a:solidFill>
                  <a:srgbClr val="3E382B"/>
                </a:solidFill>
                <a:latin typeface="+mn-lt"/>
                <a:ea typeface="+mn-ea"/>
                <a:cs typeface="+mn-cs"/>
                <a:sym typeface="American Typewriter"/>
              </a:defRPr>
            </a:lvl4pPr>
            <a:lvl5pPr marL="0" indent="0" algn="ctr">
              <a:lnSpc>
                <a:spcPct val="80000"/>
              </a:lnSpc>
              <a:spcBef>
                <a:spcPts val="600"/>
              </a:spcBef>
              <a:buSzTx/>
              <a:buFontTx/>
              <a:buNone/>
              <a:defRPr spc="42">
                <a:solidFill>
                  <a:srgbClr val="3E382B"/>
                </a:solidFill>
                <a:latin typeface="+mn-lt"/>
                <a:ea typeface="+mn-ea"/>
                <a:cs typeface="+mn-cs"/>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6310553" y="9017000"/>
            <a:ext cx="389885" cy="368300"/>
          </a:xfrm>
          <a:prstGeom prst="rect">
            <a:avLst/>
          </a:prstGeom>
          <a:effectLst>
            <a:outerShdw blurRad="38100" dist="12700" dir="5400000" rotWithShape="0">
              <a:srgbClr val="E0DEC7">
                <a:alpha val="80000"/>
              </a:srgbClr>
            </a:outerShdw>
          </a:effectLst>
        </p:spPr>
        <p:txBody>
          <a:bodyPr/>
          <a:lstStyle>
            <a:lvl1pPr marR="0">
              <a:lnSpc>
                <a:spcPct val="80000"/>
              </a:lnSpc>
              <a:spcBef>
                <a:spcPts val="600"/>
              </a:spcBef>
              <a:defRPr spc="21">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16" name="Image"/>
          <p:cNvSpPr>
            <a:spLocks noGrp="1"/>
          </p:cNvSpPr>
          <p:nvPr>
            <p:ph type="pic" sz="half" idx="13"/>
          </p:nvPr>
        </p:nvSpPr>
        <p:spPr>
          <a:xfrm>
            <a:off x="7178547" y="2730500"/>
            <a:ext cx="4576691" cy="6096000"/>
          </a:xfrm>
          <a:prstGeom prst="rect">
            <a:avLst/>
          </a:prstGeom>
          <a:ln w="9525">
            <a:round/>
          </a:ln>
        </p:spPr>
        <p:txBody>
          <a:bodyPr lIns="91439" tIns="45719" rIns="91439" bIns="45719" anchor="t"/>
          <a:lstStyle/>
          <a:p>
            <a:endParaRPr/>
          </a:p>
        </p:txBody>
      </p:sp>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sz="half" idx="1"/>
          </p:nvPr>
        </p:nvSpPr>
        <p:spPr>
          <a:xfrm>
            <a:off x="1524000" y="2730500"/>
            <a:ext cx="5041900" cy="6032500"/>
          </a:xfrm>
          <a:prstGeom prst="rect">
            <a:avLst/>
          </a:prstGeom>
        </p:spPr>
        <p:txBody>
          <a:bodyPr/>
          <a:lstStyle>
            <a:lvl1pPr marL="753881" indent="-436381">
              <a:spcBef>
                <a:spcPts val="3500"/>
              </a:spcBef>
              <a:buBlip>
                <a:blip r:embed="rId2"/>
              </a:buBlip>
              <a:defRPr sz="3200"/>
            </a:lvl1pPr>
            <a:lvl2pPr marL="1198381" indent="-436381">
              <a:spcBef>
                <a:spcPts val="3500"/>
              </a:spcBef>
              <a:buBlip>
                <a:blip r:embed="rId2"/>
              </a:buBlip>
              <a:defRPr sz="3200"/>
            </a:lvl2pPr>
            <a:lvl3pPr marL="1642881" indent="-436381">
              <a:spcBef>
                <a:spcPts val="3500"/>
              </a:spcBef>
              <a:buBlip>
                <a:blip r:embed="rId2"/>
              </a:buBlip>
              <a:defRPr sz="3200"/>
            </a:lvl3pPr>
            <a:lvl4pPr marL="2087381" indent="-436381">
              <a:spcBef>
                <a:spcPts val="3500"/>
              </a:spcBef>
              <a:buBlip>
                <a:blip r:embed="rId2"/>
              </a:buBlip>
              <a:defRPr sz="3200"/>
            </a:lvl4pPr>
            <a:lvl5pPr marL="2531881" indent="-436381">
              <a:spcBef>
                <a:spcPts val="35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pic>
        <p:nvPicPr>
          <p:cNvPr id="126" name="1.png" descr="1.png"/>
          <p:cNvPicPr>
            <a:picLocks noChangeAspect="1"/>
          </p:cNvPicPr>
          <p:nvPr/>
        </p:nvPicPr>
        <p:blipFill>
          <a:blip r:embed="rId2">
            <a:extLst/>
          </a:blip>
          <a:stretch>
            <a:fillRect/>
          </a:stretch>
        </p:blipFill>
        <p:spPr>
          <a:xfrm>
            <a:off x="1930400" y="622300"/>
            <a:ext cx="1625600" cy="1625600"/>
          </a:xfrm>
          <a:prstGeom prst="rect">
            <a:avLst/>
          </a:prstGeom>
          <a:ln w="12700">
            <a:miter lim="400000"/>
          </a:ln>
        </p:spPr>
      </p:pic>
      <p:sp>
        <p:nvSpPr>
          <p:cNvPr id="127" name="Title Text"/>
          <p:cNvSpPr txBox="1">
            <a:spLocks noGrp="1"/>
          </p:cNvSpPr>
          <p:nvPr>
            <p:ph type="title"/>
          </p:nvPr>
        </p:nvSpPr>
        <p:spPr>
          <a:prstGeom prst="rect">
            <a:avLst/>
          </a:prstGeom>
        </p:spPr>
        <p:txBody>
          <a:bodyPr/>
          <a:lstStyle>
            <a:lvl1pPr>
              <a:defRPr sz="6400"/>
            </a:lvl1pPr>
          </a:lstStyle>
          <a:p>
            <a:r>
              <a:t>Title Text</a:t>
            </a:r>
          </a:p>
        </p:txBody>
      </p:sp>
      <p:sp>
        <p:nvSpPr>
          <p:cNvPr id="128" name="Body Level One…"/>
          <p:cNvSpPr txBox="1">
            <a:spLocks noGrp="1"/>
          </p:cNvSpPr>
          <p:nvPr>
            <p:ph type="body" sz="half" idx="1"/>
          </p:nvPr>
        </p:nvSpPr>
        <p:spPr>
          <a:xfrm>
            <a:off x="1524000" y="2730500"/>
            <a:ext cx="5041900" cy="6032500"/>
          </a:xfrm>
          <a:prstGeom prst="rect">
            <a:avLst/>
          </a:prstGeom>
        </p:spPr>
        <p:txBody>
          <a:bodyPr/>
          <a:lstStyle>
            <a:lvl1pPr marL="753881" indent="-436381">
              <a:spcBef>
                <a:spcPts val="3500"/>
              </a:spcBef>
              <a:buBlip>
                <a:blip r:embed="rId3"/>
              </a:buBlip>
              <a:defRPr sz="3200"/>
            </a:lvl1pPr>
            <a:lvl2pPr marL="1198381" indent="-436381">
              <a:spcBef>
                <a:spcPts val="3500"/>
              </a:spcBef>
              <a:buBlip>
                <a:blip r:embed="rId3"/>
              </a:buBlip>
              <a:defRPr sz="3200"/>
            </a:lvl2pPr>
            <a:lvl3pPr marL="1642881" indent="-436381">
              <a:spcBef>
                <a:spcPts val="3500"/>
              </a:spcBef>
              <a:buBlip>
                <a:blip r:embed="rId3"/>
              </a:buBlip>
              <a:defRPr sz="3200"/>
            </a:lvl3pPr>
            <a:lvl4pPr marL="2087381" indent="-436381">
              <a:spcBef>
                <a:spcPts val="3500"/>
              </a:spcBef>
              <a:buBlip>
                <a:blip r:embed="rId3"/>
              </a:buBlip>
              <a:defRPr sz="3200"/>
            </a:lvl4pPr>
            <a:lvl5pPr marL="2531881" indent="-436381">
              <a:spcBef>
                <a:spcPts val="3500"/>
              </a:spcBef>
              <a:buBlip>
                <a:blip r:embed="rId3"/>
              </a:buBlip>
              <a:defRPr sz="3200"/>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pic>
        <p:nvPicPr>
          <p:cNvPr id="136" name="Vinyl (1).png" descr="Vinyl (1).png"/>
          <p:cNvPicPr>
            <a:picLocks noChangeAspect="1"/>
          </p:cNvPicPr>
          <p:nvPr/>
        </p:nvPicPr>
        <p:blipFill>
          <a:blip r:embed="rId2">
            <a:extLst/>
          </a:blip>
          <a:stretch>
            <a:fillRect/>
          </a:stretch>
        </p:blipFill>
        <p:spPr>
          <a:xfrm>
            <a:off x="876300" y="5803900"/>
            <a:ext cx="4584700" cy="4584700"/>
          </a:xfrm>
          <a:prstGeom prst="rect">
            <a:avLst/>
          </a:prstGeom>
          <a:ln w="12700">
            <a:miter lim="400000"/>
          </a:ln>
        </p:spPr>
      </p:pic>
      <p:sp>
        <p:nvSpPr>
          <p:cNvPr id="137" name="Title Text"/>
          <p:cNvSpPr txBox="1">
            <a:spLocks noGrp="1"/>
          </p:cNvSpPr>
          <p:nvPr>
            <p:ph type="title"/>
          </p:nvPr>
        </p:nvSpPr>
        <p:spPr>
          <a:prstGeom prst="rect">
            <a:avLst/>
          </a:prstGeom>
        </p:spPr>
        <p:txBody>
          <a:bodyPr/>
          <a:lstStyle/>
          <a:p>
            <a:r>
              <a:t>Title Text</a:t>
            </a:r>
          </a:p>
        </p:txBody>
      </p:sp>
      <p:sp>
        <p:nvSpPr>
          <p:cNvPr id="138" name="Body Level One…"/>
          <p:cNvSpPr txBox="1">
            <a:spLocks noGrp="1"/>
          </p:cNvSpPr>
          <p:nvPr>
            <p:ph type="body" sz="quarter" idx="1"/>
          </p:nvPr>
        </p:nvSpPr>
        <p:spPr>
          <a:xfrm>
            <a:off x="8026400" y="2730500"/>
            <a:ext cx="3962400" cy="6032500"/>
          </a:xfrm>
          <a:prstGeom prst="rect">
            <a:avLst/>
          </a:prstGeom>
        </p:spPr>
        <p:txBody>
          <a:bodyPr/>
          <a:lstStyle>
            <a:lvl1pPr marL="753881" indent="-436381">
              <a:spcBef>
                <a:spcPts val="3500"/>
              </a:spcBef>
              <a:buBlip>
                <a:blip r:embed="rId3"/>
              </a:buBlip>
              <a:defRPr sz="3200"/>
            </a:lvl1pPr>
            <a:lvl2pPr marL="1198381" indent="-436381">
              <a:spcBef>
                <a:spcPts val="3500"/>
              </a:spcBef>
              <a:buBlip>
                <a:blip r:embed="rId3"/>
              </a:buBlip>
              <a:defRPr sz="3200"/>
            </a:lvl2pPr>
            <a:lvl3pPr marL="1642881" indent="-436381">
              <a:spcBef>
                <a:spcPts val="3500"/>
              </a:spcBef>
              <a:buBlip>
                <a:blip r:embed="rId3"/>
              </a:buBlip>
              <a:defRPr sz="3200"/>
            </a:lvl3pPr>
            <a:lvl4pPr marL="2087381" indent="-436381">
              <a:spcBef>
                <a:spcPts val="3500"/>
              </a:spcBef>
              <a:buBlip>
                <a:blip r:embed="rId3"/>
              </a:buBlip>
              <a:defRPr sz="3200"/>
            </a:lvl4pPr>
            <a:lvl5pPr marL="2531881" indent="-436381">
              <a:spcBef>
                <a:spcPts val="3500"/>
              </a:spcBef>
              <a:buBlip>
                <a:blip r:embed="rId3"/>
              </a:buBlip>
              <a:defRPr sz="32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Bullets b">
    <p:spTree>
      <p:nvGrpSpPr>
        <p:cNvPr id="1" name=""/>
        <p:cNvGrpSpPr/>
        <p:nvPr/>
      </p:nvGrpSpPr>
      <p:grpSpPr>
        <a:xfrm>
          <a:off x="0" y="0"/>
          <a:ext cx="0" cy="0"/>
          <a:chOff x="0" y="0"/>
          <a:chExt cx="0" cy="0"/>
        </a:xfrm>
      </p:grpSpPr>
      <p:pic>
        <p:nvPicPr>
          <p:cNvPr id="32" name="micro_256.png" descr="micro_256.png"/>
          <p:cNvPicPr>
            <a:picLocks noChangeAspect="1"/>
          </p:cNvPicPr>
          <p:nvPr/>
        </p:nvPicPr>
        <p:blipFill>
          <a:blip r:embed="rId2">
            <a:extLst/>
          </a:blip>
          <a:stretch>
            <a:fillRect/>
          </a:stretch>
        </p:blipFill>
        <p:spPr>
          <a:xfrm>
            <a:off x="9753600" y="5791200"/>
            <a:ext cx="3251200" cy="3251200"/>
          </a:xfrm>
          <a:prstGeom prst="rect">
            <a:avLst/>
          </a:prstGeom>
          <a:ln w="12700">
            <a:miter lim="400000"/>
          </a:ln>
        </p:spPr>
      </p:pic>
      <p:pic>
        <p:nvPicPr>
          <p:cNvPr id="33" name="4.png" descr="4.png"/>
          <p:cNvPicPr>
            <a:picLocks noChangeAspect="1"/>
          </p:cNvPicPr>
          <p:nvPr/>
        </p:nvPicPr>
        <p:blipFill>
          <a:blip r:embed="rId3">
            <a:extLst/>
          </a:blip>
          <a:stretch>
            <a:fillRect/>
          </a:stretch>
        </p:blipFill>
        <p:spPr>
          <a:xfrm>
            <a:off x="1752600" y="622300"/>
            <a:ext cx="1625600" cy="1625600"/>
          </a:xfrm>
          <a:prstGeom prst="rect">
            <a:avLst/>
          </a:prstGeom>
          <a:ln w="12700">
            <a:miter lim="400000"/>
          </a:ln>
        </p:spPr>
      </p:pic>
      <p:sp>
        <p:nvSpPr>
          <p:cNvPr id="34" name="Title Text"/>
          <p:cNvSpPr txBox="1">
            <a:spLocks noGrp="1"/>
          </p:cNvSpPr>
          <p:nvPr>
            <p:ph type="title"/>
          </p:nvPr>
        </p:nvSpPr>
        <p:spPr>
          <a:prstGeom prst="rect">
            <a:avLst/>
          </a:prstGeom>
        </p:spPr>
        <p:txBody>
          <a:bodyPr/>
          <a:lstStyle/>
          <a:p>
            <a:r>
              <a:t>Title Text</a:t>
            </a:r>
          </a:p>
        </p:txBody>
      </p:sp>
      <p:sp>
        <p:nvSpPr>
          <p:cNvPr id="35" name="Body Level One…"/>
          <p:cNvSpPr txBox="1">
            <a:spLocks noGrp="1"/>
          </p:cNvSpPr>
          <p:nvPr>
            <p:ph type="body" idx="1"/>
          </p:nvPr>
        </p:nvSpPr>
        <p:spPr>
          <a:prstGeom prst="rect">
            <a:avLst/>
          </a:prstGeom>
        </p:spPr>
        <p:txBody>
          <a:bodyP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c">
    <p:spTree>
      <p:nvGrpSpPr>
        <p:cNvPr id="1" name=""/>
        <p:cNvGrpSpPr/>
        <p:nvPr/>
      </p:nvGrpSpPr>
      <p:grpSpPr>
        <a:xfrm>
          <a:off x="0" y="0"/>
          <a:ext cx="0" cy="0"/>
          <a:chOff x="0" y="0"/>
          <a:chExt cx="0" cy="0"/>
        </a:xfrm>
      </p:grpSpPr>
      <p:pic>
        <p:nvPicPr>
          <p:cNvPr id="43" name="128x128.png" descr="128x128.png"/>
          <p:cNvPicPr>
            <a:picLocks noChangeAspect="1"/>
          </p:cNvPicPr>
          <p:nvPr/>
        </p:nvPicPr>
        <p:blipFill>
          <a:blip r:embed="rId2">
            <a:extLst/>
          </a:blip>
          <a:stretch>
            <a:fillRect/>
          </a:stretch>
        </p:blipFill>
        <p:spPr>
          <a:xfrm>
            <a:off x="1651000" y="647700"/>
            <a:ext cx="1625600" cy="1625600"/>
          </a:xfrm>
          <a:prstGeom prst="rect">
            <a:avLst/>
          </a:prstGeom>
          <a:ln w="12700">
            <a:miter lim="400000"/>
          </a:ln>
        </p:spPr>
      </p:pic>
      <p:pic>
        <p:nvPicPr>
          <p:cNvPr id="44" name="Vinyl (3).png" descr="Vinyl (3).png"/>
          <p:cNvPicPr>
            <a:picLocks noChangeAspect="1"/>
          </p:cNvPicPr>
          <p:nvPr/>
        </p:nvPicPr>
        <p:blipFill>
          <a:blip r:embed="rId3">
            <a:extLst/>
          </a:blip>
          <a:stretch>
            <a:fillRect/>
          </a:stretch>
        </p:blipFill>
        <p:spPr>
          <a:xfrm>
            <a:off x="9486900" y="6273800"/>
            <a:ext cx="3022600" cy="3022600"/>
          </a:xfrm>
          <a:prstGeom prst="rect">
            <a:avLst/>
          </a:prstGeom>
          <a:ln w="12700">
            <a:miter lim="400000"/>
          </a:ln>
        </p:spPr>
      </p:pic>
      <p:sp>
        <p:nvSpPr>
          <p:cNvPr id="45" name="Title Text"/>
          <p:cNvSpPr txBox="1">
            <a:spLocks noGrp="1"/>
          </p:cNvSpPr>
          <p:nvPr>
            <p:ph type="title"/>
          </p:nvPr>
        </p:nvSpPr>
        <p:spPr>
          <a:prstGeom prst="rect">
            <a:avLst/>
          </a:prstGeom>
        </p:spPr>
        <p:txBody>
          <a:bodyPr/>
          <a:lstStyle/>
          <a:p>
            <a:r>
              <a:t>Title Text</a:t>
            </a:r>
          </a:p>
        </p:txBody>
      </p:sp>
      <p:sp>
        <p:nvSpPr>
          <p:cNvPr id="46" name="Body Level One…"/>
          <p:cNvSpPr txBox="1">
            <a:spLocks noGrp="1"/>
          </p:cNvSpPr>
          <p:nvPr>
            <p:ph type="body" idx="1"/>
          </p:nvPr>
        </p:nvSpPr>
        <p:spPr>
          <a:prstGeom prst="rect">
            <a:avLst/>
          </a:prstGeom>
        </p:spPr>
        <p:txBody>
          <a:bodyP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 2 Column">
    <p:spTree>
      <p:nvGrpSpPr>
        <p:cNvPr id="1" name=""/>
        <p:cNvGrpSpPr/>
        <p:nvPr/>
      </p:nvGrpSpPr>
      <p:grpSpPr>
        <a:xfrm>
          <a:off x="0" y="0"/>
          <a:ext cx="0" cy="0"/>
          <a:chOff x="0" y="0"/>
          <a:chExt cx="0" cy="0"/>
        </a:xfrm>
      </p:grpSpPr>
      <p:pic>
        <p:nvPicPr>
          <p:cNvPr id="54" name="converts_256.png" descr="converts_256.png"/>
          <p:cNvPicPr>
            <a:picLocks noChangeAspect="1"/>
          </p:cNvPicPr>
          <p:nvPr/>
        </p:nvPicPr>
        <p:blipFill>
          <a:blip r:embed="rId2">
            <a:extLst/>
          </a:blip>
          <a:stretch>
            <a:fillRect/>
          </a:stretch>
        </p:blipFill>
        <p:spPr>
          <a:xfrm>
            <a:off x="8674100" y="6007100"/>
            <a:ext cx="4000500" cy="3251200"/>
          </a:xfrm>
          <a:prstGeom prst="rect">
            <a:avLst/>
          </a:prstGeom>
          <a:ln w="12700">
            <a:miter lim="400000"/>
          </a:ln>
        </p:spPr>
      </p:pic>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numCol="2" spcCol="523240" anchor="t"/>
          <a:lstStyle>
            <a:lvl1pPr marL="753881" indent="-436381">
              <a:spcBef>
                <a:spcPts val="3500"/>
              </a:spcBef>
              <a:buBlip>
                <a:blip r:embed="rId3"/>
              </a:buBlip>
              <a:defRPr sz="3200"/>
            </a:lvl1pPr>
            <a:lvl2pPr marL="1198381" indent="-436381">
              <a:spcBef>
                <a:spcPts val="3500"/>
              </a:spcBef>
              <a:buBlip>
                <a:blip r:embed="rId3"/>
              </a:buBlip>
              <a:defRPr sz="3200"/>
            </a:lvl2pPr>
            <a:lvl3pPr marL="1642881" indent="-436381">
              <a:spcBef>
                <a:spcPts val="3500"/>
              </a:spcBef>
              <a:buBlip>
                <a:blip r:embed="rId3"/>
              </a:buBlip>
              <a:defRPr sz="3200"/>
            </a:lvl3pPr>
            <a:lvl4pPr marL="2087381" indent="-436381">
              <a:spcBef>
                <a:spcPts val="3500"/>
              </a:spcBef>
              <a:buBlip>
                <a:blip r:embed="rId3"/>
              </a:buBlip>
              <a:defRPr sz="3200"/>
            </a:lvl4pPr>
            <a:lvl5pPr marL="2531881" indent="-436381">
              <a:spcBef>
                <a:spcPts val="3500"/>
              </a:spcBef>
              <a:buBlip>
                <a:blip r:embed="rId3"/>
              </a:buBlip>
              <a:defRPr sz="3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pic>
        <p:nvPicPr>
          <p:cNvPr id="64" name="gram_256.png" descr="gram_256.png"/>
          <p:cNvPicPr>
            <a:picLocks noChangeAspect="1"/>
          </p:cNvPicPr>
          <p:nvPr/>
        </p:nvPicPr>
        <p:blipFill>
          <a:blip r:embed="rId2">
            <a:extLst/>
          </a:blip>
          <a:stretch>
            <a:fillRect/>
          </a:stretch>
        </p:blipFill>
        <p:spPr>
          <a:xfrm>
            <a:off x="10134600" y="165100"/>
            <a:ext cx="2273300" cy="3251200"/>
          </a:xfrm>
          <a:prstGeom prst="rect">
            <a:avLst/>
          </a:prstGeom>
          <a:ln w="12700">
            <a:miter lim="400000"/>
          </a:ln>
        </p:spPr>
      </p:pic>
      <p:pic>
        <p:nvPicPr>
          <p:cNvPr id="65" name="4.png" descr="4.png"/>
          <p:cNvPicPr>
            <a:picLocks noChangeAspect="1"/>
          </p:cNvPicPr>
          <p:nvPr/>
        </p:nvPicPr>
        <p:blipFill>
          <a:blip r:embed="rId3">
            <a:extLst/>
          </a:blip>
          <a:stretch>
            <a:fillRect/>
          </a:stretch>
        </p:blipFill>
        <p:spPr>
          <a:xfrm>
            <a:off x="749300" y="7670800"/>
            <a:ext cx="1625600" cy="1625600"/>
          </a:xfrm>
          <a:prstGeom prst="rect">
            <a:avLst/>
          </a:prstGeom>
          <a:ln w="12700">
            <a:miter lim="400000"/>
          </a:ln>
        </p:spPr>
      </p:pic>
      <p:sp>
        <p:nvSpPr>
          <p:cNvPr id="66" name="Body Level One…"/>
          <p:cNvSpPr txBox="1">
            <a:spLocks noGrp="1"/>
          </p:cNvSpPr>
          <p:nvPr>
            <p:ph type="body" idx="1"/>
          </p:nvPr>
        </p:nvSpPr>
        <p:spPr>
          <a:xfrm>
            <a:off x="1524000" y="1270000"/>
            <a:ext cx="10464800" cy="7213600"/>
          </a:xfrm>
          <a:prstGeom prst="rect">
            <a:avLst/>
          </a:prstGeom>
        </p:spPr>
        <p:txBody>
          <a:bodyPr/>
          <a:lstStyle>
            <a:lvl1pPr>
              <a:spcBef>
                <a:spcPts val="5000"/>
              </a:spcBef>
              <a:buBlip>
                <a:blip r:embed="rId4"/>
              </a:buBlip>
            </a:lvl1pPr>
            <a:lvl2pPr>
              <a:spcBef>
                <a:spcPts val="5000"/>
              </a:spcBef>
              <a:buBlip>
                <a:blip r:embed="rId4"/>
              </a:buBlip>
            </a:lvl2pPr>
            <a:lvl3pPr>
              <a:spcBef>
                <a:spcPts val="5000"/>
              </a:spcBef>
              <a:buBlip>
                <a:blip r:embed="rId4"/>
              </a:buBlip>
            </a:lvl3pPr>
            <a:lvl4pPr>
              <a:spcBef>
                <a:spcPts val="5000"/>
              </a:spcBef>
              <a:buBlip>
                <a:blip r:embed="rId4"/>
              </a:buBlip>
            </a:lvl4pPr>
            <a:lvl5pPr>
              <a:spcBef>
                <a:spcPts val="5000"/>
              </a:spcBef>
              <a:buBlip>
                <a:blip r:embed="rId4"/>
              </a:buBlip>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81" name="Title Text"/>
          <p:cNvSpPr txBox="1">
            <a:spLocks noGrp="1"/>
          </p:cNvSpPr>
          <p:nvPr>
            <p:ph type="title"/>
          </p:nvPr>
        </p:nvSpPr>
        <p:spPr>
          <a:prstGeom prst="rect">
            <a:avLst/>
          </a:prstGeom>
        </p:spPr>
        <p:txBody>
          <a:bodyPr/>
          <a:lstStyle/>
          <a:p>
            <a:r>
              <a:t>Title Text</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9" name="Title Text"/>
          <p:cNvSpPr txBox="1">
            <a:spLocks noGrp="1"/>
          </p:cNvSpPr>
          <p:nvPr>
            <p:ph type="title"/>
          </p:nvPr>
        </p:nvSpPr>
        <p:spPr>
          <a:xfrm>
            <a:off x="1270000" y="2971800"/>
            <a:ext cx="10464800" cy="3810000"/>
          </a:xfrm>
          <a:prstGeom prst="rect">
            <a:avLst/>
          </a:prstGeom>
          <a:effectLst>
            <a:outerShdw blurRad="38100" dist="12700" dir="5400000" rotWithShape="0">
              <a:srgbClr val="E0DEC7">
                <a:alpha val="80000"/>
              </a:srgbClr>
            </a:outerShdw>
          </a:effectLst>
        </p:spPr>
        <p:txBody>
          <a:bodyPr/>
          <a:lstStyle>
            <a:lvl1pPr>
              <a:lnSpc>
                <a:spcPct val="80000"/>
              </a:lnSpc>
              <a:spcBef>
                <a:spcPts val="600"/>
              </a:spcBef>
              <a:defRPr spc="84">
                <a:solidFill>
                  <a:srgbClr val="3E382B"/>
                </a:solidFill>
              </a:defRPr>
            </a:lvl1pPr>
          </a:lstStyle>
          <a:p>
            <a:r>
              <a:t>Title Text</a:t>
            </a:r>
          </a:p>
        </p:txBody>
      </p:sp>
      <p:sp>
        <p:nvSpPr>
          <p:cNvPr id="90" name="Slide Number"/>
          <p:cNvSpPr txBox="1">
            <a:spLocks noGrp="1"/>
          </p:cNvSpPr>
          <p:nvPr>
            <p:ph type="sldNum" sz="quarter" idx="2"/>
          </p:nvPr>
        </p:nvSpPr>
        <p:spPr>
          <a:xfrm>
            <a:off x="6310553" y="9017000"/>
            <a:ext cx="389885" cy="368300"/>
          </a:xfrm>
          <a:prstGeom prst="rect">
            <a:avLst/>
          </a:prstGeom>
          <a:effectLst>
            <a:outerShdw blurRad="38100" dist="12700" dir="5400000" rotWithShape="0">
              <a:srgbClr val="E0DEC7">
                <a:alpha val="80000"/>
              </a:srgbClr>
            </a:outerShdw>
          </a:effectLst>
        </p:spPr>
        <p:txBody>
          <a:bodyPr/>
          <a:lstStyle>
            <a:lvl1pPr marR="0">
              <a:lnSpc>
                <a:spcPct val="80000"/>
              </a:lnSpc>
              <a:spcBef>
                <a:spcPts val="600"/>
              </a:spcBef>
              <a:defRPr spc="21">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7" name="Image"/>
          <p:cNvSpPr>
            <a:spLocks noGrp="1"/>
          </p:cNvSpPr>
          <p:nvPr>
            <p:ph type="pic" idx="13"/>
          </p:nvPr>
        </p:nvSpPr>
        <p:spPr>
          <a:xfrm>
            <a:off x="3403600" y="749300"/>
            <a:ext cx="6197600" cy="8255000"/>
          </a:xfrm>
          <a:prstGeom prst="rect">
            <a:avLst/>
          </a:prstGeom>
          <a:ln w="9525">
            <a:round/>
          </a:ln>
        </p:spPr>
        <p:txBody>
          <a:bodyPr lIns="91439" tIns="45719" rIns="91439" bIns="45719" anchor="t"/>
          <a:lstStyle/>
          <a:p>
            <a:endParaRPr/>
          </a:p>
        </p:txBody>
      </p:sp>
      <p:sp>
        <p:nvSpPr>
          <p:cNvPr id="98" name="Title Text"/>
          <p:cNvSpPr txBox="1">
            <a:spLocks noGrp="1"/>
          </p:cNvSpPr>
          <p:nvPr>
            <p:ph type="title"/>
          </p:nvPr>
        </p:nvSpPr>
        <p:spPr>
          <a:xfrm>
            <a:off x="1270000" y="6527800"/>
            <a:ext cx="10464800" cy="2222500"/>
          </a:xfrm>
          <a:prstGeom prst="rect">
            <a:avLst/>
          </a:prstGeom>
          <a:effectLst>
            <a:outerShdw blurRad="38100" dist="12700" dir="5400000" rotWithShape="0">
              <a:srgbClr val="E0DEC7">
                <a:alpha val="80000"/>
              </a:srgbClr>
            </a:outerShdw>
          </a:effectLst>
        </p:spPr>
        <p:txBody>
          <a:bodyPr/>
          <a:lstStyle>
            <a:lvl1pPr>
              <a:lnSpc>
                <a:spcPct val="80000"/>
              </a:lnSpc>
              <a:spcBef>
                <a:spcPts val="600"/>
              </a:spcBef>
              <a:defRPr spc="84">
                <a:solidFill>
                  <a:srgbClr val="3E382B"/>
                </a:solidFill>
              </a:defRPr>
            </a:lvl1pPr>
          </a:lstStyle>
          <a:p>
            <a:r>
              <a:t>Title Text</a:t>
            </a:r>
          </a:p>
        </p:txBody>
      </p:sp>
      <p:sp>
        <p:nvSpPr>
          <p:cNvPr id="99" name="Slide Number"/>
          <p:cNvSpPr txBox="1">
            <a:spLocks noGrp="1"/>
          </p:cNvSpPr>
          <p:nvPr>
            <p:ph type="sldNum" sz="quarter" idx="2"/>
          </p:nvPr>
        </p:nvSpPr>
        <p:spPr>
          <a:xfrm>
            <a:off x="6310553" y="9017000"/>
            <a:ext cx="389885" cy="368300"/>
          </a:xfrm>
          <a:prstGeom prst="rect">
            <a:avLst/>
          </a:prstGeom>
          <a:effectLst>
            <a:outerShdw blurRad="38100" dist="12700" dir="5400000" rotWithShape="0">
              <a:srgbClr val="E0DEC7">
                <a:alpha val="80000"/>
              </a:srgbClr>
            </a:outerShdw>
          </a:effectLst>
        </p:spPr>
        <p:txBody>
          <a:bodyPr/>
          <a:lstStyle>
            <a:lvl1pPr marR="0">
              <a:lnSpc>
                <a:spcPct val="80000"/>
              </a:lnSpc>
              <a:spcBef>
                <a:spcPts val="600"/>
              </a:spcBef>
              <a:defRPr spc="21">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pic>
        <p:nvPicPr>
          <p:cNvPr id="2" name="vinil_128.png" descr="vinil_128.png"/>
          <p:cNvPicPr>
            <a:picLocks noChangeAspect="1"/>
          </p:cNvPicPr>
          <p:nvPr/>
        </p:nvPicPr>
        <p:blipFill>
          <a:blip r:embed="rId16">
            <a:extLst/>
          </a:blip>
          <a:stretch>
            <a:fillRect/>
          </a:stretch>
        </p:blipFill>
        <p:spPr>
          <a:xfrm>
            <a:off x="10337800" y="482600"/>
            <a:ext cx="1625600" cy="1625600"/>
          </a:xfrm>
          <a:prstGeom prst="rect">
            <a:avLst/>
          </a:prstGeom>
          <a:ln w="12700">
            <a:miter lim="400000"/>
          </a:ln>
        </p:spPr>
      </p:pic>
      <p:pic>
        <p:nvPicPr>
          <p:cNvPr id="3" name="packed_256.png" descr="packed_256.png"/>
          <p:cNvPicPr>
            <a:picLocks noChangeAspect="1"/>
          </p:cNvPicPr>
          <p:nvPr/>
        </p:nvPicPr>
        <p:blipFill>
          <a:blip r:embed="rId17">
            <a:extLst/>
          </a:blip>
          <a:stretch>
            <a:fillRect/>
          </a:stretch>
        </p:blipFill>
        <p:spPr>
          <a:xfrm>
            <a:off x="228600" y="6769100"/>
            <a:ext cx="2570510" cy="2730500"/>
          </a:xfrm>
          <a:prstGeom prst="rect">
            <a:avLst/>
          </a:prstGeom>
          <a:ln w="12700">
            <a:miter lim="400000"/>
          </a:ln>
        </p:spPr>
      </p:pic>
      <p:sp>
        <p:nvSpPr>
          <p:cNvPr id="4" name="Title Text"/>
          <p:cNvSpPr txBox="1">
            <a:spLocks noGrp="1"/>
          </p:cNvSpPr>
          <p:nvPr>
            <p:ph type="title"/>
          </p:nvPr>
        </p:nvSpPr>
        <p:spPr>
          <a:xfrm>
            <a:off x="1524000" y="254000"/>
            <a:ext cx="10464800" cy="2349500"/>
          </a:xfrm>
          <a:prstGeom prst="rect">
            <a:avLst/>
          </a:prstGeom>
          <a:ln w="12700">
            <a:miter lim="400000"/>
          </a:ln>
          <a:effectLst>
            <a:outerShdw blurRad="25400" dist="12700" dir="5400000" rotWithShape="0">
              <a:srgbClr val="FFFFFF"/>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5" name="Body Level One…"/>
          <p:cNvSpPr txBox="1">
            <a:spLocks noGrp="1"/>
          </p:cNvSpPr>
          <p:nvPr>
            <p:ph type="body" idx="1"/>
          </p:nvPr>
        </p:nvSpPr>
        <p:spPr>
          <a:xfrm>
            <a:off x="1524000" y="2730500"/>
            <a:ext cx="10464800" cy="603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buBlip>
                <a:blip r:embed="rId18"/>
              </a:buBlip>
            </a:lvl1pPr>
            <a:lvl2pPr>
              <a:buBlip>
                <a:blip r:embed="rId18"/>
              </a:buBlip>
            </a:lvl2pPr>
            <a:lvl3pPr>
              <a:buBlip>
                <a:blip r:embed="rId18"/>
              </a:buBlip>
            </a:lvl3pPr>
            <a:lvl4pPr>
              <a:buBlip>
                <a:blip r:embed="rId18"/>
              </a:buBlip>
            </a:lvl4pPr>
            <a:lvl5pPr>
              <a:buBlip>
                <a:blip r:embed="rId18"/>
              </a:buBlip>
            </a:lvl5p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600" y="9017000"/>
            <a:ext cx="342900" cy="406400"/>
          </a:xfrm>
          <a:prstGeom prst="rect">
            <a:avLst/>
          </a:prstGeom>
          <a:ln w="12700">
            <a:miter lim="400000"/>
          </a:ln>
        </p:spPr>
        <p:txBody>
          <a:bodyPr wrap="none" lIns="50800" tIns="50800" rIns="50800" bIns="50800">
            <a:spAutoFit/>
          </a:bodyPr>
          <a:lstStyle>
            <a:lvl1pPr marR="685800">
              <a:defRPr sz="1800">
                <a:solidFill>
                  <a:srgbClr val="93741C"/>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1pPr>
      <a:lvl2pPr marL="0" marR="0" indent="22860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200" b="0" i="0" u="none" strike="noStrike" cap="none" spc="0" baseline="0">
          <a:solidFill>
            <a:srgbClr val="6E603B"/>
          </a:solidFill>
          <a:uFillTx/>
          <a:latin typeface="+mn-lt"/>
          <a:ea typeface="+mn-ea"/>
          <a:cs typeface="+mn-cs"/>
          <a:sym typeface="American Typewriter"/>
        </a:defRPr>
      </a:lvl9pPr>
    </p:titleStyle>
    <p:bodyStyle>
      <a:lvl1pPr marL="7773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1pPr>
      <a:lvl2pPr marL="12218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2pPr>
      <a:lvl3pPr marL="16663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3pPr>
      <a:lvl4pPr marL="21108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4pPr>
      <a:lvl5pPr marL="25553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5pPr>
      <a:lvl6pPr marL="29109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6pPr>
      <a:lvl7pPr marL="32665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7pPr>
      <a:lvl8pPr marL="36221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8pPr>
      <a:lvl9pPr marL="3977753" marR="0" indent="-459853" algn="l" defTabSz="584200" latinLnBrk="0">
        <a:lnSpc>
          <a:spcPct val="100000"/>
        </a:lnSpc>
        <a:spcBef>
          <a:spcPts val="3400"/>
        </a:spcBef>
        <a:spcAft>
          <a:spcPts val="0"/>
        </a:spcAft>
        <a:buClrTx/>
        <a:buSzPct val="45000"/>
        <a:buFont typeface="American Typewriter"/>
        <a:buBlip>
          <a:blip r:embed="rId18"/>
        </a:buBlip>
        <a:tabLst/>
        <a:defRPr sz="3600" b="0" i="0" u="none" strike="noStrike" cap="none" spc="0" baseline="0">
          <a:solidFill>
            <a:srgbClr val="93741C"/>
          </a:solidFill>
          <a:uFillTx/>
          <a:latin typeface="Palatino"/>
          <a:ea typeface="Palatino"/>
          <a:cs typeface="Palatino"/>
          <a:sym typeface="Palatino"/>
        </a:defRPr>
      </a:lvl9pPr>
    </p:bodyStyle>
    <p:otherStyle>
      <a:lvl1pPr marL="0" marR="68580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68580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68580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68580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68580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68580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68580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68580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68580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ock: the Early Years"/>
          <p:cNvSpPr txBox="1">
            <a:spLocks noGrp="1"/>
          </p:cNvSpPr>
          <p:nvPr>
            <p:ph type="ctrTitle"/>
          </p:nvPr>
        </p:nvSpPr>
        <p:spPr>
          <a:prstGeom prst="rect">
            <a:avLst/>
          </a:prstGeom>
        </p:spPr>
        <p:txBody>
          <a:bodyPr/>
          <a:lstStyle/>
          <a:p>
            <a:r>
              <a:t>Rock: the Early Years</a:t>
            </a:r>
          </a:p>
        </p:txBody>
      </p:sp>
      <p:sp>
        <p:nvSpPr>
          <p:cNvPr id="149" name="Music 9, WSH Tu/Th 12:30–1:50…"/>
          <p:cNvSpPr txBox="1">
            <a:spLocks noGrp="1"/>
          </p:cNvSpPr>
          <p:nvPr>
            <p:ph type="subTitle" sz="quarter" idx="1"/>
          </p:nvPr>
        </p:nvSpPr>
        <p:spPr>
          <a:xfrm>
            <a:off x="1104900" y="5803900"/>
            <a:ext cx="10464800" cy="2200920"/>
          </a:xfrm>
          <a:prstGeom prst="rect">
            <a:avLst/>
          </a:prstGeom>
        </p:spPr>
        <p:txBody>
          <a:bodyPr/>
          <a:lstStyle/>
          <a:p>
            <a:r>
              <a:t>Music 9, WSH Tu/Th 12:30–1:50</a:t>
            </a:r>
          </a:p>
          <a:p>
            <a:r>
              <a:t>Dr. Amy Bauer, CAC 3043</a:t>
            </a:r>
          </a:p>
          <a:p>
            <a:r>
              <a:t>abauer@uci.edu</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ffice hours are at 2:00 after class, or by appointment.…"/>
          <p:cNvSpPr txBox="1">
            <a:spLocks noGrp="1"/>
          </p:cNvSpPr>
          <p:nvPr>
            <p:ph type="body" idx="1"/>
          </p:nvPr>
        </p:nvSpPr>
        <p:spPr>
          <a:xfrm>
            <a:off x="1524000" y="1860550"/>
            <a:ext cx="10464800" cy="6032500"/>
          </a:xfrm>
          <a:prstGeom prst="rect">
            <a:avLst/>
          </a:prstGeom>
        </p:spPr>
        <p:txBody>
          <a:bodyPr/>
          <a:lstStyle/>
          <a:p>
            <a:pPr>
              <a:buBlip>
                <a:blip r:embed="rId2"/>
              </a:buBlip>
            </a:pPr>
            <a:r>
              <a:t>Office hours are at </a:t>
            </a:r>
            <a:r>
              <a:rPr b="1"/>
              <a:t>2:00 after class</a:t>
            </a:r>
            <a:r>
              <a:t>, or by appointment.</a:t>
            </a:r>
          </a:p>
          <a:p>
            <a:pPr>
              <a:buBlip>
                <a:blip r:embed="rId2"/>
              </a:buBlip>
            </a:pPr>
            <a:r>
              <a:t>Don’t hesitate to contact me or your very knowledgeable TAS:</a:t>
            </a:r>
          </a:p>
          <a:p>
            <a:pPr>
              <a:buBlip>
                <a:blip r:embed="rId2"/>
              </a:buBlip>
            </a:pPr>
            <a:r>
              <a:t>Paul David Flood, Corey Fogel, Isaac Hayes and James Igenfritiz.</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obert Christgau,…"/>
          <p:cNvSpPr txBox="1">
            <a:spLocks noGrp="1"/>
          </p:cNvSpPr>
          <p:nvPr>
            <p:ph type="title"/>
          </p:nvPr>
        </p:nvSpPr>
        <p:spPr>
          <a:xfrm>
            <a:off x="1524000" y="88900"/>
            <a:ext cx="10464800" cy="2349500"/>
          </a:xfrm>
          <a:prstGeom prst="rect">
            <a:avLst/>
          </a:prstGeom>
        </p:spPr>
        <p:txBody>
          <a:bodyPr/>
          <a:lstStyle/>
          <a:p>
            <a:pPr>
              <a:defRPr sz="3800"/>
            </a:pPr>
            <a:r>
              <a:t>Robert Christgau, </a:t>
            </a:r>
          </a:p>
          <a:p>
            <a:pPr>
              <a:defRPr sz="3800"/>
            </a:pPr>
            <a:r>
              <a:t>“B.E.: A Dozen Moments in the Prehistory of Rock and Roll”</a:t>
            </a:r>
          </a:p>
        </p:txBody>
      </p:sp>
      <p:sp>
        <p:nvSpPr>
          <p:cNvPr id="176" name="1227:…"/>
          <p:cNvSpPr txBox="1"/>
          <p:nvPr/>
        </p:nvSpPr>
        <p:spPr>
          <a:xfrm>
            <a:off x="1849065" y="1325033"/>
            <a:ext cx="10151022" cy="683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endParaRPr/>
          </a:p>
          <a:p>
            <a:r>
              <a:rPr b="1"/>
              <a:t>1227</a:t>
            </a:r>
            <a:r>
              <a:t>: </a:t>
            </a:r>
          </a:p>
          <a:p>
            <a:endParaRPr/>
          </a:p>
          <a:p>
            <a:r>
              <a:rPr b="1"/>
              <a:t>troubadours</a:t>
            </a:r>
            <a:r>
              <a:t> of Provence laid one of the foundations of rock and roll</a:t>
            </a:r>
          </a:p>
          <a:p>
            <a:r>
              <a:t>The itinerant singer-songwriters of the Middle Ages were called jongleurs</a:t>
            </a:r>
          </a:p>
          <a:p>
            <a:r>
              <a:t>troubadourism was pretty much wiped out in the Albigensian crusade of the 13th century.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1623"/>
          <p:cNvSpPr txBox="1">
            <a:spLocks noGrp="1"/>
          </p:cNvSpPr>
          <p:nvPr>
            <p:ph type="title"/>
          </p:nvPr>
        </p:nvSpPr>
        <p:spPr>
          <a:xfrm>
            <a:off x="1524000" y="25400"/>
            <a:ext cx="10464800" cy="2349500"/>
          </a:xfrm>
          <a:prstGeom prst="rect">
            <a:avLst/>
          </a:prstGeom>
        </p:spPr>
        <p:txBody>
          <a:bodyPr/>
          <a:lstStyle>
            <a:lvl1pPr>
              <a:defRPr sz="3800" b="1"/>
            </a:lvl1pPr>
          </a:lstStyle>
          <a:p>
            <a:r>
              <a:t>1623</a:t>
            </a:r>
          </a:p>
        </p:txBody>
      </p:sp>
      <p:sp>
        <p:nvSpPr>
          <p:cNvPr id="179" name="Captain Richard Jobson described a visit he made to Gambia starting in 1620, the year after a Dutch man-of-war sold North America's first black slaves to British colonists in Jamestown.…"/>
          <p:cNvSpPr txBox="1"/>
          <p:nvPr/>
        </p:nvSpPr>
        <p:spPr>
          <a:xfrm>
            <a:off x="1769789" y="1543050"/>
            <a:ext cx="10151022" cy="6159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endParaRPr/>
          </a:p>
          <a:p>
            <a:r>
              <a:t>Captain Richard Jobson described a visit he made to Gambia starting in 1620, the year after a Dutch man-of-war sold North </a:t>
            </a:r>
            <a:r>
              <a:rPr b="1"/>
              <a:t>America's first black slaves</a:t>
            </a:r>
            <a:r>
              <a:t> to British colonists in Jamestown. </a:t>
            </a:r>
          </a:p>
          <a:p>
            <a:r>
              <a:t>Less remarked were the underlying melodic similarities between African song and Scotch-Irish folk music</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1815"/>
          <p:cNvSpPr txBox="1">
            <a:spLocks noGrp="1"/>
          </p:cNvSpPr>
          <p:nvPr>
            <p:ph type="title"/>
          </p:nvPr>
        </p:nvSpPr>
        <p:spPr>
          <a:xfrm>
            <a:off x="1524000" y="25400"/>
            <a:ext cx="10464800" cy="2349500"/>
          </a:xfrm>
          <a:prstGeom prst="rect">
            <a:avLst/>
          </a:prstGeom>
        </p:spPr>
        <p:txBody>
          <a:bodyPr/>
          <a:lstStyle>
            <a:lvl1pPr>
              <a:defRPr sz="3800" b="1"/>
            </a:lvl1pPr>
          </a:lstStyle>
          <a:p>
            <a:r>
              <a:t>1815</a:t>
            </a:r>
          </a:p>
        </p:txBody>
      </p:sp>
      <p:sp>
        <p:nvSpPr>
          <p:cNvPr id="182" name="The Viennese were dancing fools.…"/>
          <p:cNvSpPr txBox="1"/>
          <p:nvPr/>
        </p:nvSpPr>
        <p:spPr>
          <a:xfrm>
            <a:off x="1769789" y="2552700"/>
            <a:ext cx="10151022" cy="414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The Viennese were dancing fools.</a:t>
            </a:r>
          </a:p>
          <a:p>
            <a:r>
              <a:t>The </a:t>
            </a:r>
            <a:r>
              <a:rPr b="1"/>
              <a:t>waltz</a:t>
            </a:r>
            <a:r>
              <a:t> was bred from peasant stock, a scandal well before the European powers divvied up Napoleon's empire at the 1815 Congress of Vienna.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1843"/>
          <p:cNvSpPr txBox="1">
            <a:spLocks noGrp="1"/>
          </p:cNvSpPr>
          <p:nvPr>
            <p:ph type="title"/>
          </p:nvPr>
        </p:nvSpPr>
        <p:spPr>
          <a:xfrm>
            <a:off x="1524000" y="-330200"/>
            <a:ext cx="10464800" cy="1604417"/>
          </a:xfrm>
          <a:prstGeom prst="rect">
            <a:avLst/>
          </a:prstGeom>
        </p:spPr>
        <p:txBody>
          <a:bodyPr/>
          <a:lstStyle>
            <a:lvl1pPr>
              <a:defRPr sz="3800" b="1"/>
            </a:lvl1pPr>
          </a:lstStyle>
          <a:p>
            <a:r>
              <a:t>1843</a:t>
            </a:r>
          </a:p>
        </p:txBody>
      </p:sp>
      <p:sp>
        <p:nvSpPr>
          <p:cNvPr id="185" name="Musical miscegenation is an old story in America, where shocked reports of white teenagers dancing to black fiddlers go back to the 1690's.…"/>
          <p:cNvSpPr txBox="1"/>
          <p:nvPr/>
        </p:nvSpPr>
        <p:spPr>
          <a:xfrm>
            <a:off x="1782489" y="927099"/>
            <a:ext cx="10151022" cy="817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Musical miscegenation is an old story in America, where shocked reports of white teenagers dancing to black fiddlers go back to the 1690's. </a:t>
            </a:r>
          </a:p>
          <a:p>
            <a:r>
              <a:t>By 1832, Thomas Dartmouth "Daddy" Rice went nationwide with "Jim Crow." </a:t>
            </a:r>
          </a:p>
          <a:p>
            <a:r>
              <a:t>But it was not until 1843 that four musicians dubbing themselves the Virginia Minstrels formalized blackface into a full evening's diversion—</a:t>
            </a:r>
            <a:r>
              <a:rPr b="1"/>
              <a:t>minstrelsy</a:t>
            </a:r>
            <a:r>
              <a:t>. </a:t>
            </a:r>
          </a:p>
          <a:p>
            <a: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1890"/>
          <p:cNvSpPr txBox="1">
            <a:spLocks noGrp="1"/>
          </p:cNvSpPr>
          <p:nvPr>
            <p:ph type="title"/>
          </p:nvPr>
        </p:nvSpPr>
        <p:spPr>
          <a:xfrm>
            <a:off x="1524000" y="-419100"/>
            <a:ext cx="10464800" cy="1604417"/>
          </a:xfrm>
          <a:prstGeom prst="rect">
            <a:avLst/>
          </a:prstGeom>
        </p:spPr>
        <p:txBody>
          <a:bodyPr/>
          <a:lstStyle>
            <a:lvl1pPr>
              <a:defRPr sz="3800" b="1"/>
            </a:lvl1pPr>
          </a:lstStyle>
          <a:p>
            <a:r>
              <a:t>1890</a:t>
            </a:r>
          </a:p>
        </p:txBody>
      </p:sp>
      <p:sp>
        <p:nvSpPr>
          <p:cNvPr id="188" name="The phonograph that Thomas Edison invented in 1877. Only after others developed the floating stylus and covered the cylinder with wax did he merchandise his machine.…"/>
          <p:cNvSpPr txBox="1"/>
          <p:nvPr/>
        </p:nvSpPr>
        <p:spPr>
          <a:xfrm>
            <a:off x="2205823" y="986366"/>
            <a:ext cx="10151021" cy="817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The phonograph that Thomas Edison invented in 1877. Only after others developed the floating stylus and covered the cylinder with wax did he merchandise his machine. </a:t>
            </a:r>
          </a:p>
          <a:p>
            <a:r>
              <a:t>Somebody came up with a proto-jukebox. Rival inventor-entrepreneur Emile Berliner in 1887 patented a </a:t>
            </a:r>
            <a:r>
              <a:rPr b="1"/>
              <a:t>gramophone</a:t>
            </a:r>
            <a:r>
              <a:t> that recorded on discs instead of cylinders.</a:t>
            </a:r>
          </a:p>
          <a:p>
            <a:r>
              <a:t> </a:t>
            </a:r>
          </a:p>
          <a:p>
            <a: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1913"/>
          <p:cNvSpPr txBox="1">
            <a:spLocks noGrp="1"/>
          </p:cNvSpPr>
          <p:nvPr>
            <p:ph type="title"/>
          </p:nvPr>
        </p:nvSpPr>
        <p:spPr>
          <a:xfrm>
            <a:off x="1524000" y="-419100"/>
            <a:ext cx="10464800" cy="1604417"/>
          </a:xfrm>
          <a:prstGeom prst="rect">
            <a:avLst/>
          </a:prstGeom>
        </p:spPr>
        <p:txBody>
          <a:bodyPr/>
          <a:lstStyle>
            <a:lvl1pPr>
              <a:defRPr sz="3800" b="1"/>
            </a:lvl1pPr>
          </a:lstStyle>
          <a:p>
            <a:r>
              <a:t>1913</a:t>
            </a:r>
          </a:p>
        </p:txBody>
      </p:sp>
      <p:sp>
        <p:nvSpPr>
          <p:cNvPr id="191" name="Vernon Castle and Irene Foote married in 1911 and in 1912 lucked into a job dancing at a fashionable Paris cabaret.…"/>
          <p:cNvSpPr txBox="1"/>
          <p:nvPr/>
        </p:nvSpPr>
        <p:spPr>
          <a:xfrm>
            <a:off x="1934889" y="1066799"/>
            <a:ext cx="10151022" cy="802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pPr>
            <a:r>
              <a:t>Vernon Castle and Irene Foote married in 1911 and in 1912 lucked into a job dancing at a fashionable Paris cabaret. </a:t>
            </a:r>
          </a:p>
          <a:p>
            <a:pPr>
              <a:defRPr sz="3600"/>
            </a:pPr>
            <a:r>
              <a:t>Soon they were back in New York making up the Castle walk, in collaboration with black composer Ford Dabney and black composer-conductor James Reese Europe. </a:t>
            </a:r>
            <a:r>
              <a:rPr b="1"/>
              <a:t>Song publishers were convinced that hits had to have a good beat</a:t>
            </a:r>
            <a:r>
              <a:t>, and though many a tearjerker broke the rule, the parlor ballad was finally on its way out.</a:t>
            </a:r>
          </a:p>
          <a:p>
            <a:pPr>
              <a:defRPr sz="3600"/>
            </a:pPr>
            <a:r>
              <a:t> </a:t>
            </a:r>
          </a:p>
          <a:p>
            <a:pPr>
              <a:defRPr sz="3600"/>
            </a:pPr>
            <a: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1925"/>
          <p:cNvSpPr txBox="1">
            <a:spLocks noGrp="1"/>
          </p:cNvSpPr>
          <p:nvPr>
            <p:ph type="title"/>
          </p:nvPr>
        </p:nvSpPr>
        <p:spPr>
          <a:xfrm>
            <a:off x="1524000" y="-419100"/>
            <a:ext cx="10464800" cy="1604417"/>
          </a:xfrm>
          <a:prstGeom prst="rect">
            <a:avLst/>
          </a:prstGeom>
        </p:spPr>
        <p:txBody>
          <a:bodyPr/>
          <a:lstStyle>
            <a:lvl1pPr>
              <a:defRPr sz="3800" b="1"/>
            </a:lvl1pPr>
          </a:lstStyle>
          <a:p>
            <a:r>
              <a:t>1925</a:t>
            </a:r>
          </a:p>
        </p:txBody>
      </p:sp>
      <p:sp>
        <p:nvSpPr>
          <p:cNvPr id="194" name="New Orleans generated the greatest musician of the 20th century.…"/>
          <p:cNvSpPr txBox="1"/>
          <p:nvPr/>
        </p:nvSpPr>
        <p:spPr>
          <a:xfrm>
            <a:off x="1934889" y="1371599"/>
            <a:ext cx="10151022" cy="741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pPr>
            <a:r>
              <a:t>New Orleans generated the greatest musician of the 20th century. </a:t>
            </a:r>
          </a:p>
          <a:p>
            <a:pPr>
              <a:defRPr sz="3600"/>
            </a:pPr>
            <a:r>
              <a:t>But like Muddy Waters and his Delta progeny two decades later, he didn't make his mark until after he took the train up to Chicago. </a:t>
            </a:r>
          </a:p>
          <a:p>
            <a:pPr>
              <a:defRPr sz="3600"/>
            </a:pPr>
            <a:r>
              <a:rPr b="1"/>
              <a:t>Louis Armstrong</a:t>
            </a:r>
            <a:r>
              <a:t> invented the improvised solo. The year I've chosen is when he started recording as a leader.</a:t>
            </a:r>
          </a:p>
          <a:p>
            <a:pPr>
              <a:defRPr sz="3600"/>
            </a:pPr>
            <a:endParaRPr/>
          </a:p>
          <a:p>
            <a:pPr>
              <a:defRPr sz="3600"/>
            </a:pPr>
            <a:r>
              <a:t> </a:t>
            </a:r>
          </a:p>
          <a:p>
            <a:pPr>
              <a:defRPr sz="3600"/>
            </a:pPr>
            <a:r>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1938"/>
          <p:cNvSpPr txBox="1">
            <a:spLocks noGrp="1"/>
          </p:cNvSpPr>
          <p:nvPr>
            <p:ph type="title"/>
          </p:nvPr>
        </p:nvSpPr>
        <p:spPr>
          <a:xfrm>
            <a:off x="1524000" y="-419100"/>
            <a:ext cx="10464800" cy="1604417"/>
          </a:xfrm>
          <a:prstGeom prst="rect">
            <a:avLst/>
          </a:prstGeom>
        </p:spPr>
        <p:txBody>
          <a:bodyPr/>
          <a:lstStyle>
            <a:lvl1pPr>
              <a:defRPr sz="3800" b="1"/>
            </a:lvl1pPr>
          </a:lstStyle>
          <a:p>
            <a:r>
              <a:t>1938</a:t>
            </a:r>
          </a:p>
        </p:txBody>
      </p:sp>
      <p:sp>
        <p:nvSpPr>
          <p:cNvPr id="197" name="The guitar’s 17th-century vogue was associated with dance music, its 19th-century vogue with romantic melody. The electric model was developed in the '20s by country guitarist Lloyd Loar, who couldn't sell it.…"/>
          <p:cNvSpPr txBox="1"/>
          <p:nvPr/>
        </p:nvSpPr>
        <p:spPr>
          <a:xfrm>
            <a:off x="1894583" y="1549250"/>
            <a:ext cx="10151022" cy="802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pPr>
            <a:r>
              <a:t>The guitar’s 17th-century vogue was associated with dance music, its 19th-century vogue with romantic melody. </a:t>
            </a:r>
            <a:r>
              <a:rPr b="1"/>
              <a:t>The electric model </a:t>
            </a:r>
            <a:r>
              <a:t>was developed in the '20s by country guitarist Lloyd Loar, who couldn't sell it. </a:t>
            </a:r>
          </a:p>
          <a:p>
            <a:pPr>
              <a:defRPr sz="3600"/>
            </a:pPr>
            <a:r>
              <a:t>By 1931 Rickenbacker was manufacturing an electrified Hawaiian version, followed quickly by a so-called "Spanish" guitar, which introduced the electromagnetic pickup.</a:t>
            </a:r>
          </a:p>
          <a:p>
            <a:pPr>
              <a:defRPr sz="3600"/>
            </a:pPr>
            <a:endParaRPr/>
          </a:p>
          <a:p>
            <a:pPr>
              <a:defRPr sz="3600"/>
            </a:pPr>
            <a:r>
              <a:t> </a:t>
            </a:r>
          </a:p>
          <a:p>
            <a:pPr>
              <a:defRPr sz="3600"/>
            </a:pPr>
            <a:r>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p:cNvSpPr txBox="1">
            <a:spLocks noGrp="1"/>
          </p:cNvSpPr>
          <p:nvPr>
            <p:ph type="title"/>
          </p:nvPr>
        </p:nvSpPr>
        <p:spPr>
          <a:xfrm>
            <a:off x="1524000" y="-419100"/>
            <a:ext cx="10464800" cy="1604417"/>
          </a:xfrm>
          <a:prstGeom prst="rect">
            <a:avLst/>
          </a:prstGeom>
        </p:spPr>
        <p:txBody>
          <a:bodyPr/>
          <a:lstStyle/>
          <a:p>
            <a:pPr>
              <a:defRPr sz="3800"/>
            </a:pPr>
            <a:endParaRPr/>
          </a:p>
        </p:txBody>
      </p:sp>
      <p:sp>
        <p:nvSpPr>
          <p:cNvPr id="200" name="T-Bone Walker is generally credited with introducing such a guitar to blues. The first known recording is &quot;Good Morning Blues,&quot; cut in 1938 by Count Basie sideman Eddie Durham, and Charlie Christian turned the electric guitar into a phenomenon after he joined Benny Goodman in 1939. Lifelong tinkerer Les Paul fitted a railroad tie with steel strings and a pickup. It took another decade for Leo Fender to start manufacturing such an item. Les Paul went on to invent multitrack recording."/>
          <p:cNvSpPr txBox="1"/>
          <p:nvPr/>
        </p:nvSpPr>
        <p:spPr>
          <a:xfrm>
            <a:off x="2062486" y="1108030"/>
            <a:ext cx="10151021" cy="985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pPr>
            <a:r>
              <a:rPr b="1"/>
              <a:t>T-Bone Walker</a:t>
            </a:r>
            <a:r>
              <a:t> is generally credited with introducing such a guitar to blues. The first known recording is "Good Morning Blues," cut in 1938 by Count Basie sideman Eddie Durham, and Charlie Christian turned the electric guitar into a phenomenon after he joined Benny Goodman in 1939. Lifelong tinkerer </a:t>
            </a:r>
            <a:r>
              <a:rPr b="1"/>
              <a:t>Les Paul</a:t>
            </a:r>
            <a:r>
              <a:t> fitted a railroad tie with steel strings and a pickup. It took another decade for Leo Fender to start manufacturing such an item. Les Paul went on to invent </a:t>
            </a:r>
            <a:r>
              <a:rPr b="1"/>
              <a:t>multitrack</a:t>
            </a:r>
            <a:r>
              <a:t> </a:t>
            </a:r>
            <a:r>
              <a:rPr b="1"/>
              <a:t>recording</a:t>
            </a:r>
            <a:r>
              <a:t>. </a:t>
            </a:r>
          </a:p>
          <a:p>
            <a:pPr>
              <a:defRPr sz="3600"/>
            </a:pPr>
            <a:endParaRPr/>
          </a:p>
          <a:p>
            <a:pPr>
              <a:defRPr sz="3600"/>
            </a:pPr>
            <a:endParaRPr/>
          </a:p>
          <a:p>
            <a:pPr>
              <a:defRPr sz="3600"/>
            </a:pPr>
            <a:r>
              <a:t> </a:t>
            </a:r>
          </a:p>
          <a:p>
            <a:pPr>
              <a:defRPr sz="3600"/>
            </a:pPr>
            <a: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urse outline"/>
          <p:cNvSpPr txBox="1">
            <a:spLocks noGrp="1"/>
          </p:cNvSpPr>
          <p:nvPr>
            <p:ph type="title"/>
          </p:nvPr>
        </p:nvSpPr>
        <p:spPr>
          <a:xfrm>
            <a:off x="1524000" y="260350"/>
            <a:ext cx="10464800" cy="2349500"/>
          </a:xfrm>
          <a:prstGeom prst="rect">
            <a:avLst/>
          </a:prstGeom>
        </p:spPr>
        <p:txBody>
          <a:bodyPr/>
          <a:lstStyle>
            <a:lvl1pPr>
              <a:defRPr sz="6200"/>
            </a:lvl1pPr>
          </a:lstStyle>
          <a:p>
            <a:r>
              <a:t>Course outline</a:t>
            </a:r>
          </a:p>
        </p:txBody>
      </p:sp>
      <p:sp>
        <p:nvSpPr>
          <p:cNvPr id="152" name="Rock: the early years is an introduction to the roots of Rock 'n' Roll, and to the music of its most important practitioners from the 1950s through 1980.…"/>
          <p:cNvSpPr txBox="1">
            <a:spLocks noGrp="1"/>
          </p:cNvSpPr>
          <p:nvPr>
            <p:ph type="body" idx="1"/>
          </p:nvPr>
        </p:nvSpPr>
        <p:spPr>
          <a:xfrm>
            <a:off x="1524000" y="2444750"/>
            <a:ext cx="10464800" cy="7211616"/>
          </a:xfrm>
          <a:prstGeom prst="rect">
            <a:avLst/>
          </a:prstGeom>
        </p:spPr>
        <p:txBody>
          <a:bodyPr/>
          <a:lstStyle/>
          <a:p>
            <a:pPr>
              <a:buBlip>
                <a:blip r:embed="rId2"/>
              </a:buBlip>
            </a:pPr>
            <a:r>
              <a:rPr b="1"/>
              <a:t>Rock: the early years</a:t>
            </a:r>
            <a:r>
              <a:t> is an introduction to the roots of Rock 'n' Roll, and to the music of its most important practitioners from the 1950s through 1980. </a:t>
            </a:r>
          </a:p>
          <a:p>
            <a:pPr>
              <a:buBlip>
                <a:blip r:embed="rId2"/>
              </a:buBlip>
            </a:pPr>
            <a:r>
              <a:t>The course will be taught through period-specific readings and music, with attention to both musical form and style, and to the cultural and historical context in which the music developed. </a:t>
            </a:r>
          </a:p>
          <a:p>
            <a:pPr>
              <a:buBlip>
                <a:blip r:embed="rId2"/>
              </a:buBlip>
            </a:pPr>
            <a:endParaRPr/>
          </a:p>
          <a:p>
            <a:pPr>
              <a:buBlip>
                <a:blip r:embed="rId2"/>
              </a:buBlip>
            </a:pPr>
            <a:r>
              <a:t>We will be using the tophat class management system, which will be the only purchase you need make for the class. Grades will be based on in-class quizzes, a midterm and final, and a 2–3 page paper due the last day of class. (See the syllabus for details.) I've compiled a reader for the class which is available here for download. I will also link to playlists of all the music we'll be discussing in class.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1940"/>
          <p:cNvSpPr txBox="1">
            <a:spLocks noGrp="1"/>
          </p:cNvSpPr>
          <p:nvPr>
            <p:ph type="title"/>
          </p:nvPr>
        </p:nvSpPr>
        <p:spPr>
          <a:xfrm>
            <a:off x="1524000" y="-419100"/>
            <a:ext cx="10464800" cy="1604417"/>
          </a:xfrm>
          <a:prstGeom prst="rect">
            <a:avLst/>
          </a:prstGeom>
        </p:spPr>
        <p:txBody>
          <a:bodyPr/>
          <a:lstStyle>
            <a:lvl1pPr>
              <a:defRPr sz="3800" b="1"/>
            </a:lvl1pPr>
          </a:lstStyle>
          <a:p>
            <a:r>
              <a:t>1940</a:t>
            </a:r>
          </a:p>
        </p:txBody>
      </p:sp>
      <p:sp>
        <p:nvSpPr>
          <p:cNvPr id="203" name="ASCAP was Tin Pan Alley's guild, collecting license fees from all manner of musical venues and promoters. By 1939 it earned two-thirds of its income from radio. But radio chartered BMI—Broadcast Music, Inc.—to license all the songwriters ASCAP shortchanged. Ralph Peer was credited with coining the terms &quot;race&quot; and &quot;hillbilly&quot; music for what we now call blues and country, and was the first to record both Jimmie Rodgers and the Carter Family."/>
          <p:cNvSpPr txBox="1"/>
          <p:nvPr/>
        </p:nvSpPr>
        <p:spPr>
          <a:xfrm>
            <a:off x="2077749" y="1130299"/>
            <a:ext cx="10151022" cy="924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pPr>
            <a:r>
              <a:rPr b="1"/>
              <a:t>ASCAP</a:t>
            </a:r>
            <a:r>
              <a:t> was </a:t>
            </a:r>
            <a:r>
              <a:rPr b="1"/>
              <a:t>Tin Pan Alley's</a:t>
            </a:r>
            <a:r>
              <a:t> guild, collecting license fees from all manner of musical venues and promoters. By 1939 it earned two-thirds of its income from radio. But </a:t>
            </a:r>
            <a:r>
              <a:rPr b="1"/>
              <a:t>radio</a:t>
            </a:r>
            <a:r>
              <a:t> chartered </a:t>
            </a:r>
            <a:r>
              <a:rPr b="1"/>
              <a:t>BMI</a:t>
            </a:r>
            <a:r>
              <a:t>—Broadcast Music, Inc.—to license all the songwriters ASCAP shortchanged. </a:t>
            </a:r>
            <a:r>
              <a:rPr b="1"/>
              <a:t>Ralph Peer</a:t>
            </a:r>
            <a:r>
              <a:t> was credited with coining the terms "race" and "hillbilly" music for what we now call blues and country, and was the first to record both Jimmie Rodgers and the Carter Family. </a:t>
            </a:r>
          </a:p>
          <a:p>
            <a:pPr>
              <a:defRPr sz="3600"/>
            </a:pPr>
            <a:endParaRPr/>
          </a:p>
          <a:p>
            <a:pPr>
              <a:defRPr sz="3600"/>
            </a:pPr>
            <a:endParaRPr/>
          </a:p>
          <a:p>
            <a:pPr>
              <a:defRPr sz="3600"/>
            </a:pPr>
            <a:r>
              <a:t> </a:t>
            </a:r>
          </a:p>
          <a:p>
            <a:pPr>
              <a:defRPr sz="3600"/>
            </a:pPr>
            <a: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1941"/>
          <p:cNvSpPr txBox="1">
            <a:spLocks noGrp="1"/>
          </p:cNvSpPr>
          <p:nvPr>
            <p:ph type="title"/>
          </p:nvPr>
        </p:nvSpPr>
        <p:spPr>
          <a:xfrm>
            <a:off x="1524000" y="-327517"/>
            <a:ext cx="10464800" cy="1604417"/>
          </a:xfrm>
          <a:prstGeom prst="rect">
            <a:avLst/>
          </a:prstGeom>
        </p:spPr>
        <p:txBody>
          <a:bodyPr/>
          <a:lstStyle>
            <a:lvl1pPr>
              <a:defRPr sz="3800" b="1"/>
            </a:lvl1pPr>
          </a:lstStyle>
          <a:p>
            <a:r>
              <a:t>1941</a:t>
            </a:r>
          </a:p>
        </p:txBody>
      </p:sp>
      <p:sp>
        <p:nvSpPr>
          <p:cNvPr id="206" name="A San Jose buff was airing live and recorded music as early as 1909. By 1926, David Sarnoff, who'd first proposed a &quot;radio music box&quot; in 1916, had assembled the NBC network mostly stars live in your living rooms.…"/>
          <p:cNvSpPr txBox="1"/>
          <p:nvPr/>
        </p:nvSpPr>
        <p:spPr>
          <a:xfrm>
            <a:off x="2138805" y="932824"/>
            <a:ext cx="10151022" cy="1046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pPr>
            <a:r>
              <a:t>A San Jose buff was airing live and recorded music as early as 1909. By 1926, David Sarnoff, who'd first proposed a "radio music box" in 1916, had assembled the NBC network mostly stars live in your living rooms. </a:t>
            </a:r>
          </a:p>
          <a:p>
            <a:pPr>
              <a:defRPr sz="3600"/>
            </a:pPr>
            <a:r>
              <a:t>Only in 1941, when the federal government moved to break the power of the networks, was the stage set for the </a:t>
            </a:r>
            <a:r>
              <a:rPr b="1"/>
              <a:t>small local stations </a:t>
            </a:r>
            <a:r>
              <a:t>whose need for cheap programming would soon transform disc jockeys into tastemaking local celebrities. </a:t>
            </a:r>
          </a:p>
          <a:p>
            <a:pPr>
              <a:defRPr sz="3600"/>
            </a:pPr>
            <a:endParaRPr/>
          </a:p>
          <a:p>
            <a:pPr>
              <a:defRPr sz="3600"/>
            </a:pPr>
            <a:endParaRPr/>
          </a:p>
          <a:p>
            <a:pPr>
              <a:defRPr sz="3600"/>
            </a:pPr>
            <a:endParaRPr/>
          </a:p>
          <a:p>
            <a:pPr>
              <a:defRPr sz="3600"/>
            </a:pPr>
            <a:r>
              <a:t> </a:t>
            </a:r>
          </a:p>
          <a:p>
            <a:pPr>
              <a:defRPr sz="3600"/>
            </a:pPr>
            <a:r>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1947"/>
          <p:cNvSpPr txBox="1">
            <a:spLocks noGrp="1"/>
          </p:cNvSpPr>
          <p:nvPr>
            <p:ph type="title"/>
          </p:nvPr>
        </p:nvSpPr>
        <p:spPr>
          <a:xfrm>
            <a:off x="1388533" y="-276717"/>
            <a:ext cx="10464801" cy="1604417"/>
          </a:xfrm>
          <a:prstGeom prst="rect">
            <a:avLst/>
          </a:prstGeom>
        </p:spPr>
        <p:txBody>
          <a:bodyPr/>
          <a:lstStyle>
            <a:lvl1pPr>
              <a:defRPr sz="3800" b="1"/>
            </a:lvl1pPr>
          </a:lstStyle>
          <a:p>
            <a:r>
              <a:t>1947</a:t>
            </a:r>
          </a:p>
        </p:txBody>
      </p:sp>
      <p:sp>
        <p:nvSpPr>
          <p:cNvPr id="209" name="Bing Crosby was no Armstrong or Sinatra, but his real genius was a lazy man's instinct for the gadget. Crosby mastered vocal amplification by developing a style appropriate to microphones.…"/>
          <p:cNvSpPr txBox="1"/>
          <p:nvPr/>
        </p:nvSpPr>
        <p:spPr>
          <a:xfrm>
            <a:off x="1945196" y="1220690"/>
            <a:ext cx="10767964" cy="1046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pPr>
            <a:r>
              <a:rPr b="1"/>
              <a:t>Bing Crosby</a:t>
            </a:r>
            <a:r>
              <a:t> was no Armstrong or Sinatra, but his real genius was a lazy man's instinct for the gadget. Crosby mastered vocal amplification by developing </a:t>
            </a:r>
            <a:r>
              <a:rPr b="1"/>
              <a:t>a style appropriate to</a:t>
            </a:r>
            <a:r>
              <a:t> </a:t>
            </a:r>
            <a:r>
              <a:rPr b="1"/>
              <a:t>microphones</a:t>
            </a:r>
            <a:r>
              <a:t>. </a:t>
            </a:r>
          </a:p>
          <a:p>
            <a:pPr>
              <a:defRPr sz="3600"/>
            </a:pPr>
            <a:r>
              <a:t>Soon the floodgates were opened to a host of singers who hadn't gone through the painful rituals whereby a few lucky, hard-working individuals train their freakishly exceptional "beautiful" voices to carry in a concert hall. He became the first entertainer to exploit the fidelity and editability of magnetic tape. </a:t>
            </a:r>
          </a:p>
          <a:p>
            <a:pPr>
              <a:defRPr sz="3600"/>
            </a:pPr>
            <a:endParaRPr/>
          </a:p>
          <a:p>
            <a:pPr>
              <a:defRPr sz="3600"/>
            </a:pPr>
            <a:endParaRPr/>
          </a:p>
          <a:p>
            <a:pPr>
              <a:defRPr sz="3600"/>
            </a:pPr>
            <a:endParaRPr/>
          </a:p>
          <a:p>
            <a:pPr>
              <a:defRPr sz="3600"/>
            </a:pPr>
            <a:r>
              <a:t> </a:t>
            </a:r>
          </a:p>
          <a:p>
            <a:pPr>
              <a:defRPr sz="3600"/>
            </a:pPr>
            <a: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his is the beginning of a 1966 ABC documentary…"/>
          <p:cNvSpPr txBox="1">
            <a:spLocks noGrp="1"/>
          </p:cNvSpPr>
          <p:nvPr>
            <p:ph type="body" idx="1"/>
          </p:nvPr>
        </p:nvSpPr>
        <p:spPr>
          <a:xfrm>
            <a:off x="1828800" y="1403350"/>
            <a:ext cx="10464800" cy="6032500"/>
          </a:xfrm>
          <a:prstGeom prst="rect">
            <a:avLst/>
          </a:prstGeom>
        </p:spPr>
        <p:txBody>
          <a:bodyPr/>
          <a:lstStyle/>
          <a:p>
            <a:pPr>
              <a:buBlip>
                <a:blip r:embed="rId2"/>
              </a:buBlip>
            </a:pPr>
            <a:r>
              <a:t>This is the beginning of a 1966 ABC documentary</a:t>
            </a:r>
          </a:p>
          <a:p>
            <a:pPr>
              <a:buBlip>
                <a:blip r:embed="rId2"/>
              </a:buBlip>
            </a:pPr>
            <a:r>
              <a:t>How does its image of American Pop music match current ideas?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What are the “grand narratives” that shape how we think about Rock music?…"/>
          <p:cNvSpPr txBox="1">
            <a:spLocks noGrp="1"/>
          </p:cNvSpPr>
          <p:nvPr>
            <p:ph type="body" idx="1"/>
          </p:nvPr>
        </p:nvSpPr>
        <p:spPr>
          <a:xfrm>
            <a:off x="1524000" y="1473200"/>
            <a:ext cx="10464800" cy="7213600"/>
          </a:xfrm>
          <a:prstGeom prst="rect">
            <a:avLst/>
          </a:prstGeom>
        </p:spPr>
        <p:txBody>
          <a:bodyPr/>
          <a:lstStyle/>
          <a:p>
            <a:pPr>
              <a:buBlip>
                <a:blip r:embed="rId2"/>
              </a:buBlip>
            </a:pPr>
            <a:r>
              <a:t>What are the “grand narratives” that shape how we think about Rock music?</a:t>
            </a:r>
          </a:p>
          <a:p>
            <a:pPr>
              <a:buBlip>
                <a:blip r:embed="rId2"/>
              </a:buBlip>
            </a:pPr>
            <a:r>
              <a:t>What does Rock music mean to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utline"/>
          <p:cNvSpPr txBox="1">
            <a:spLocks noGrp="1"/>
          </p:cNvSpPr>
          <p:nvPr>
            <p:ph type="title"/>
          </p:nvPr>
        </p:nvSpPr>
        <p:spPr>
          <a:prstGeom prst="rect">
            <a:avLst/>
          </a:prstGeom>
        </p:spPr>
        <p:txBody>
          <a:bodyPr/>
          <a:lstStyle>
            <a:lvl1pPr>
              <a:defRPr sz="6200"/>
            </a:lvl1pPr>
          </a:lstStyle>
          <a:p>
            <a:r>
              <a:t>Outline</a:t>
            </a:r>
          </a:p>
        </p:txBody>
      </p:sp>
      <p:sp>
        <p:nvSpPr>
          <p:cNvPr id="155" name="And we are going to see and hear the history of Rock through the eyes and ears of the classic Rock critics who elevated the music to its pre-eminent role in reflecting and shaping culture.…"/>
          <p:cNvSpPr txBox="1">
            <a:spLocks noGrp="1"/>
          </p:cNvSpPr>
          <p:nvPr>
            <p:ph type="body" idx="1"/>
          </p:nvPr>
        </p:nvSpPr>
        <p:spPr>
          <a:xfrm>
            <a:off x="2159000" y="2370683"/>
            <a:ext cx="10464800" cy="5807903"/>
          </a:xfrm>
          <a:prstGeom prst="rect">
            <a:avLst/>
          </a:prstGeom>
        </p:spPr>
        <p:txBody>
          <a:bodyPr/>
          <a:lstStyle/>
          <a:p>
            <a:pPr>
              <a:buBlip>
                <a:blip r:embed="rId2"/>
              </a:buBlip>
            </a:pPr>
            <a:r>
              <a:t>And we are going to see and hear the history of Rock through the eyes and ears of the classic Rock critics who elevated the music to its pre-eminent role in reflecting and shaping culture.</a:t>
            </a:r>
          </a:p>
          <a:p>
            <a:pPr>
              <a:buBlip>
                <a:blip r:embed="rId2"/>
              </a:buBlip>
            </a:pPr>
            <a:r>
              <a:t>Occasional summary readings will draw attention to larger trends (e. g., Blues into Rock)</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iscussion sections"/>
          <p:cNvSpPr txBox="1">
            <a:spLocks noGrp="1"/>
          </p:cNvSpPr>
          <p:nvPr>
            <p:ph type="title"/>
          </p:nvPr>
        </p:nvSpPr>
        <p:spPr>
          <a:xfrm>
            <a:off x="1524000" y="-50800"/>
            <a:ext cx="10464800" cy="2349500"/>
          </a:xfrm>
          <a:prstGeom prst="rect">
            <a:avLst/>
          </a:prstGeom>
        </p:spPr>
        <p:txBody>
          <a:bodyPr/>
          <a:lstStyle>
            <a:lvl1pPr>
              <a:defRPr sz="6200"/>
            </a:lvl1pPr>
          </a:lstStyle>
          <a:p>
            <a:r>
              <a:t>Discussion sections</a:t>
            </a:r>
          </a:p>
        </p:txBody>
      </p:sp>
      <p:sp>
        <p:nvSpPr>
          <p:cNvPr id="158" name="Please sign up for a class discussion section, held on Fridays in the Music &amp; Media building in either MM 116 or 316:…"/>
          <p:cNvSpPr txBox="1">
            <a:spLocks noGrp="1"/>
          </p:cNvSpPr>
          <p:nvPr>
            <p:ph type="body" idx="1"/>
          </p:nvPr>
        </p:nvSpPr>
        <p:spPr>
          <a:xfrm>
            <a:off x="2159000" y="1710283"/>
            <a:ext cx="10464800" cy="6982983"/>
          </a:xfrm>
          <a:prstGeom prst="rect">
            <a:avLst/>
          </a:prstGeom>
        </p:spPr>
        <p:txBody>
          <a:bodyPr/>
          <a:lstStyle/>
          <a:p>
            <a:pPr>
              <a:buBlip>
                <a:blip r:embed="rId2"/>
              </a:buBlip>
            </a:pPr>
            <a:r>
              <a:t>Please sign up for a class discussion section, held on </a:t>
            </a:r>
            <a:r>
              <a:rPr b="1"/>
              <a:t>Fridays</a:t>
            </a:r>
            <a:r>
              <a:t> in the </a:t>
            </a:r>
            <a:r>
              <a:rPr b="1"/>
              <a:t>Music &amp; Media</a:t>
            </a:r>
            <a:r>
              <a:t> building in either MM 116 or 316:</a:t>
            </a:r>
          </a:p>
          <a:p>
            <a:pPr lvl="1">
              <a:buBlip>
                <a:blip r:embed="rId2"/>
              </a:buBlip>
            </a:pPr>
            <a:r>
              <a:t>two sections at 11:00-11:50am</a:t>
            </a:r>
          </a:p>
          <a:p>
            <a:pPr lvl="1">
              <a:buBlip>
                <a:blip r:embed="rId2"/>
              </a:buBlip>
            </a:pPr>
            <a:r>
              <a:t>two sections at 12:00-12:50pm</a:t>
            </a:r>
          </a:p>
          <a:p>
            <a:pPr lvl="1">
              <a:buBlip>
                <a:blip r:embed="rId2"/>
              </a:buBlip>
            </a:pPr>
            <a:r>
              <a:t>two sections at 1:00-1:50pm</a:t>
            </a:r>
          </a:p>
          <a:p>
            <a:pPr lvl="1">
              <a:buBlip>
                <a:blip r:embed="rId2"/>
              </a:buBlip>
            </a:pPr>
            <a:r>
              <a:t>two sections at 2:00-2:50pm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rading"/>
          <p:cNvSpPr txBox="1">
            <a:spLocks noGrp="1"/>
          </p:cNvSpPr>
          <p:nvPr>
            <p:ph type="title"/>
          </p:nvPr>
        </p:nvSpPr>
        <p:spPr>
          <a:prstGeom prst="rect">
            <a:avLst/>
          </a:prstGeom>
        </p:spPr>
        <p:txBody>
          <a:bodyPr/>
          <a:lstStyle>
            <a:lvl1pPr>
              <a:defRPr sz="6200"/>
            </a:lvl1pPr>
          </a:lstStyle>
          <a:p>
            <a:r>
              <a:t>Grading</a:t>
            </a:r>
          </a:p>
        </p:txBody>
      </p:sp>
      <p:sp>
        <p:nvSpPr>
          <p:cNvPr id="161" name="Attendance: 10%…"/>
          <p:cNvSpPr txBox="1">
            <a:spLocks noGrp="1"/>
          </p:cNvSpPr>
          <p:nvPr>
            <p:ph type="body" idx="1"/>
          </p:nvPr>
        </p:nvSpPr>
        <p:spPr>
          <a:xfrm>
            <a:off x="1511300" y="2207021"/>
            <a:ext cx="9723636" cy="6099821"/>
          </a:xfrm>
          <a:prstGeom prst="rect">
            <a:avLst/>
          </a:prstGeom>
        </p:spPr>
        <p:txBody>
          <a:bodyPr/>
          <a:lstStyle/>
          <a:p>
            <a:pPr lvl="1">
              <a:buBlip>
                <a:blip r:embed="rId2"/>
              </a:buBlip>
            </a:pPr>
            <a:r>
              <a:t>Attendan</a:t>
            </a:r>
            <a:r>
              <a:rPr sz="3400"/>
              <a:t>ce: 10% </a:t>
            </a:r>
          </a:p>
          <a:p>
            <a:pPr lvl="1">
              <a:buBlip>
                <a:blip r:embed="rId2"/>
              </a:buBlip>
              <a:defRPr sz="3400"/>
            </a:pPr>
            <a:r>
              <a:t>Class participation and Canvas quizzes: 15%</a:t>
            </a:r>
          </a:p>
          <a:p>
            <a:pPr lvl="1">
              <a:buBlip>
                <a:blip r:embed="rId2"/>
              </a:buBlip>
              <a:defRPr sz="3400"/>
            </a:pPr>
            <a:r>
              <a:t>Midterm 20%</a:t>
            </a:r>
          </a:p>
          <a:p>
            <a:pPr lvl="1">
              <a:buBlip>
                <a:blip r:embed="rId2"/>
              </a:buBlip>
              <a:defRPr sz="3400"/>
            </a:pPr>
            <a:r>
              <a:t>Final 30%</a:t>
            </a:r>
          </a:p>
          <a:p>
            <a:pPr marL="1196305" lvl="1" indent="-434305">
              <a:buBlip>
                <a:blip r:embed="rId2"/>
              </a:buBlip>
            </a:pPr>
            <a:r>
              <a:rPr sz="3400"/>
              <a:t>A 2–3 page paper due the last day of</a:t>
            </a:r>
            <a:r>
              <a:t> class. 25%</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All course content is at the class website, linked to your Canvas space. We  will be using Canvas for weekly quizzes.…"/>
          <p:cNvSpPr txBox="1">
            <a:spLocks noGrp="1"/>
          </p:cNvSpPr>
          <p:nvPr>
            <p:ph type="body" idx="1"/>
          </p:nvPr>
        </p:nvSpPr>
        <p:spPr>
          <a:xfrm>
            <a:off x="2243666" y="677548"/>
            <a:ext cx="10464801" cy="8872638"/>
          </a:xfrm>
          <a:prstGeom prst="rect">
            <a:avLst/>
          </a:prstGeom>
        </p:spPr>
        <p:txBody>
          <a:bodyPr/>
          <a:lstStyle/>
          <a:p>
            <a:pPr>
              <a:buBlip>
                <a:blip r:embed="rId2"/>
              </a:buBlip>
            </a:pPr>
            <a:r>
              <a:t>All course content is at the </a:t>
            </a:r>
            <a:r>
              <a:rPr b="1"/>
              <a:t>class</a:t>
            </a:r>
            <a:r>
              <a:t> </a:t>
            </a:r>
            <a:r>
              <a:rPr b="1"/>
              <a:t>website</a:t>
            </a:r>
            <a:r>
              <a:t>, linked to your Canvas space. We  will be using Canvas for weekly quizzes. </a:t>
            </a:r>
          </a:p>
          <a:p>
            <a:pPr>
              <a:buBlip>
                <a:blip r:embed="rId2"/>
              </a:buBlip>
            </a:pPr>
            <a:r>
              <a:t>Every </a:t>
            </a:r>
            <a:r>
              <a:rPr b="1"/>
              <a:t>Thursday</a:t>
            </a:r>
            <a:r>
              <a:t> I will post </a:t>
            </a:r>
            <a:r>
              <a:rPr b="1"/>
              <a:t>two questions</a:t>
            </a:r>
            <a:r>
              <a:t> on Canvas.</a:t>
            </a:r>
          </a:p>
          <a:p>
            <a:pPr>
              <a:buBlip>
                <a:blip r:embed="rId2"/>
              </a:buBlip>
            </a:pPr>
            <a:r>
              <a:t>please respond to them by </a:t>
            </a:r>
            <a:r>
              <a:rPr b="1"/>
              <a:t>noon</a:t>
            </a:r>
            <a:r>
              <a:t> on the following </a:t>
            </a:r>
            <a:r>
              <a:rPr b="1"/>
              <a:t>Tuesday</a:t>
            </a:r>
            <a:r>
              <a:t>.</a:t>
            </a:r>
          </a:p>
          <a:p>
            <a:pPr>
              <a:buBlip>
                <a:blip r:embed="rId2"/>
              </a:buBlip>
            </a:pPr>
            <a:r>
              <a:t>The paper topic should fit under one of five categories, listed on your syllabus and at the website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Outline"/>
          <p:cNvSpPr txBox="1">
            <a:spLocks noGrp="1"/>
          </p:cNvSpPr>
          <p:nvPr>
            <p:ph type="title"/>
          </p:nvPr>
        </p:nvSpPr>
        <p:spPr>
          <a:prstGeom prst="rect">
            <a:avLst/>
          </a:prstGeom>
        </p:spPr>
        <p:txBody>
          <a:bodyPr/>
          <a:lstStyle>
            <a:lvl1pPr>
              <a:defRPr sz="6200"/>
            </a:lvl1pPr>
          </a:lstStyle>
          <a:p>
            <a:r>
              <a:t>Outline</a:t>
            </a:r>
          </a:p>
        </p:txBody>
      </p:sp>
      <p:sp>
        <p:nvSpPr>
          <p:cNvPr id="166" name="The class reader is available on the website for download.…"/>
          <p:cNvSpPr txBox="1">
            <a:spLocks noGrp="1"/>
          </p:cNvSpPr>
          <p:nvPr>
            <p:ph type="body" idx="1"/>
          </p:nvPr>
        </p:nvSpPr>
        <p:spPr>
          <a:xfrm>
            <a:off x="1439333" y="1622060"/>
            <a:ext cx="9723637" cy="6509479"/>
          </a:xfrm>
          <a:prstGeom prst="rect">
            <a:avLst/>
          </a:prstGeom>
        </p:spPr>
        <p:txBody>
          <a:bodyPr/>
          <a:lstStyle/>
          <a:p>
            <a:pPr>
              <a:buBlip>
                <a:blip r:embed="rId2"/>
              </a:buBlip>
            </a:pPr>
            <a:r>
              <a:t>The </a:t>
            </a:r>
            <a:r>
              <a:rPr b="1"/>
              <a:t>class reader</a:t>
            </a:r>
            <a:r>
              <a:t> is available on the website for download. </a:t>
            </a:r>
          </a:p>
          <a:p>
            <a:pPr>
              <a:buBlip>
                <a:blip r:embed="rId2"/>
              </a:buBlip>
            </a:pPr>
            <a:r>
              <a:rPr b="1"/>
              <a:t>Streaming audio</a:t>
            </a:r>
            <a:r>
              <a:t> playlists of all the music we'll be discussing in class. You will need a username and password to access:</a:t>
            </a:r>
          </a:p>
          <a:p>
            <a:pPr lvl="1">
              <a:buBlip>
                <a:blip r:embed="rId2"/>
              </a:buBlip>
            </a:pPr>
            <a:r>
              <a:t>username: music9</a:t>
            </a:r>
          </a:p>
          <a:p>
            <a:pPr lvl="1">
              <a:buBlip>
                <a:blip r:embed="rId2"/>
              </a:buBlip>
            </a:pPr>
            <a:r>
              <a:t>password : chuckberry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lass structure"/>
          <p:cNvSpPr txBox="1">
            <a:spLocks noGrp="1"/>
          </p:cNvSpPr>
          <p:nvPr>
            <p:ph type="title"/>
          </p:nvPr>
        </p:nvSpPr>
        <p:spPr>
          <a:xfrm>
            <a:off x="1524000" y="254000"/>
            <a:ext cx="10464800" cy="1137345"/>
          </a:xfrm>
          <a:prstGeom prst="rect">
            <a:avLst/>
          </a:prstGeom>
        </p:spPr>
        <p:txBody>
          <a:bodyPr/>
          <a:lstStyle>
            <a:lvl1pPr>
              <a:defRPr sz="6200"/>
            </a:lvl1pPr>
          </a:lstStyle>
          <a:p>
            <a:r>
              <a:t>Class structure</a:t>
            </a:r>
          </a:p>
        </p:txBody>
      </p:sp>
      <p:sp>
        <p:nvSpPr>
          <p:cNvPr id="169" name="The first week will cover basic listening skills, as well as music that influenced Rock ’n Roll:…"/>
          <p:cNvSpPr txBox="1">
            <a:spLocks noGrp="1"/>
          </p:cNvSpPr>
          <p:nvPr>
            <p:ph type="body" idx="1"/>
          </p:nvPr>
        </p:nvSpPr>
        <p:spPr>
          <a:xfrm>
            <a:off x="1524000" y="2113111"/>
            <a:ext cx="10464800" cy="7279978"/>
          </a:xfrm>
          <a:prstGeom prst="rect">
            <a:avLst/>
          </a:prstGeom>
        </p:spPr>
        <p:txBody>
          <a:bodyPr/>
          <a:lstStyle/>
          <a:p>
            <a:pPr>
              <a:buBlip>
                <a:blip r:embed="rId2"/>
              </a:buBlip>
            </a:pPr>
            <a:r>
              <a:t>The first week will cover basic listening skills, as well as music that influenced Rock ’n Roll: </a:t>
            </a:r>
          </a:p>
          <a:p>
            <a:pPr>
              <a:buBlip>
                <a:blip r:embed="rId2"/>
              </a:buBlip>
            </a:pPr>
            <a:r>
              <a:t>Tin Pan Alley, Country &amp; Western, Blues, B&amp;B, and early hybrids like “jump blues”</a:t>
            </a:r>
          </a:p>
          <a:p>
            <a:pPr>
              <a:buBlip>
                <a:blip r:embed="rId2"/>
              </a:buBlip>
            </a:pPr>
            <a:r>
              <a:t>We will occasionally discuss the recordings industry, instrumentation of rock, and important music labels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We will spend roughly 2 weeks on the 1950s, 5 weeks on the 1960s, and 1 week on the early 1970s.…"/>
          <p:cNvSpPr txBox="1">
            <a:spLocks noGrp="1"/>
          </p:cNvSpPr>
          <p:nvPr>
            <p:ph type="body" idx="1"/>
          </p:nvPr>
        </p:nvSpPr>
        <p:spPr>
          <a:xfrm>
            <a:off x="1524000" y="1555750"/>
            <a:ext cx="10464800" cy="6032500"/>
          </a:xfrm>
          <a:prstGeom prst="rect">
            <a:avLst/>
          </a:prstGeom>
        </p:spPr>
        <p:txBody>
          <a:bodyPr/>
          <a:lstStyle/>
          <a:p>
            <a:pPr>
              <a:buBlip>
                <a:blip r:embed="rId2"/>
              </a:buBlip>
            </a:pPr>
            <a:r>
              <a:t>We will spend roughly 2 weeks on the 1950s, 5 weeks on the 1960s, and 1 week on the early 1970s.</a:t>
            </a:r>
          </a:p>
          <a:p>
            <a:pPr>
              <a:buBlip>
                <a:blip r:embed="rId2"/>
              </a:buBlip>
            </a:pPr>
            <a:r>
              <a:t>The </a:t>
            </a:r>
            <a:r>
              <a:rPr b="1"/>
              <a:t>Midterm</a:t>
            </a:r>
            <a:r>
              <a:t> is in class </a:t>
            </a:r>
            <a:r>
              <a:rPr b="1"/>
              <a:t>Feb. 4</a:t>
            </a:r>
            <a:r>
              <a:t>, while the </a:t>
            </a:r>
            <a:r>
              <a:rPr b="1"/>
              <a:t>Final</a:t>
            </a:r>
            <a:r>
              <a:t> will be held </a:t>
            </a:r>
            <a:r>
              <a:rPr b="1"/>
              <a:t>Friday March 20</a:t>
            </a:r>
            <a:r>
              <a:t> at </a:t>
            </a:r>
            <a:r>
              <a:rPr b="1"/>
              <a:t>10:30–12:30</a:t>
            </a:r>
          </a:p>
        </p:txBody>
      </p:sp>
    </p:spTree>
  </p:cSld>
  <p:clrMapOvr>
    <a:masterClrMapping/>
  </p:clrMapOvr>
  <p:transition spd="med"/>
</p:sld>
</file>

<file path=ppt/theme/theme1.xml><?xml version="1.0" encoding="utf-8"?>
<a:theme xmlns:a="http://schemas.openxmlformats.org/drawingml/2006/main" name="White">
  <a:themeElements>
    <a:clrScheme name="White">
      <a:dk1>
        <a:srgbClr val="6E603B"/>
      </a:dk1>
      <a:lt1>
        <a:srgbClr val="33446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merican Typewriter"/>
        <a:ea typeface="American Typewriter"/>
        <a:cs typeface="American Typewriter"/>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F9541">
            <a:alpha val="75000"/>
          </a:srgbClr>
        </a:solidFill>
        <a:ln w="25400" cap="flat">
          <a:solidFill>
            <a:srgbClr val="808251"/>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9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082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merican Typewriter"/>
        <a:ea typeface="American Typewriter"/>
        <a:cs typeface="American Typewriter"/>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F9541">
            <a:alpha val="75000"/>
          </a:srgbClr>
        </a:solidFill>
        <a:ln w="25400" cap="flat">
          <a:solidFill>
            <a:srgbClr val="808251"/>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9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082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1427</Words>
  <Application>Microsoft Macintosh PowerPoint</Application>
  <PresentationFormat>Custom</PresentationFormat>
  <Paragraphs>116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American Typewriter</vt:lpstr>
      <vt:lpstr>Lucida Grande</vt:lpstr>
      <vt:lpstr>Palatino</vt:lpstr>
      <vt:lpstr>White</vt:lpstr>
      <vt:lpstr>Rock: the Early Years</vt:lpstr>
      <vt:lpstr>Course outline</vt:lpstr>
      <vt:lpstr>Outline</vt:lpstr>
      <vt:lpstr>Discussion sections</vt:lpstr>
      <vt:lpstr>Grading</vt:lpstr>
      <vt:lpstr>PowerPoint Presentation</vt:lpstr>
      <vt:lpstr>Outline</vt:lpstr>
      <vt:lpstr>Class structure</vt:lpstr>
      <vt:lpstr>PowerPoint Presentation</vt:lpstr>
      <vt:lpstr>PowerPoint Presentation</vt:lpstr>
      <vt:lpstr>Robert Christgau,  “B.E.: A Dozen Moments in the Prehistory of Rock and Roll”</vt:lpstr>
      <vt:lpstr>1623</vt:lpstr>
      <vt:lpstr>1815</vt:lpstr>
      <vt:lpstr>1843</vt:lpstr>
      <vt:lpstr>1890</vt:lpstr>
      <vt:lpstr>1913</vt:lpstr>
      <vt:lpstr>1925</vt:lpstr>
      <vt:lpstr>1938</vt:lpstr>
      <vt:lpstr>PowerPoint Presentation</vt:lpstr>
      <vt:lpstr>1940</vt:lpstr>
      <vt:lpstr>1941</vt:lpstr>
      <vt:lpstr>1947</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 the Early Years</dc:title>
  <cp:lastModifiedBy>Amy Bauer</cp:lastModifiedBy>
  <cp:revision>1</cp:revision>
  <dcterms:modified xsi:type="dcterms:W3CDTF">2020-01-18T21:52:20Z</dcterms:modified>
</cp:coreProperties>
</file>