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3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ravinsky's music diagrams.jpg" descr="Stravinsky's music diagrams.jpg"/>
          <p:cNvPicPr>
            <a:picLocks noChangeAspect="1"/>
          </p:cNvPicPr>
          <p:nvPr/>
        </p:nvPicPr>
        <p:blipFill>
          <a:blip r:embed="rId2"/>
          <a:srcRect b="10559"/>
          <a:stretch>
            <a:fillRect/>
          </a:stretch>
        </p:blipFill>
        <p:spPr>
          <a:xfrm>
            <a:off x="9219135" y="95888"/>
            <a:ext cx="15492609" cy="139408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8142" y="5669557"/>
            <a:ext cx="21870959" cy="231975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496" y="18057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000" spc="-220"/>
            </a:lvl1pPr>
          </a:lstStyle>
          <a:p>
            <a:r>
              <a:t>Presentation Title</a:t>
            </a:r>
          </a:p>
        </p:txBody>
      </p:sp>
      <p:sp>
        <p:nvSpPr>
          <p:cNvPr id="1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1954"/>
            <a:ext cx="21971000" cy="1435101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0024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the top of a hot-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Hot-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4419600" y="762000"/>
            <a:ext cx="15544800" cy="3200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81279" marR="81279" algn="ctr" defTabSz="1828800">
              <a:lnSpc>
                <a:spcPct val="100000"/>
              </a:lnSpc>
              <a:defRPr sz="8800" b="0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 defTabSz="1828800">
              <a:lnSpc>
                <a:spcPct val="100000"/>
              </a:lnSpc>
              <a:spcBef>
                <a:spcPts val="1500"/>
              </a:spcBef>
              <a:buSzPct val="100000"/>
              <a:defRPr sz="6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069339" marR="81279" indent="-571499" defTabSz="1828800">
              <a:lnSpc>
                <a:spcPct val="100000"/>
              </a:lnSpc>
              <a:spcBef>
                <a:spcPts val="1300"/>
              </a:spcBef>
              <a:buSzPct val="100000"/>
              <a:buChar char="–"/>
              <a:defRPr sz="56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412239" marR="81279" indent="-457200" defTabSz="1828800">
              <a:lnSpc>
                <a:spcPct val="100000"/>
              </a:lnSpc>
              <a:spcBef>
                <a:spcPts val="1100"/>
              </a:spcBef>
              <a:buSzPct val="100000"/>
              <a:defRPr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694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40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3266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»"/>
              <a:defRPr sz="40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754376" y="12496800"/>
            <a:ext cx="610048" cy="6350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Image"/>
          <p:cNvSpPr>
            <a:spLocks noGrp="1"/>
          </p:cNvSpPr>
          <p:nvPr>
            <p:ph type="pic" sz="quarter" idx="21"/>
          </p:nvPr>
        </p:nvSpPr>
        <p:spPr>
          <a:xfrm>
            <a:off x="13138546" y="3571875"/>
            <a:ext cx="5768579" cy="86585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1168400">
              <a:lnSpc>
                <a:spcPct val="100000"/>
              </a:lnSpc>
              <a:defRPr sz="11600" b="0" spc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997603" indent="-680103" defTabSz="1168400">
              <a:lnSpc>
                <a:spcPct val="100000"/>
              </a:lnSpc>
              <a:spcBef>
                <a:spcPts val="7600"/>
              </a:spcBef>
              <a:buSzPct val="171000"/>
              <a:defRPr sz="4400">
                <a:latin typeface="Georgia"/>
                <a:ea typeface="Georgia"/>
                <a:cs typeface="Georgia"/>
                <a:sym typeface="Georgia"/>
              </a:defRPr>
            </a:lvl1pPr>
            <a:lvl2pPr marL="1442103" indent="-680103" defTabSz="1168400">
              <a:lnSpc>
                <a:spcPct val="100000"/>
              </a:lnSpc>
              <a:spcBef>
                <a:spcPts val="7600"/>
              </a:spcBef>
              <a:buSzPct val="171000"/>
              <a:defRPr sz="4400">
                <a:latin typeface="Georgia"/>
                <a:ea typeface="Georgia"/>
                <a:cs typeface="Georgia"/>
                <a:sym typeface="Georgia"/>
              </a:defRPr>
            </a:lvl2pPr>
            <a:lvl3pPr marL="1886603" indent="-680103" defTabSz="1168400">
              <a:lnSpc>
                <a:spcPct val="100000"/>
              </a:lnSpc>
              <a:spcBef>
                <a:spcPts val="7600"/>
              </a:spcBef>
              <a:buSzPct val="171000"/>
              <a:defRPr sz="4400">
                <a:latin typeface="Georgia"/>
                <a:ea typeface="Georgia"/>
                <a:cs typeface="Georgia"/>
                <a:sym typeface="Georgia"/>
              </a:defRPr>
            </a:lvl3pPr>
            <a:lvl4pPr marL="2331103" indent="-680103" defTabSz="1168400">
              <a:lnSpc>
                <a:spcPct val="100000"/>
              </a:lnSpc>
              <a:spcBef>
                <a:spcPts val="7600"/>
              </a:spcBef>
              <a:buSzPct val="171000"/>
              <a:defRPr sz="4400">
                <a:latin typeface="Georgia"/>
                <a:ea typeface="Georgia"/>
                <a:cs typeface="Georgia"/>
                <a:sym typeface="Georgia"/>
              </a:defRPr>
            </a:lvl4pPr>
            <a:lvl5pPr marL="2775603" indent="-680103" defTabSz="1168400">
              <a:lnSpc>
                <a:spcPct val="100000"/>
              </a:lnSpc>
              <a:spcBef>
                <a:spcPts val="7600"/>
              </a:spcBef>
              <a:buSzPct val="171000"/>
              <a:defRPr sz="44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11684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se-up of the top of a hot-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sz="11800" b="0" spc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11067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1800" b="0" spc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5" name="scherzo1971.jpg" descr="scherzo19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907" y="38191"/>
            <a:ext cx="4673601" cy="38481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>
            <a:lvl1pPr marL="228600" indent="-228600">
              <a:buSzPct val="80000"/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228600" indent="-228600">
              <a:buSzPct val="64000"/>
              <a:buBlip>
                <a:blip r:embed="rId2"/>
              </a:buBlip>
            </a:lvl1pPr>
            <a:lvl2pPr>
              <a:buSzPct val="64000"/>
              <a:buBlip>
                <a:blip r:embed="rId2"/>
              </a:buBlip>
            </a:lvl2pPr>
            <a:lvl3pPr>
              <a:buSzPct val="64000"/>
              <a:buBlip>
                <a:blip r:embed="rId2"/>
              </a:buBlip>
            </a:lvl3pPr>
            <a:lvl4pPr>
              <a:buSzPct val="64000"/>
              <a:buBlip>
                <a:blip r:embed="rId2"/>
              </a:buBlip>
            </a:lvl4pPr>
            <a:lvl5pPr>
              <a:buSzPct val="64000"/>
              <a:buBlip>
                <a:blip r:embed="rId2"/>
              </a:buBlip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532488"/>
            <a:ext cx="9779000" cy="14351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Blip>
                <a:blip r:embed="rId2"/>
              </a:buBlip>
            </a:lvl1pPr>
            <a:lvl2pPr>
              <a:buSzPct val="80000"/>
              <a:buBlip>
                <a:blip r:embed="rId2"/>
              </a:buBlip>
            </a:lvl2pPr>
            <a:lvl3pPr>
              <a:buSzPct val="80000"/>
              <a:buBlip>
                <a:blip r:embed="rId2"/>
              </a:buBlip>
            </a:lvl3pPr>
            <a:lvl4pPr>
              <a:buSzPct val="80000"/>
              <a:buBlip>
                <a:blip r:embed="rId2"/>
              </a:buBlip>
            </a:lvl4pPr>
            <a:lvl5pPr>
              <a:buSzPct val="80000"/>
              <a:buBlip>
                <a:blip r:embed="rId2"/>
              </a:buBlip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57118" y="742221"/>
            <a:ext cx="9779001" cy="14351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265"/>
            <a:ext cx="9779000" cy="8256630"/>
          </a:xfrm>
          <a:prstGeom prst="rect">
            <a:avLst/>
          </a:prstGeom>
        </p:spPr>
        <p:txBody>
          <a:bodyPr/>
          <a:lstStyle>
            <a:lvl1pPr>
              <a:buSzPct val="80000"/>
              <a:buChar char="✴"/>
            </a:lvl1pPr>
            <a:lvl2pPr>
              <a:buSzPct val="80000"/>
              <a:buChar char="✴"/>
            </a:lvl2pPr>
            <a:lvl3pPr>
              <a:buSzPct val="80000"/>
              <a:buChar char="✴"/>
            </a:lvl3pPr>
            <a:lvl4pPr>
              <a:buSzPct val="80000"/>
              <a:buChar char="✴"/>
            </a:lvl4pPr>
            <a:lvl5pPr>
              <a:buSzPct val="80000"/>
              <a:buChar char="✴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9pPr>
    </p:titleStyle>
    <p:bodyStyle>
      <a:lvl1pPr marL="609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1pPr>
      <a:lvl2pPr marL="1219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2pPr>
      <a:lvl3pPr marL="1828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3pPr>
      <a:lvl4pPr marL="2438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4pPr>
      <a:lvl5pPr marL="30480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5pPr>
      <a:lvl6pPr marL="3657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6pPr>
      <a:lvl7pPr marL="4267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7pPr>
      <a:lvl8pPr marL="4876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8pPr>
      <a:lvl9pPr marL="5486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tif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0AYF4vgTyo" TargetMode="Externa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57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0.tif"/><Relationship Id="rId4" Type="http://schemas.openxmlformats.org/officeDocument/2006/relationships/image" Target="../media/image19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e Early Period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Early Period</a:t>
            </a:r>
          </a:p>
        </p:txBody>
      </p:sp>
      <p:sp>
        <p:nvSpPr>
          <p:cNvPr id="209" name="Igor Stravinsky (1888–1971)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Igor Stravinsky </a:t>
            </a:r>
            <a:r>
              <a:rPr sz="8600" spc="-171"/>
              <a:t>(1888–1971)</a:t>
            </a:r>
          </a:p>
        </p:txBody>
      </p:sp>
      <p:sp>
        <p:nvSpPr>
          <p:cNvPr id="210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Leader of the Ballets Russes in Paris, impresario who gave Stravinsky his first “break” by commissioning The Firebird…"/>
          <p:cNvSpPr txBox="1">
            <a:spLocks noGrp="1"/>
          </p:cNvSpPr>
          <p:nvPr>
            <p:ph type="body" sz="half" idx="1"/>
          </p:nvPr>
        </p:nvSpPr>
        <p:spPr>
          <a:xfrm>
            <a:off x="393700" y="3412190"/>
            <a:ext cx="9779000" cy="8256630"/>
          </a:xfrm>
          <a:prstGeom prst="rect">
            <a:avLst/>
          </a:prstGeom>
        </p:spPr>
        <p:txBody>
          <a:bodyPr/>
          <a:lstStyle/>
          <a:p>
            <a:pPr marL="219455" indent="-219455" defTabSz="2340805">
              <a:spcBef>
                <a:spcPts val="4300"/>
              </a:spcBef>
              <a:buBlip>
                <a:blip r:embed="rId2"/>
              </a:buBlip>
              <a:defRPr sz="4608"/>
            </a:pPr>
            <a:r>
              <a:t> Leader of the Ballets Russes in Paris, impresario who gave Stravinsky his first “break” by commissioning </a:t>
            </a:r>
            <a:r>
              <a:rPr i="1"/>
              <a:t>The Firebird</a:t>
            </a:r>
          </a:p>
          <a:p>
            <a:pPr marL="219455" indent="-219455" defTabSz="2340805">
              <a:spcBef>
                <a:spcPts val="4300"/>
              </a:spcBef>
              <a:buBlip>
                <a:blip r:embed="rId2"/>
              </a:buBlip>
              <a:defRPr sz="4608"/>
            </a:pPr>
            <a:r>
              <a:t> Diaghilev brought together Roerich, Nijinsky, &amp; Stravinsky for The Rite of Spring, and premiered the ballet</a:t>
            </a:r>
          </a:p>
          <a:p>
            <a:pPr marL="219455" indent="-219455" defTabSz="2340805">
              <a:spcBef>
                <a:spcPts val="4300"/>
              </a:spcBef>
              <a:buBlip>
                <a:blip r:embed="rId2"/>
              </a:buBlip>
              <a:defRPr sz="4608"/>
            </a:pPr>
            <a:r>
              <a:t> Primitivism also characterized </a:t>
            </a:r>
            <a:r>
              <a:rPr b="1"/>
              <a:t>Vaslav Nijinsky</a:t>
            </a:r>
            <a:r>
              <a:t>’s choreography for the Rite of Spring, which contrasted shockingly with classical ballet style</a:t>
            </a:r>
          </a:p>
        </p:txBody>
      </p:sp>
      <p:pic>
        <p:nvPicPr>
          <p:cNvPr id="26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487" y="-16008"/>
            <a:ext cx="8008818" cy="994740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62" name="Serge Diaghilev (1874-1929)"/>
          <p:cNvSpPr txBox="1">
            <a:spLocks noGrp="1"/>
          </p:cNvSpPr>
          <p:nvPr>
            <p:ph type="title"/>
          </p:nvPr>
        </p:nvSpPr>
        <p:spPr>
          <a:xfrm>
            <a:off x="800100" y="803421"/>
            <a:ext cx="9779000" cy="1435101"/>
          </a:xfrm>
          <a:prstGeom prst="rect">
            <a:avLst/>
          </a:prstGeom>
        </p:spPr>
        <p:txBody>
          <a:bodyPr/>
          <a:lstStyle/>
          <a:p>
            <a:pPr defTabSz="1926287">
              <a:defRPr sz="6715" spc="-134"/>
            </a:pPr>
            <a:r>
              <a:t>Serge Diaghilev </a:t>
            </a:r>
            <a:r>
              <a:rPr sz="5688" spc="-113"/>
              <a:t>(1874-1929)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0902" y="-1"/>
            <a:ext cx="7374194" cy="137160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64" name="Stravinsky and Nijinsky"/>
          <p:cNvSpPr txBox="1"/>
          <p:nvPr/>
        </p:nvSpPr>
        <p:spPr>
          <a:xfrm>
            <a:off x="9154685" y="12357891"/>
            <a:ext cx="5754434" cy="78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i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Stravinsky and Nijinsky</a:t>
            </a:r>
          </a:p>
        </p:txBody>
      </p:sp>
      <p:pic>
        <p:nvPicPr>
          <p:cNvPr id="265" name="VN Rite of Spring History Composer &amp; Facts.png" descr="VN Rite of Spring History Composer &amp; Fact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054" y="0"/>
            <a:ext cx="846747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roerich-ritual-circle.jpg" descr="roerich-ritual-cir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45" y="-744450"/>
            <a:ext cx="24828650" cy="14800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RiteofSpringDancers.jpg" descr="RiteofSpringDanc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57" y="-969861"/>
            <a:ext cx="24528479" cy="1537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spring-ballet-9908de36f06482b1d11966e9df3e544c7856ecf4-s1100-c50.jpg" descr="spring-ballet-9908de36f06482b1d11966e9df3e544c7856ecf4-s1100-c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666" y="-176925"/>
            <a:ext cx="18759800" cy="1406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pring-ballet-9908de36f06482b1d11966e9df3e544c7856ecf4-s1100-c50.jpg" descr="spring-ballet-9908de36f06482b1d11966e9df3e544c7856ecf4-s1100-c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-176925"/>
            <a:ext cx="18759800" cy="1406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SPring costumes.jpeg" descr="SPring costum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8671" y="-176925"/>
            <a:ext cx="12850463" cy="14069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fill="hold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51121 0.012899" pathEditMode="relative">
                                      <p:cBhvr>
                                        <p:cTn id="32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  <p:bldP spid="268" grpId="2" animBg="1" advAuto="0"/>
      <p:bldP spid="268" grpId="3" animBg="1" advAuto="0"/>
      <p:bldP spid="269" grpId="5" animBg="1" advAuto="0"/>
      <p:bldP spid="270" grpId="4" animBg="1" advAuto="0"/>
      <p:bldP spid="271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.jpeg" descr="image.jpeg"/>
          <p:cNvPicPr>
            <a:picLocks noChangeAspect="1"/>
          </p:cNvPicPr>
          <p:nvPr/>
        </p:nvPicPr>
        <p:blipFill>
          <a:blip r:embed="rId2"/>
          <a:srcRect t="7380"/>
          <a:stretch>
            <a:fillRect/>
          </a:stretch>
        </p:blipFill>
        <p:spPr>
          <a:xfrm>
            <a:off x="11921066" y="5825066"/>
            <a:ext cx="12192001" cy="635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01600"/>
            <a:ext cx="10363200" cy="7258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266" y="-88371"/>
            <a:ext cx="14325601" cy="1304607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Eyewitness drawings of Nijinsky’s choreography in rehearsal"/>
          <p:cNvSpPr txBox="1">
            <a:spLocks noGrp="1"/>
          </p:cNvSpPr>
          <p:nvPr>
            <p:ph type="body" idx="21"/>
          </p:nvPr>
        </p:nvSpPr>
        <p:spPr>
          <a:xfrm>
            <a:off x="309033" y="12290157"/>
            <a:ext cx="21971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Eyewitness drawings of Nijinsky’s choreography in rehearsal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0" fill="hold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2" animBg="1" advAuto="0"/>
      <p:bldP spid="275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art One: the kiss of the Earth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Part One: the kiss of the Earth</a:t>
            </a:r>
          </a:p>
        </p:txBody>
      </p:sp>
      <p:sp>
        <p:nvSpPr>
          <p:cNvPr id="279" name="Roerich’s dramatic design for The Rite of Spring"/>
          <p:cNvSpPr txBox="1">
            <a:spLocks noGrp="1"/>
          </p:cNvSpPr>
          <p:nvPr>
            <p:ph type="title"/>
          </p:nvPr>
        </p:nvSpPr>
        <p:spPr>
          <a:xfrm>
            <a:off x="1206500" y="532488"/>
            <a:ext cx="13713456" cy="1435101"/>
          </a:xfrm>
          <a:prstGeom prst="rect">
            <a:avLst/>
          </a:prstGeom>
        </p:spPr>
        <p:txBody>
          <a:bodyPr/>
          <a:lstStyle>
            <a:lvl1pPr defTabSz="1536153">
              <a:defRPr sz="5355" spc="-107"/>
            </a:lvl1pPr>
          </a:lstStyle>
          <a:p>
            <a:r>
              <a:t>Roerich’s dramatic design for The Rite of Spring</a:t>
            </a:r>
          </a:p>
        </p:txBody>
      </p:sp>
      <p:pic>
        <p:nvPicPr>
          <p:cNvPr id="280" name="1.jpg" descr="1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461087" y="6660839"/>
            <a:ext cx="4563314" cy="6879788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281" name="image.jpeg" descr="image.jpeg"/>
          <p:cNvPicPr>
            <a:picLocks noChangeAspect="1"/>
          </p:cNvPicPr>
          <p:nvPr/>
        </p:nvPicPr>
        <p:blipFill>
          <a:blip r:embed="rId5"/>
          <a:srcRect l="5413"/>
          <a:stretch>
            <a:fillRect/>
          </a:stretch>
        </p:blipFill>
        <p:spPr>
          <a:xfrm>
            <a:off x="20447000" y="6900333"/>
            <a:ext cx="3544889" cy="6400801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282" name="image.jpeg" descr="imag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533" y="211666"/>
            <a:ext cx="3589339" cy="6400801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283" name="sketch-of-costumes-for-the-rite-of-spring-1912.jpg" descr="sketch-of-costumes-for-the-rite-of-spring-19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2944" y="249766"/>
            <a:ext cx="4419601" cy="6070601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284" name="image.jpg" descr="image.jpg"/>
          <p:cNvPicPr>
            <a:picLocks/>
          </p:cNvPicPr>
          <p:nvPr/>
        </p:nvPicPr>
        <p:blipFill>
          <a:blip r:embed="rId8"/>
          <a:srcRect l="1449" t="25246" r="4710" b="30993"/>
          <a:stretch>
            <a:fillRect/>
          </a:stretch>
        </p:blipFill>
        <p:spPr>
          <a:xfrm>
            <a:off x="899511" y="4771373"/>
            <a:ext cx="13337881" cy="7436633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grpSp>
        <p:nvGrpSpPr>
          <p:cNvPr id="302" name="Group"/>
          <p:cNvGrpSpPr/>
          <p:nvPr/>
        </p:nvGrpSpPr>
        <p:grpSpPr>
          <a:xfrm>
            <a:off x="482600" y="3705586"/>
            <a:ext cx="13728361" cy="8933778"/>
            <a:chOff x="0" y="0"/>
            <a:chExt cx="13728361" cy="8933777"/>
          </a:xfrm>
        </p:grpSpPr>
        <p:pic>
          <p:nvPicPr>
            <p:cNvPr id="285" name="image.jpeg" descr="image.jpeg"/>
            <p:cNvPicPr>
              <a:picLocks/>
            </p:cNvPicPr>
            <p:nvPr/>
          </p:nvPicPr>
          <p:blipFill>
            <a:blip r:embed="rId9"/>
            <a:srcRect t="14470"/>
            <a:stretch>
              <a:fillRect/>
            </a:stretch>
          </p:blipFill>
          <p:spPr>
            <a:xfrm>
              <a:off x="1654233" y="0"/>
              <a:ext cx="12074128" cy="8933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bassoon"/>
            <p:cNvSpPr/>
            <p:nvPr/>
          </p:nvSpPr>
          <p:spPr>
            <a:xfrm>
              <a:off x="1975967" y="2818418"/>
              <a:ext cx="1693687" cy="4592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bassoon</a:t>
              </a:r>
            </a:p>
          </p:txBody>
        </p:sp>
        <p:sp>
          <p:nvSpPr>
            <p:cNvPr id="287" name="bass clarinet"/>
            <p:cNvSpPr/>
            <p:nvPr/>
          </p:nvSpPr>
          <p:spPr>
            <a:xfrm>
              <a:off x="1411405" y="2046929"/>
              <a:ext cx="2258249" cy="77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bass clarinet</a:t>
              </a:r>
            </a:p>
          </p:txBody>
        </p:sp>
        <p:sp>
          <p:nvSpPr>
            <p:cNvPr id="288" name="clarinets"/>
            <p:cNvSpPr/>
            <p:nvPr/>
          </p:nvSpPr>
          <p:spPr>
            <a:xfrm>
              <a:off x="1975967" y="1495866"/>
              <a:ext cx="1693687" cy="4592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clarinets</a:t>
              </a:r>
            </a:p>
          </p:txBody>
        </p:sp>
        <p:sp>
          <p:nvSpPr>
            <p:cNvPr id="289" name="horns"/>
            <p:cNvSpPr/>
            <p:nvPr/>
          </p:nvSpPr>
          <p:spPr>
            <a:xfrm>
              <a:off x="2258248" y="3369481"/>
              <a:ext cx="1270265" cy="4592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horns</a:t>
              </a:r>
            </a:p>
          </p:txBody>
        </p:sp>
        <p:sp>
          <p:nvSpPr>
            <p:cNvPr id="290" name="clarinets"/>
            <p:cNvSpPr/>
            <p:nvPr/>
          </p:nvSpPr>
          <p:spPr>
            <a:xfrm>
              <a:off x="987983" y="6014585"/>
              <a:ext cx="1693687" cy="4592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clarinets</a:t>
              </a:r>
            </a:p>
          </p:txBody>
        </p:sp>
        <p:sp>
          <p:nvSpPr>
            <p:cNvPr id="291" name="piccolo clarinet"/>
            <p:cNvSpPr/>
            <p:nvPr/>
          </p:nvSpPr>
          <p:spPr>
            <a:xfrm>
              <a:off x="0" y="5132884"/>
              <a:ext cx="2681670" cy="7714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piccolo clarinet</a:t>
              </a:r>
            </a:p>
          </p:txBody>
        </p:sp>
        <p:sp>
          <p:nvSpPr>
            <p:cNvPr id="292" name="bass clarinets"/>
            <p:cNvSpPr/>
            <p:nvPr/>
          </p:nvSpPr>
          <p:spPr>
            <a:xfrm>
              <a:off x="141140" y="7447350"/>
              <a:ext cx="2540530" cy="4592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bass clarinets</a:t>
              </a:r>
            </a:p>
          </p:txBody>
        </p:sp>
        <p:sp>
          <p:nvSpPr>
            <p:cNvPr id="293" name="bassoon"/>
            <p:cNvSpPr/>
            <p:nvPr/>
          </p:nvSpPr>
          <p:spPr>
            <a:xfrm>
              <a:off x="423421" y="8439264"/>
              <a:ext cx="2258249" cy="4592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bassoon</a:t>
              </a:r>
            </a:p>
          </p:txBody>
        </p:sp>
        <p:sp>
          <p:nvSpPr>
            <p:cNvPr id="294" name="English horn"/>
            <p:cNvSpPr/>
            <p:nvPr/>
          </p:nvSpPr>
          <p:spPr>
            <a:xfrm>
              <a:off x="564561" y="4581820"/>
              <a:ext cx="2258250" cy="4592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800"/>
                </a:spcBef>
                <a:buClr>
                  <a:srgbClr val="000000"/>
                </a:buClr>
                <a:buFont typeface="Century Gothic"/>
                <a:defRPr sz="1400" b="1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English horn</a:t>
              </a:r>
            </a:p>
          </p:txBody>
        </p:sp>
        <p:sp>
          <p:nvSpPr>
            <p:cNvPr id="295" name="B2"/>
            <p:cNvSpPr/>
            <p:nvPr/>
          </p:nvSpPr>
          <p:spPr>
            <a:xfrm>
              <a:off x="10538491" y="724377"/>
              <a:ext cx="798920" cy="67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lnSpc>
                  <a:spcPct val="8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B</a:t>
              </a:r>
              <a:r>
                <a:rPr sz="1400"/>
                <a:t>2</a:t>
              </a:r>
            </a:p>
          </p:txBody>
        </p:sp>
        <p:sp>
          <p:nvSpPr>
            <p:cNvPr id="296" name="Line"/>
            <p:cNvSpPr/>
            <p:nvPr/>
          </p:nvSpPr>
          <p:spPr>
            <a:xfrm>
              <a:off x="11455904" y="1330547"/>
              <a:ext cx="1434930" cy="220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4" y="21600"/>
                  </a:moveTo>
                  <a:lnTo>
                    <a:pt x="0" y="54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91A3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97" name="A"/>
            <p:cNvSpPr/>
            <p:nvPr/>
          </p:nvSpPr>
          <p:spPr>
            <a:xfrm>
              <a:off x="3081567" y="2120404"/>
              <a:ext cx="704619" cy="67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298" name="Line"/>
            <p:cNvSpPr/>
            <p:nvPr/>
          </p:nvSpPr>
          <p:spPr>
            <a:xfrm>
              <a:off x="4598868" y="2356584"/>
              <a:ext cx="5763239" cy="22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4" y="21600"/>
                  </a:moveTo>
                  <a:lnTo>
                    <a:pt x="0" y="3411"/>
                  </a:lnTo>
                  <a:lnTo>
                    <a:pt x="21512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99" name="B1"/>
            <p:cNvSpPr/>
            <p:nvPr/>
          </p:nvSpPr>
          <p:spPr>
            <a:xfrm>
              <a:off x="5339815" y="3902176"/>
              <a:ext cx="798920" cy="67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lnSpc>
                  <a:spcPct val="8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B</a:t>
              </a:r>
              <a:r>
                <a:rPr sz="1400"/>
                <a:t>1</a:t>
              </a:r>
            </a:p>
          </p:txBody>
        </p:sp>
        <p:sp>
          <p:nvSpPr>
            <p:cNvPr id="300" name="Line"/>
            <p:cNvSpPr/>
            <p:nvPr/>
          </p:nvSpPr>
          <p:spPr>
            <a:xfrm>
              <a:off x="5528003" y="4747139"/>
              <a:ext cx="2422913" cy="165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4" y="21600"/>
                  </a:moveTo>
                  <a:lnTo>
                    <a:pt x="0" y="3411"/>
                  </a:lnTo>
                  <a:lnTo>
                    <a:pt x="21512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301" name="A"/>
            <p:cNvSpPr/>
            <p:nvPr/>
          </p:nvSpPr>
          <p:spPr>
            <a:xfrm>
              <a:off x="6845314" y="8053519"/>
              <a:ext cx="704620" cy="67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309" name="Group"/>
          <p:cNvGrpSpPr/>
          <p:nvPr/>
        </p:nvGrpSpPr>
        <p:grpSpPr>
          <a:xfrm>
            <a:off x="1149268" y="4266705"/>
            <a:ext cx="13045207" cy="8582122"/>
            <a:chOff x="0" y="0"/>
            <a:chExt cx="13045205" cy="8582120"/>
          </a:xfrm>
        </p:grpSpPr>
        <p:pic>
          <p:nvPicPr>
            <p:cNvPr id="303" name="RoS_intro.tiff" descr="RoS_intro.tif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05821"/>
              <a:ext cx="13045206" cy="774111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04" name="C"/>
            <p:cNvSpPr/>
            <p:nvPr/>
          </p:nvSpPr>
          <p:spPr>
            <a:xfrm>
              <a:off x="8075603" y="0"/>
              <a:ext cx="590903" cy="70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305" name="Line"/>
            <p:cNvSpPr/>
            <p:nvPr/>
          </p:nvSpPr>
          <p:spPr>
            <a:xfrm>
              <a:off x="1232843" y="229366"/>
              <a:ext cx="4587326" cy="24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4" y="21600"/>
                  </a:moveTo>
                  <a:lnTo>
                    <a:pt x="0" y="3411"/>
                  </a:lnTo>
                  <a:lnTo>
                    <a:pt x="21512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306" name="A"/>
            <p:cNvSpPr/>
            <p:nvPr/>
          </p:nvSpPr>
          <p:spPr>
            <a:xfrm>
              <a:off x="6030421" y="4931374"/>
              <a:ext cx="572535" cy="70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307" name="C"/>
            <p:cNvSpPr/>
            <p:nvPr/>
          </p:nvSpPr>
          <p:spPr>
            <a:xfrm>
              <a:off x="544744" y="0"/>
              <a:ext cx="590903" cy="70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308" name="B2"/>
            <p:cNvSpPr/>
            <p:nvPr/>
          </p:nvSpPr>
          <p:spPr>
            <a:xfrm>
              <a:off x="8324083" y="7874907"/>
              <a:ext cx="649159" cy="707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lnSpc>
                  <a:spcPct val="8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B</a:t>
              </a:r>
              <a:r>
                <a:rPr sz="1400"/>
                <a:t>2</a:t>
              </a:r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831219" y="3462989"/>
            <a:ext cx="13474363" cy="9251538"/>
            <a:chOff x="0" y="0"/>
            <a:chExt cx="13474362" cy="9251535"/>
          </a:xfrm>
        </p:grpSpPr>
        <p:pic>
          <p:nvPicPr>
            <p:cNvPr id="310" name="RoS_intro4.png" descr="RoS_intro4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167434"/>
              <a:ext cx="13474363" cy="908410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11" name="C"/>
            <p:cNvSpPr/>
            <p:nvPr/>
          </p:nvSpPr>
          <p:spPr>
            <a:xfrm>
              <a:off x="1514047" y="0"/>
              <a:ext cx="392619" cy="4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lnSpc>
                  <a:spcPct val="8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C</a:t>
              </a:r>
            </a:p>
          </p:txBody>
        </p:sp>
      </p:grpSp>
      <p:grpSp>
        <p:nvGrpSpPr>
          <p:cNvPr id="315" name="Group"/>
          <p:cNvGrpSpPr/>
          <p:nvPr/>
        </p:nvGrpSpPr>
        <p:grpSpPr>
          <a:xfrm>
            <a:off x="576456" y="5068621"/>
            <a:ext cx="14342807" cy="6207708"/>
            <a:chOff x="0" y="0"/>
            <a:chExt cx="14342806" cy="6207707"/>
          </a:xfrm>
        </p:grpSpPr>
        <p:pic>
          <p:nvPicPr>
            <p:cNvPr id="313" name="RoS_intro6.5.png" descr="RoS_intro6.5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4342807" cy="620770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14" name="B2"/>
            <p:cNvSpPr/>
            <p:nvPr/>
          </p:nvSpPr>
          <p:spPr>
            <a:xfrm>
              <a:off x="84060" y="2101510"/>
              <a:ext cx="713730" cy="777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lnSpc>
                  <a:spcPct val="80000"/>
                </a:lnSpc>
                <a:spcBef>
                  <a:spcPts val="0"/>
                </a:spcBef>
                <a:defRPr sz="2400" b="1">
                  <a:solidFill>
                    <a:srgbClr val="B51A00"/>
                  </a:solidFill>
                  <a:uFill>
                    <a:solidFill>
                      <a:srgbClr val="000000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B</a:t>
              </a:r>
              <a:r>
                <a:rPr sz="1400"/>
                <a:t>2</a:t>
              </a:r>
            </a:p>
          </p:txBody>
        </p:sp>
      </p:grpSp>
      <p:pic>
        <p:nvPicPr>
          <p:cNvPr id="316" name="Itnro_Rite.m4a" descr="Itnro_Rit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5200" y="20489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85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885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885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316"/>
                </p:tgtEl>
              </p:cMediaNode>
            </p:audio>
          </p:childTnLst>
        </p:cTn>
      </p:par>
    </p:tnLst>
    <p:bldLst>
      <p:bldP spid="284" grpId="2" animBg="1" advAuto="0"/>
      <p:bldP spid="302" grpId="3" animBg="1" advAuto="0"/>
      <p:bldP spid="302" grpId="4" animBg="1" advAuto="0"/>
      <p:bldP spid="309" grpId="5" animBg="1" advAuto="0"/>
      <p:bldP spid="309" grpId="6" animBg="1" advAuto="0"/>
      <p:bldP spid="312" grpId="7" animBg="1" advAuto="0"/>
      <p:bldP spid="312" grpId="8" animBg="1" advAuto="0"/>
      <p:bldP spid="315" grpId="9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reation of the original choreography, sets and costumes, Mariinsky Ballet"/>
          <p:cNvSpPr txBox="1"/>
          <p:nvPr/>
        </p:nvSpPr>
        <p:spPr>
          <a:xfrm>
            <a:off x="996998" y="10255795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 defTabSz="784225">
              <a:lnSpc>
                <a:spcPct val="100000"/>
              </a:lnSpc>
              <a:spcBef>
                <a:spcPts val="0"/>
              </a:spcBef>
              <a:defRPr sz="5225">
                <a:solidFill>
                  <a:srgbClr val="F9E5BA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dirty="0">
                <a:hlinkClick r:id="rId2"/>
              </a:rPr>
              <a:t>Recreation of the original choreography, sets and costumes, </a:t>
            </a:r>
            <a:r>
              <a:rPr dirty="0" err="1">
                <a:hlinkClick r:id="rId2"/>
              </a:rPr>
              <a:t>Mariinsky</a:t>
            </a:r>
            <a:r>
              <a:rPr dirty="0">
                <a:hlinkClick r:id="rId2"/>
              </a:rPr>
              <a:t> Ballet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he Rite of Spring emphasizes &amp; “liberates” rhythm &amp; accent from their traditional melodic &amp; harmonic roles in functional tonality:  Stravinsky’s music often reduces itself to “pure” rhythm"/>
          <p:cNvSpPr/>
          <p:nvPr/>
        </p:nvSpPr>
        <p:spPr>
          <a:xfrm>
            <a:off x="12310533" y="440266"/>
            <a:ext cx="8991601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4349AA"/>
              </a:buClr>
              <a:buFont typeface="Century Gothic"/>
              <a:defRPr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i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The Rite of Spring</a:t>
            </a:r>
            <a:r>
              <a: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emphasizes &amp; “liberates” </a:t>
            </a:r>
            <a:r>
              <a:rPr b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rhythm &amp; accent </a:t>
            </a:r>
            <a:r>
              <a: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from their traditional melodic &amp; harmonic roles in functional tonality:  Stravinsky’s music often reduces itself to “pure” rhythm</a:t>
            </a:r>
          </a:p>
        </p:txBody>
      </p:sp>
      <p:sp>
        <p:nvSpPr>
          <p:cNvPr id="322" name="The finale “Sacrificial Dance” begins with the same chord repeated 11 times!"/>
          <p:cNvSpPr/>
          <p:nvPr/>
        </p:nvSpPr>
        <p:spPr>
          <a:xfrm>
            <a:off x="1964266" y="7089985"/>
            <a:ext cx="20843856" cy="92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D74824"/>
              </a:buClr>
              <a:buFont typeface="Century Gothic"/>
              <a:defRPr>
                <a:solidFill>
                  <a:srgbClr val="D74824"/>
                </a:solidFill>
                <a:uFill>
                  <a:solidFill>
                    <a:srgbClr val="D74824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The finale “Sacrificial Dance” begins with the same chord repeated 11 times!</a:t>
            </a:r>
          </a:p>
        </p:txBody>
      </p:sp>
      <p:sp>
        <p:nvSpPr>
          <p:cNvPr id="323" name="Instead of fluidity of rhythm, music of the Rite changes through insistent shifts of accent; ideas take on large-scale importance through repetition, collision, juxtaposition, addition of units; melodic units (not really melodies) are short, rarely longe"/>
          <p:cNvSpPr/>
          <p:nvPr/>
        </p:nvSpPr>
        <p:spPr>
          <a:xfrm>
            <a:off x="2489925" y="8805333"/>
            <a:ext cx="19404150" cy="313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00A8AA"/>
              </a:buClr>
              <a:buFont typeface="Century Gothic"/>
              <a:defRPr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Instead of fluidity of rhythm, music of the </a:t>
            </a:r>
            <a:r>
              <a:rPr i="1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Rite </a:t>
            </a:r>
            <a:r>
              <a:rPr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changes through insistent shifts of accent; ideas take on large-scale importance through repetition, collision, juxtaposition, addition of units; melodic units (not really melodies) are short, rarely longer than a measure or two</a:t>
            </a:r>
          </a:p>
        </p:txBody>
      </p:sp>
      <p:pic>
        <p:nvPicPr>
          <p:cNvPr id="324" name="jr_rite_girls_shuffle_500.jpg" descr="jr_rite_girls_shuffle_500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3" y="666750"/>
            <a:ext cx="8991601" cy="603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11x.m4a" descr="11x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57066" y="64346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343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343"/>
                            </p:stCondLst>
                            <p:childTnLst>
                              <p:par>
                                <p:cTn id="15" presetID="10" presetClass="entr" fill="hold" grpId="4" nodeType="after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audio>
          </p:childTnLst>
        </p:cTn>
      </p:par>
    </p:tnLst>
    <p:bldLst>
      <p:bldP spid="321" grpId="1" animBg="1" advAuto="0"/>
      <p:bldP spid="322" grpId="2" animBg="1" advAuto="0"/>
      <p:bldP spid="323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.jpeg" descr="image.jpeg"/>
          <p:cNvPicPr>
            <a:picLocks/>
          </p:cNvPicPr>
          <p:nvPr/>
        </p:nvPicPr>
        <p:blipFill>
          <a:blip r:embed="rId4"/>
          <a:srcRect l="482" r="11065" b="10001"/>
          <a:stretch>
            <a:fillRect/>
          </a:stretch>
        </p:blipFill>
        <p:spPr>
          <a:xfrm>
            <a:off x="3142453" y="4356100"/>
            <a:ext cx="17323416" cy="5680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46" extrusionOk="0">
                <a:moveTo>
                  <a:pt x="4953" y="0"/>
                </a:moveTo>
                <a:cubicBezTo>
                  <a:pt x="4919" y="0"/>
                  <a:pt x="4905" y="77"/>
                  <a:pt x="4901" y="288"/>
                </a:cubicBezTo>
                <a:cubicBezTo>
                  <a:pt x="4896" y="593"/>
                  <a:pt x="4941" y="671"/>
                  <a:pt x="4999" y="459"/>
                </a:cubicBezTo>
                <a:cubicBezTo>
                  <a:pt x="5022" y="375"/>
                  <a:pt x="5022" y="329"/>
                  <a:pt x="5000" y="288"/>
                </a:cubicBezTo>
                <a:cubicBezTo>
                  <a:pt x="4983" y="257"/>
                  <a:pt x="4977" y="179"/>
                  <a:pt x="4985" y="116"/>
                </a:cubicBezTo>
                <a:cubicBezTo>
                  <a:pt x="4994" y="45"/>
                  <a:pt x="4981" y="0"/>
                  <a:pt x="4953" y="0"/>
                </a:cubicBezTo>
                <a:close/>
                <a:moveTo>
                  <a:pt x="14265" y="902"/>
                </a:moveTo>
                <a:cubicBezTo>
                  <a:pt x="14250" y="902"/>
                  <a:pt x="14245" y="940"/>
                  <a:pt x="14254" y="985"/>
                </a:cubicBezTo>
                <a:cubicBezTo>
                  <a:pt x="14263" y="1030"/>
                  <a:pt x="14276" y="1066"/>
                  <a:pt x="14283" y="1066"/>
                </a:cubicBezTo>
                <a:cubicBezTo>
                  <a:pt x="14289" y="1066"/>
                  <a:pt x="14294" y="1030"/>
                  <a:pt x="14294" y="985"/>
                </a:cubicBezTo>
                <a:cubicBezTo>
                  <a:pt x="14294" y="940"/>
                  <a:pt x="14281" y="902"/>
                  <a:pt x="14265" y="902"/>
                </a:cubicBezTo>
                <a:close/>
                <a:moveTo>
                  <a:pt x="12437" y="1555"/>
                </a:moveTo>
                <a:cubicBezTo>
                  <a:pt x="12431" y="1554"/>
                  <a:pt x="12426" y="1562"/>
                  <a:pt x="12420" y="1581"/>
                </a:cubicBezTo>
                <a:cubicBezTo>
                  <a:pt x="12411" y="1608"/>
                  <a:pt x="12413" y="1676"/>
                  <a:pt x="12425" y="1733"/>
                </a:cubicBezTo>
                <a:cubicBezTo>
                  <a:pt x="12442" y="1816"/>
                  <a:pt x="12448" y="1816"/>
                  <a:pt x="12457" y="1733"/>
                </a:cubicBezTo>
                <a:cubicBezTo>
                  <a:pt x="12466" y="1644"/>
                  <a:pt x="12454" y="1560"/>
                  <a:pt x="12437" y="1555"/>
                </a:cubicBezTo>
                <a:close/>
                <a:moveTo>
                  <a:pt x="17460" y="1942"/>
                </a:moveTo>
                <a:cubicBezTo>
                  <a:pt x="17446" y="1939"/>
                  <a:pt x="17439" y="1970"/>
                  <a:pt x="17430" y="2034"/>
                </a:cubicBezTo>
                <a:cubicBezTo>
                  <a:pt x="17405" y="2209"/>
                  <a:pt x="17405" y="2300"/>
                  <a:pt x="17432" y="2482"/>
                </a:cubicBezTo>
                <a:cubicBezTo>
                  <a:pt x="17445" y="2579"/>
                  <a:pt x="17436" y="2684"/>
                  <a:pt x="17406" y="2785"/>
                </a:cubicBezTo>
                <a:cubicBezTo>
                  <a:pt x="17363" y="2932"/>
                  <a:pt x="17363" y="2940"/>
                  <a:pt x="17423" y="2970"/>
                </a:cubicBezTo>
                <a:cubicBezTo>
                  <a:pt x="17502" y="3010"/>
                  <a:pt x="17527" y="2973"/>
                  <a:pt x="17527" y="2818"/>
                </a:cubicBezTo>
                <a:cubicBezTo>
                  <a:pt x="17527" y="2751"/>
                  <a:pt x="17569" y="2643"/>
                  <a:pt x="17621" y="2577"/>
                </a:cubicBezTo>
                <a:cubicBezTo>
                  <a:pt x="17719" y="2452"/>
                  <a:pt x="17750" y="2215"/>
                  <a:pt x="17668" y="2214"/>
                </a:cubicBezTo>
                <a:cubicBezTo>
                  <a:pt x="17642" y="2214"/>
                  <a:pt x="17583" y="2142"/>
                  <a:pt x="17536" y="2055"/>
                </a:cubicBezTo>
                <a:cubicBezTo>
                  <a:pt x="17496" y="1982"/>
                  <a:pt x="17474" y="1945"/>
                  <a:pt x="17460" y="1942"/>
                </a:cubicBezTo>
                <a:close/>
                <a:moveTo>
                  <a:pt x="20481" y="1968"/>
                </a:moveTo>
                <a:cubicBezTo>
                  <a:pt x="20440" y="1968"/>
                  <a:pt x="20441" y="1998"/>
                  <a:pt x="20496" y="2222"/>
                </a:cubicBezTo>
                <a:cubicBezTo>
                  <a:pt x="20549" y="2443"/>
                  <a:pt x="20552" y="2484"/>
                  <a:pt x="20517" y="2570"/>
                </a:cubicBezTo>
                <a:cubicBezTo>
                  <a:pt x="20494" y="2624"/>
                  <a:pt x="20457" y="2786"/>
                  <a:pt x="20432" y="2928"/>
                </a:cubicBezTo>
                <a:lnTo>
                  <a:pt x="20387" y="3187"/>
                </a:lnTo>
                <a:lnTo>
                  <a:pt x="20504" y="3354"/>
                </a:lnTo>
                <a:cubicBezTo>
                  <a:pt x="20595" y="3484"/>
                  <a:pt x="20619" y="3558"/>
                  <a:pt x="20611" y="3687"/>
                </a:cubicBezTo>
                <a:cubicBezTo>
                  <a:pt x="20595" y="3933"/>
                  <a:pt x="20574" y="4015"/>
                  <a:pt x="20534" y="3968"/>
                </a:cubicBezTo>
                <a:cubicBezTo>
                  <a:pt x="20514" y="3945"/>
                  <a:pt x="20478" y="4019"/>
                  <a:pt x="20454" y="4132"/>
                </a:cubicBezTo>
                <a:cubicBezTo>
                  <a:pt x="20394" y="4409"/>
                  <a:pt x="20397" y="4437"/>
                  <a:pt x="20483" y="4409"/>
                </a:cubicBezTo>
                <a:cubicBezTo>
                  <a:pt x="20535" y="4392"/>
                  <a:pt x="20555" y="4420"/>
                  <a:pt x="20549" y="4503"/>
                </a:cubicBezTo>
                <a:cubicBezTo>
                  <a:pt x="20542" y="4592"/>
                  <a:pt x="20549" y="4599"/>
                  <a:pt x="20577" y="4528"/>
                </a:cubicBezTo>
                <a:cubicBezTo>
                  <a:pt x="20598" y="4477"/>
                  <a:pt x="20641" y="4456"/>
                  <a:pt x="20673" y="4481"/>
                </a:cubicBezTo>
                <a:cubicBezTo>
                  <a:pt x="20755" y="4546"/>
                  <a:pt x="20750" y="4361"/>
                  <a:pt x="20667" y="4266"/>
                </a:cubicBezTo>
                <a:lnTo>
                  <a:pt x="20603" y="4192"/>
                </a:lnTo>
                <a:lnTo>
                  <a:pt x="20656" y="3864"/>
                </a:lnTo>
                <a:cubicBezTo>
                  <a:pt x="20691" y="3643"/>
                  <a:pt x="20722" y="3550"/>
                  <a:pt x="20749" y="3581"/>
                </a:cubicBezTo>
                <a:cubicBezTo>
                  <a:pt x="20804" y="3645"/>
                  <a:pt x="20874" y="4077"/>
                  <a:pt x="20840" y="4141"/>
                </a:cubicBezTo>
                <a:cubicBezTo>
                  <a:pt x="20825" y="4169"/>
                  <a:pt x="20813" y="4247"/>
                  <a:pt x="20813" y="4314"/>
                </a:cubicBezTo>
                <a:cubicBezTo>
                  <a:pt x="20813" y="4382"/>
                  <a:pt x="20825" y="4416"/>
                  <a:pt x="20839" y="4390"/>
                </a:cubicBezTo>
                <a:cubicBezTo>
                  <a:pt x="20852" y="4364"/>
                  <a:pt x="20871" y="4379"/>
                  <a:pt x="20880" y="4423"/>
                </a:cubicBezTo>
                <a:cubicBezTo>
                  <a:pt x="20901" y="4531"/>
                  <a:pt x="20976" y="4439"/>
                  <a:pt x="21045" y="4218"/>
                </a:cubicBezTo>
                <a:cubicBezTo>
                  <a:pt x="21089" y="4075"/>
                  <a:pt x="21095" y="4003"/>
                  <a:pt x="21072" y="3882"/>
                </a:cubicBezTo>
                <a:cubicBezTo>
                  <a:pt x="21057" y="3798"/>
                  <a:pt x="21044" y="3621"/>
                  <a:pt x="21042" y="3485"/>
                </a:cubicBezTo>
                <a:cubicBezTo>
                  <a:pt x="21040" y="3232"/>
                  <a:pt x="20908" y="2732"/>
                  <a:pt x="20881" y="2869"/>
                </a:cubicBezTo>
                <a:cubicBezTo>
                  <a:pt x="20873" y="2909"/>
                  <a:pt x="20830" y="2995"/>
                  <a:pt x="20786" y="3062"/>
                </a:cubicBezTo>
                <a:cubicBezTo>
                  <a:pt x="20721" y="3161"/>
                  <a:pt x="20702" y="3164"/>
                  <a:pt x="20685" y="3077"/>
                </a:cubicBezTo>
                <a:cubicBezTo>
                  <a:pt x="20674" y="3018"/>
                  <a:pt x="20642" y="2958"/>
                  <a:pt x="20614" y="2942"/>
                </a:cubicBezTo>
                <a:cubicBezTo>
                  <a:pt x="20526" y="2891"/>
                  <a:pt x="20534" y="2709"/>
                  <a:pt x="20629" y="2588"/>
                </a:cubicBezTo>
                <a:cubicBezTo>
                  <a:pt x="20678" y="2525"/>
                  <a:pt x="20728" y="2493"/>
                  <a:pt x="20739" y="2514"/>
                </a:cubicBezTo>
                <a:cubicBezTo>
                  <a:pt x="20750" y="2535"/>
                  <a:pt x="20759" y="2480"/>
                  <a:pt x="20759" y="2394"/>
                </a:cubicBezTo>
                <a:cubicBezTo>
                  <a:pt x="20759" y="2283"/>
                  <a:pt x="20724" y="2195"/>
                  <a:pt x="20644" y="2102"/>
                </a:cubicBezTo>
                <a:cubicBezTo>
                  <a:pt x="20580" y="2028"/>
                  <a:pt x="20507" y="1968"/>
                  <a:pt x="20481" y="1968"/>
                </a:cubicBezTo>
                <a:close/>
                <a:moveTo>
                  <a:pt x="12354" y="1999"/>
                </a:moveTo>
                <a:cubicBezTo>
                  <a:pt x="12339" y="1999"/>
                  <a:pt x="12321" y="2017"/>
                  <a:pt x="12297" y="2055"/>
                </a:cubicBezTo>
                <a:lnTo>
                  <a:pt x="12238" y="2153"/>
                </a:lnTo>
                <a:lnTo>
                  <a:pt x="12309" y="2267"/>
                </a:lnTo>
                <a:cubicBezTo>
                  <a:pt x="12398" y="2409"/>
                  <a:pt x="12401" y="2522"/>
                  <a:pt x="12318" y="2618"/>
                </a:cubicBezTo>
                <a:cubicBezTo>
                  <a:pt x="12245" y="2702"/>
                  <a:pt x="12212" y="2894"/>
                  <a:pt x="12250" y="3008"/>
                </a:cubicBezTo>
                <a:cubicBezTo>
                  <a:pt x="12265" y="3056"/>
                  <a:pt x="12258" y="3188"/>
                  <a:pt x="12230" y="3359"/>
                </a:cubicBezTo>
                <a:lnTo>
                  <a:pt x="12185" y="3634"/>
                </a:lnTo>
                <a:lnTo>
                  <a:pt x="12134" y="3420"/>
                </a:lnTo>
                <a:cubicBezTo>
                  <a:pt x="12076" y="3175"/>
                  <a:pt x="11986" y="3192"/>
                  <a:pt x="12036" y="3438"/>
                </a:cubicBezTo>
                <a:cubicBezTo>
                  <a:pt x="12059" y="3548"/>
                  <a:pt x="12056" y="3650"/>
                  <a:pt x="12022" y="3857"/>
                </a:cubicBezTo>
                <a:cubicBezTo>
                  <a:pt x="11981" y="4108"/>
                  <a:pt x="11981" y="4141"/>
                  <a:pt x="12022" y="4329"/>
                </a:cubicBezTo>
                <a:cubicBezTo>
                  <a:pt x="12060" y="4510"/>
                  <a:pt x="12068" y="4519"/>
                  <a:pt x="12090" y="4399"/>
                </a:cubicBezTo>
                <a:cubicBezTo>
                  <a:pt x="12110" y="4291"/>
                  <a:pt x="12127" y="4281"/>
                  <a:pt x="12169" y="4350"/>
                </a:cubicBezTo>
                <a:cubicBezTo>
                  <a:pt x="12243" y="4470"/>
                  <a:pt x="12457" y="4516"/>
                  <a:pt x="12478" y="4417"/>
                </a:cubicBezTo>
                <a:cubicBezTo>
                  <a:pt x="12488" y="4366"/>
                  <a:pt x="12507" y="4371"/>
                  <a:pt x="12529" y="4427"/>
                </a:cubicBezTo>
                <a:cubicBezTo>
                  <a:pt x="12549" y="4477"/>
                  <a:pt x="12604" y="4492"/>
                  <a:pt x="12655" y="4463"/>
                </a:cubicBezTo>
                <a:cubicBezTo>
                  <a:pt x="12705" y="4436"/>
                  <a:pt x="12780" y="4400"/>
                  <a:pt x="12823" y="4382"/>
                </a:cubicBezTo>
                <a:cubicBezTo>
                  <a:pt x="12865" y="4365"/>
                  <a:pt x="12907" y="4330"/>
                  <a:pt x="12915" y="4307"/>
                </a:cubicBezTo>
                <a:cubicBezTo>
                  <a:pt x="12922" y="4283"/>
                  <a:pt x="12946" y="4309"/>
                  <a:pt x="12967" y="4361"/>
                </a:cubicBezTo>
                <a:cubicBezTo>
                  <a:pt x="12996" y="4435"/>
                  <a:pt x="13003" y="4429"/>
                  <a:pt x="12996" y="4338"/>
                </a:cubicBezTo>
                <a:cubicBezTo>
                  <a:pt x="12991" y="4268"/>
                  <a:pt x="13009" y="4223"/>
                  <a:pt x="13042" y="4223"/>
                </a:cubicBezTo>
                <a:cubicBezTo>
                  <a:pt x="13077" y="4223"/>
                  <a:pt x="13096" y="4277"/>
                  <a:pt x="13096" y="4384"/>
                </a:cubicBezTo>
                <a:cubicBezTo>
                  <a:pt x="13096" y="4473"/>
                  <a:pt x="13126" y="4591"/>
                  <a:pt x="13163" y="4649"/>
                </a:cubicBezTo>
                <a:cubicBezTo>
                  <a:pt x="13233" y="4756"/>
                  <a:pt x="13319" y="4795"/>
                  <a:pt x="13289" y="4704"/>
                </a:cubicBezTo>
                <a:cubicBezTo>
                  <a:pt x="13280" y="4676"/>
                  <a:pt x="13285" y="4580"/>
                  <a:pt x="13301" y="4492"/>
                </a:cubicBezTo>
                <a:cubicBezTo>
                  <a:pt x="13358" y="4168"/>
                  <a:pt x="13355" y="3947"/>
                  <a:pt x="13294" y="3846"/>
                </a:cubicBezTo>
                <a:cubicBezTo>
                  <a:pt x="13236" y="3753"/>
                  <a:pt x="13236" y="3747"/>
                  <a:pt x="13285" y="3638"/>
                </a:cubicBezTo>
                <a:cubicBezTo>
                  <a:pt x="13313" y="3577"/>
                  <a:pt x="13357" y="3546"/>
                  <a:pt x="13384" y="3572"/>
                </a:cubicBezTo>
                <a:cubicBezTo>
                  <a:pt x="13445" y="3632"/>
                  <a:pt x="13446" y="3566"/>
                  <a:pt x="13384" y="3377"/>
                </a:cubicBezTo>
                <a:cubicBezTo>
                  <a:pt x="13340" y="3245"/>
                  <a:pt x="13327" y="3240"/>
                  <a:pt x="13277" y="3340"/>
                </a:cubicBezTo>
                <a:cubicBezTo>
                  <a:pt x="13227" y="3442"/>
                  <a:pt x="13215" y="3437"/>
                  <a:pt x="13164" y="3285"/>
                </a:cubicBezTo>
                <a:cubicBezTo>
                  <a:pt x="13119" y="3148"/>
                  <a:pt x="13113" y="3078"/>
                  <a:pt x="13136" y="2949"/>
                </a:cubicBezTo>
                <a:cubicBezTo>
                  <a:pt x="13156" y="2835"/>
                  <a:pt x="13156" y="2788"/>
                  <a:pt x="13136" y="2788"/>
                </a:cubicBezTo>
                <a:cubicBezTo>
                  <a:pt x="13103" y="2788"/>
                  <a:pt x="13075" y="2972"/>
                  <a:pt x="13071" y="3226"/>
                </a:cubicBezTo>
                <a:cubicBezTo>
                  <a:pt x="13069" y="3324"/>
                  <a:pt x="13050" y="3404"/>
                  <a:pt x="13028" y="3405"/>
                </a:cubicBezTo>
                <a:cubicBezTo>
                  <a:pt x="13006" y="3406"/>
                  <a:pt x="12975" y="3433"/>
                  <a:pt x="12958" y="3464"/>
                </a:cubicBezTo>
                <a:cubicBezTo>
                  <a:pt x="12913" y="3551"/>
                  <a:pt x="12670" y="3052"/>
                  <a:pt x="12688" y="2908"/>
                </a:cubicBezTo>
                <a:cubicBezTo>
                  <a:pt x="12700" y="2814"/>
                  <a:pt x="12683" y="2796"/>
                  <a:pt x="12606" y="2826"/>
                </a:cubicBezTo>
                <a:cubicBezTo>
                  <a:pt x="12473" y="2877"/>
                  <a:pt x="12457" y="2825"/>
                  <a:pt x="12501" y="2500"/>
                </a:cubicBezTo>
                <a:cubicBezTo>
                  <a:pt x="12532" y="2277"/>
                  <a:pt x="12533" y="2207"/>
                  <a:pt x="12505" y="2138"/>
                </a:cubicBezTo>
                <a:cubicBezTo>
                  <a:pt x="12486" y="2090"/>
                  <a:pt x="12464" y="2075"/>
                  <a:pt x="12454" y="2103"/>
                </a:cubicBezTo>
                <a:cubicBezTo>
                  <a:pt x="12445" y="2132"/>
                  <a:pt x="12419" y="2110"/>
                  <a:pt x="12397" y="2055"/>
                </a:cubicBezTo>
                <a:cubicBezTo>
                  <a:pt x="12382" y="2016"/>
                  <a:pt x="12369" y="1999"/>
                  <a:pt x="12354" y="1999"/>
                </a:cubicBezTo>
                <a:close/>
                <a:moveTo>
                  <a:pt x="14735" y="2050"/>
                </a:moveTo>
                <a:cubicBezTo>
                  <a:pt x="14699" y="2050"/>
                  <a:pt x="14629" y="2523"/>
                  <a:pt x="14654" y="2598"/>
                </a:cubicBezTo>
                <a:cubicBezTo>
                  <a:pt x="14663" y="2627"/>
                  <a:pt x="14658" y="2697"/>
                  <a:pt x="14642" y="2755"/>
                </a:cubicBezTo>
                <a:cubicBezTo>
                  <a:pt x="14619" y="2837"/>
                  <a:pt x="14628" y="2854"/>
                  <a:pt x="14679" y="2826"/>
                </a:cubicBezTo>
                <a:cubicBezTo>
                  <a:pt x="14721" y="2802"/>
                  <a:pt x="14761" y="2845"/>
                  <a:pt x="14791" y="2946"/>
                </a:cubicBezTo>
                <a:cubicBezTo>
                  <a:pt x="14841" y="3115"/>
                  <a:pt x="14828" y="3280"/>
                  <a:pt x="14764" y="3280"/>
                </a:cubicBezTo>
                <a:cubicBezTo>
                  <a:pt x="14743" y="3280"/>
                  <a:pt x="14725" y="3316"/>
                  <a:pt x="14725" y="3362"/>
                </a:cubicBezTo>
                <a:cubicBezTo>
                  <a:pt x="14725" y="3407"/>
                  <a:pt x="14740" y="3435"/>
                  <a:pt x="14759" y="3423"/>
                </a:cubicBezTo>
                <a:cubicBezTo>
                  <a:pt x="14783" y="3409"/>
                  <a:pt x="14793" y="3552"/>
                  <a:pt x="14794" y="3927"/>
                </a:cubicBezTo>
                <a:cubicBezTo>
                  <a:pt x="14796" y="4405"/>
                  <a:pt x="14801" y="4456"/>
                  <a:pt x="14854" y="4468"/>
                </a:cubicBezTo>
                <a:cubicBezTo>
                  <a:pt x="14886" y="4475"/>
                  <a:pt x="14919" y="4425"/>
                  <a:pt x="14928" y="4353"/>
                </a:cubicBezTo>
                <a:cubicBezTo>
                  <a:pt x="14943" y="4239"/>
                  <a:pt x="14948" y="4237"/>
                  <a:pt x="14976" y="4346"/>
                </a:cubicBezTo>
                <a:cubicBezTo>
                  <a:pt x="15007" y="4467"/>
                  <a:pt x="15271" y="4532"/>
                  <a:pt x="15247" y="4412"/>
                </a:cubicBezTo>
                <a:cubicBezTo>
                  <a:pt x="15224" y="4298"/>
                  <a:pt x="15300" y="4243"/>
                  <a:pt x="15329" y="4353"/>
                </a:cubicBezTo>
                <a:cubicBezTo>
                  <a:pt x="15399" y="4626"/>
                  <a:pt x="15607" y="4435"/>
                  <a:pt x="15568" y="4132"/>
                </a:cubicBezTo>
                <a:cubicBezTo>
                  <a:pt x="15550" y="3982"/>
                  <a:pt x="15619" y="3895"/>
                  <a:pt x="15653" y="4025"/>
                </a:cubicBezTo>
                <a:cubicBezTo>
                  <a:pt x="15696" y="4187"/>
                  <a:pt x="15857" y="4436"/>
                  <a:pt x="15885" y="4384"/>
                </a:cubicBezTo>
                <a:cubicBezTo>
                  <a:pt x="15897" y="4360"/>
                  <a:pt x="15921" y="4413"/>
                  <a:pt x="15936" y="4500"/>
                </a:cubicBezTo>
                <a:cubicBezTo>
                  <a:pt x="15957" y="4617"/>
                  <a:pt x="15953" y="4681"/>
                  <a:pt x="15925" y="4752"/>
                </a:cubicBezTo>
                <a:cubicBezTo>
                  <a:pt x="15904" y="4806"/>
                  <a:pt x="15893" y="4902"/>
                  <a:pt x="15901" y="4966"/>
                </a:cubicBezTo>
                <a:cubicBezTo>
                  <a:pt x="15925" y="5156"/>
                  <a:pt x="15974" y="5095"/>
                  <a:pt x="16036" y="4799"/>
                </a:cubicBezTo>
                <a:cubicBezTo>
                  <a:pt x="16087" y="4557"/>
                  <a:pt x="16089" y="4503"/>
                  <a:pt x="16056" y="4361"/>
                </a:cubicBezTo>
                <a:cubicBezTo>
                  <a:pt x="16024" y="4222"/>
                  <a:pt x="16025" y="4183"/>
                  <a:pt x="16060" y="4095"/>
                </a:cubicBezTo>
                <a:cubicBezTo>
                  <a:pt x="16096" y="4004"/>
                  <a:pt x="16093" y="3965"/>
                  <a:pt x="16030" y="3766"/>
                </a:cubicBezTo>
                <a:cubicBezTo>
                  <a:pt x="15991" y="3642"/>
                  <a:pt x="15966" y="3501"/>
                  <a:pt x="15976" y="3452"/>
                </a:cubicBezTo>
                <a:cubicBezTo>
                  <a:pt x="15986" y="3402"/>
                  <a:pt x="15976" y="3362"/>
                  <a:pt x="15952" y="3362"/>
                </a:cubicBezTo>
                <a:cubicBezTo>
                  <a:pt x="15928" y="3362"/>
                  <a:pt x="15901" y="3302"/>
                  <a:pt x="15892" y="3229"/>
                </a:cubicBezTo>
                <a:cubicBezTo>
                  <a:pt x="15877" y="3108"/>
                  <a:pt x="15873" y="3108"/>
                  <a:pt x="15851" y="3231"/>
                </a:cubicBezTo>
                <a:cubicBezTo>
                  <a:pt x="15837" y="3304"/>
                  <a:pt x="15816" y="3345"/>
                  <a:pt x="15803" y="3321"/>
                </a:cubicBezTo>
                <a:cubicBezTo>
                  <a:pt x="15790" y="3297"/>
                  <a:pt x="15772" y="3315"/>
                  <a:pt x="15762" y="3362"/>
                </a:cubicBezTo>
                <a:cubicBezTo>
                  <a:pt x="15753" y="3408"/>
                  <a:pt x="15733" y="3425"/>
                  <a:pt x="15718" y="3398"/>
                </a:cubicBezTo>
                <a:cubicBezTo>
                  <a:pt x="15704" y="3370"/>
                  <a:pt x="15675" y="3391"/>
                  <a:pt x="15655" y="3444"/>
                </a:cubicBezTo>
                <a:cubicBezTo>
                  <a:pt x="15611" y="3553"/>
                  <a:pt x="15560" y="3488"/>
                  <a:pt x="15560" y="3325"/>
                </a:cubicBezTo>
                <a:cubicBezTo>
                  <a:pt x="15560" y="3209"/>
                  <a:pt x="15481" y="3108"/>
                  <a:pt x="15372" y="3085"/>
                </a:cubicBezTo>
                <a:cubicBezTo>
                  <a:pt x="15335" y="3077"/>
                  <a:pt x="15291" y="3043"/>
                  <a:pt x="15274" y="3011"/>
                </a:cubicBezTo>
                <a:cubicBezTo>
                  <a:pt x="15256" y="2976"/>
                  <a:pt x="15237" y="3024"/>
                  <a:pt x="15228" y="3128"/>
                </a:cubicBezTo>
                <a:cubicBezTo>
                  <a:pt x="15213" y="3298"/>
                  <a:pt x="15211" y="3299"/>
                  <a:pt x="15142" y="3161"/>
                </a:cubicBezTo>
                <a:cubicBezTo>
                  <a:pt x="15074" y="3027"/>
                  <a:pt x="15069" y="3028"/>
                  <a:pt x="15036" y="3167"/>
                </a:cubicBezTo>
                <a:cubicBezTo>
                  <a:pt x="15005" y="3296"/>
                  <a:pt x="14995" y="3299"/>
                  <a:pt x="14954" y="3197"/>
                </a:cubicBezTo>
                <a:cubicBezTo>
                  <a:pt x="14911" y="3088"/>
                  <a:pt x="14911" y="3074"/>
                  <a:pt x="14964" y="2945"/>
                </a:cubicBezTo>
                <a:cubicBezTo>
                  <a:pt x="15013" y="2825"/>
                  <a:pt x="15015" y="2798"/>
                  <a:pt x="14978" y="2755"/>
                </a:cubicBezTo>
                <a:cubicBezTo>
                  <a:pt x="14942" y="2714"/>
                  <a:pt x="14941" y="2682"/>
                  <a:pt x="14969" y="2580"/>
                </a:cubicBezTo>
                <a:cubicBezTo>
                  <a:pt x="14987" y="2512"/>
                  <a:pt x="14998" y="2443"/>
                  <a:pt x="14992" y="2427"/>
                </a:cubicBezTo>
                <a:cubicBezTo>
                  <a:pt x="14962" y="2344"/>
                  <a:pt x="14762" y="2050"/>
                  <a:pt x="14735" y="2050"/>
                </a:cubicBezTo>
                <a:close/>
                <a:moveTo>
                  <a:pt x="7051" y="2078"/>
                </a:moveTo>
                <a:cubicBezTo>
                  <a:pt x="7038" y="2075"/>
                  <a:pt x="7026" y="2084"/>
                  <a:pt x="7020" y="2103"/>
                </a:cubicBezTo>
                <a:cubicBezTo>
                  <a:pt x="7007" y="2142"/>
                  <a:pt x="7028" y="2179"/>
                  <a:pt x="7068" y="2186"/>
                </a:cubicBezTo>
                <a:cubicBezTo>
                  <a:pt x="7130" y="2197"/>
                  <a:pt x="7134" y="2188"/>
                  <a:pt x="7092" y="2117"/>
                </a:cubicBezTo>
                <a:cubicBezTo>
                  <a:pt x="7078" y="2094"/>
                  <a:pt x="7064" y="2080"/>
                  <a:pt x="7051" y="2078"/>
                </a:cubicBezTo>
                <a:close/>
                <a:moveTo>
                  <a:pt x="6901" y="2102"/>
                </a:moveTo>
                <a:cubicBezTo>
                  <a:pt x="6887" y="2099"/>
                  <a:pt x="6869" y="2115"/>
                  <a:pt x="6844" y="2150"/>
                </a:cubicBezTo>
                <a:cubicBezTo>
                  <a:pt x="6760" y="2267"/>
                  <a:pt x="6762" y="2312"/>
                  <a:pt x="6861" y="2490"/>
                </a:cubicBezTo>
                <a:cubicBezTo>
                  <a:pt x="6927" y="2608"/>
                  <a:pt x="6937" y="2661"/>
                  <a:pt x="6912" y="2752"/>
                </a:cubicBezTo>
                <a:cubicBezTo>
                  <a:pt x="6889" y="2834"/>
                  <a:pt x="6867" y="2843"/>
                  <a:pt x="6832" y="2785"/>
                </a:cubicBezTo>
                <a:cubicBezTo>
                  <a:pt x="6747" y="2648"/>
                  <a:pt x="6722" y="2698"/>
                  <a:pt x="6783" y="2883"/>
                </a:cubicBezTo>
                <a:cubicBezTo>
                  <a:pt x="6838" y="3051"/>
                  <a:pt x="6838" y="3064"/>
                  <a:pt x="6792" y="3167"/>
                </a:cubicBezTo>
                <a:cubicBezTo>
                  <a:pt x="6738" y="3289"/>
                  <a:pt x="6698" y="3246"/>
                  <a:pt x="6698" y="3069"/>
                </a:cubicBezTo>
                <a:cubicBezTo>
                  <a:pt x="6698" y="2893"/>
                  <a:pt x="6652" y="2927"/>
                  <a:pt x="6636" y="3116"/>
                </a:cubicBezTo>
                <a:cubicBezTo>
                  <a:pt x="6628" y="3217"/>
                  <a:pt x="6607" y="3264"/>
                  <a:pt x="6583" y="3237"/>
                </a:cubicBezTo>
                <a:cubicBezTo>
                  <a:pt x="6562" y="3212"/>
                  <a:pt x="6529" y="3249"/>
                  <a:pt x="6509" y="3321"/>
                </a:cubicBezTo>
                <a:cubicBezTo>
                  <a:pt x="6479" y="3431"/>
                  <a:pt x="6479" y="3449"/>
                  <a:pt x="6510" y="3428"/>
                </a:cubicBezTo>
                <a:cubicBezTo>
                  <a:pt x="6557" y="3396"/>
                  <a:pt x="6580" y="4223"/>
                  <a:pt x="6537" y="4382"/>
                </a:cubicBezTo>
                <a:cubicBezTo>
                  <a:pt x="6514" y="4465"/>
                  <a:pt x="6523" y="4489"/>
                  <a:pt x="6576" y="4489"/>
                </a:cubicBezTo>
                <a:cubicBezTo>
                  <a:pt x="6614" y="4489"/>
                  <a:pt x="6652" y="4456"/>
                  <a:pt x="6660" y="4417"/>
                </a:cubicBezTo>
                <a:cubicBezTo>
                  <a:pt x="6668" y="4377"/>
                  <a:pt x="6703" y="4367"/>
                  <a:pt x="6738" y="4394"/>
                </a:cubicBezTo>
                <a:cubicBezTo>
                  <a:pt x="6843" y="4474"/>
                  <a:pt x="6969" y="4484"/>
                  <a:pt x="6984" y="4412"/>
                </a:cubicBezTo>
                <a:cubicBezTo>
                  <a:pt x="6991" y="4376"/>
                  <a:pt x="6968" y="4346"/>
                  <a:pt x="6932" y="4346"/>
                </a:cubicBezTo>
                <a:cubicBezTo>
                  <a:pt x="6897" y="4346"/>
                  <a:pt x="6860" y="4322"/>
                  <a:pt x="6850" y="4292"/>
                </a:cubicBezTo>
                <a:cubicBezTo>
                  <a:pt x="6820" y="4199"/>
                  <a:pt x="6915" y="3944"/>
                  <a:pt x="6960" y="3997"/>
                </a:cubicBezTo>
                <a:cubicBezTo>
                  <a:pt x="6992" y="4033"/>
                  <a:pt x="6997" y="4014"/>
                  <a:pt x="6979" y="3927"/>
                </a:cubicBezTo>
                <a:cubicBezTo>
                  <a:pt x="6938" y="3725"/>
                  <a:pt x="6970" y="3414"/>
                  <a:pt x="7064" y="3095"/>
                </a:cubicBezTo>
                <a:cubicBezTo>
                  <a:pt x="7164" y="2758"/>
                  <a:pt x="7184" y="2520"/>
                  <a:pt x="7109" y="2555"/>
                </a:cubicBezTo>
                <a:cubicBezTo>
                  <a:pt x="7055" y="2580"/>
                  <a:pt x="6928" y="2388"/>
                  <a:pt x="6951" y="2317"/>
                </a:cubicBezTo>
                <a:cubicBezTo>
                  <a:pt x="6960" y="2291"/>
                  <a:pt x="6954" y="2223"/>
                  <a:pt x="6938" y="2165"/>
                </a:cubicBezTo>
                <a:cubicBezTo>
                  <a:pt x="6927" y="2125"/>
                  <a:pt x="6916" y="2104"/>
                  <a:pt x="6901" y="2102"/>
                </a:cubicBezTo>
                <a:close/>
                <a:moveTo>
                  <a:pt x="14529" y="2132"/>
                </a:moveTo>
                <a:cubicBezTo>
                  <a:pt x="14494" y="2132"/>
                  <a:pt x="14402" y="2377"/>
                  <a:pt x="14402" y="2472"/>
                </a:cubicBezTo>
                <a:cubicBezTo>
                  <a:pt x="14402" y="2586"/>
                  <a:pt x="14474" y="2551"/>
                  <a:pt x="14510" y="2419"/>
                </a:cubicBezTo>
                <a:cubicBezTo>
                  <a:pt x="14528" y="2352"/>
                  <a:pt x="14553" y="2318"/>
                  <a:pt x="14566" y="2342"/>
                </a:cubicBezTo>
                <a:cubicBezTo>
                  <a:pt x="14579" y="2367"/>
                  <a:pt x="14582" y="2330"/>
                  <a:pt x="14573" y="2260"/>
                </a:cubicBezTo>
                <a:cubicBezTo>
                  <a:pt x="14565" y="2190"/>
                  <a:pt x="14545" y="2132"/>
                  <a:pt x="14529" y="2132"/>
                </a:cubicBezTo>
                <a:close/>
                <a:moveTo>
                  <a:pt x="7483" y="2205"/>
                </a:moveTo>
                <a:cubicBezTo>
                  <a:pt x="7457" y="2218"/>
                  <a:pt x="7452" y="2276"/>
                  <a:pt x="7488" y="2368"/>
                </a:cubicBezTo>
                <a:cubicBezTo>
                  <a:pt x="7522" y="2454"/>
                  <a:pt x="7523" y="2498"/>
                  <a:pt x="7487" y="2713"/>
                </a:cubicBezTo>
                <a:cubicBezTo>
                  <a:pt x="7456" y="2902"/>
                  <a:pt x="7439" y="2938"/>
                  <a:pt x="7412" y="2869"/>
                </a:cubicBezTo>
                <a:cubicBezTo>
                  <a:pt x="7367" y="2755"/>
                  <a:pt x="7219" y="2933"/>
                  <a:pt x="7143" y="3193"/>
                </a:cubicBezTo>
                <a:cubicBezTo>
                  <a:pt x="7085" y="3393"/>
                  <a:pt x="7062" y="4219"/>
                  <a:pt x="7110" y="4408"/>
                </a:cubicBezTo>
                <a:cubicBezTo>
                  <a:pt x="7139" y="4523"/>
                  <a:pt x="7146" y="4526"/>
                  <a:pt x="7226" y="4460"/>
                </a:cubicBezTo>
                <a:cubicBezTo>
                  <a:pt x="7258" y="4435"/>
                  <a:pt x="7298" y="4316"/>
                  <a:pt x="7316" y="4197"/>
                </a:cubicBezTo>
                <a:lnTo>
                  <a:pt x="7348" y="3982"/>
                </a:lnTo>
                <a:lnTo>
                  <a:pt x="7399" y="4183"/>
                </a:lnTo>
                <a:cubicBezTo>
                  <a:pt x="7443" y="4361"/>
                  <a:pt x="7456" y="4373"/>
                  <a:pt x="7505" y="4281"/>
                </a:cubicBezTo>
                <a:cubicBezTo>
                  <a:pt x="7554" y="4189"/>
                  <a:pt x="7564" y="4200"/>
                  <a:pt x="7586" y="4364"/>
                </a:cubicBezTo>
                <a:cubicBezTo>
                  <a:pt x="7602" y="4489"/>
                  <a:pt x="7611" y="4506"/>
                  <a:pt x="7612" y="4417"/>
                </a:cubicBezTo>
                <a:cubicBezTo>
                  <a:pt x="7613" y="4343"/>
                  <a:pt x="7641" y="4227"/>
                  <a:pt x="7674" y="4158"/>
                </a:cubicBezTo>
                <a:cubicBezTo>
                  <a:pt x="7731" y="4041"/>
                  <a:pt x="7731" y="4034"/>
                  <a:pt x="7681" y="4046"/>
                </a:cubicBezTo>
                <a:cubicBezTo>
                  <a:pt x="7632" y="4058"/>
                  <a:pt x="7627" y="4008"/>
                  <a:pt x="7627" y="3566"/>
                </a:cubicBezTo>
                <a:cubicBezTo>
                  <a:pt x="7627" y="3229"/>
                  <a:pt x="7642" y="3004"/>
                  <a:pt x="7676" y="2850"/>
                </a:cubicBezTo>
                <a:cubicBezTo>
                  <a:pt x="7733" y="2587"/>
                  <a:pt x="7725" y="2533"/>
                  <a:pt x="7604" y="2314"/>
                </a:cubicBezTo>
                <a:cubicBezTo>
                  <a:pt x="7556" y="2228"/>
                  <a:pt x="7509" y="2193"/>
                  <a:pt x="7483" y="2205"/>
                </a:cubicBezTo>
                <a:close/>
                <a:moveTo>
                  <a:pt x="15117" y="2460"/>
                </a:moveTo>
                <a:cubicBezTo>
                  <a:pt x="15111" y="2460"/>
                  <a:pt x="15098" y="2496"/>
                  <a:pt x="15089" y="2541"/>
                </a:cubicBezTo>
                <a:cubicBezTo>
                  <a:pt x="15080" y="2586"/>
                  <a:pt x="15085" y="2624"/>
                  <a:pt x="15101" y="2624"/>
                </a:cubicBezTo>
                <a:cubicBezTo>
                  <a:pt x="15116" y="2624"/>
                  <a:pt x="15129" y="2586"/>
                  <a:pt x="15129" y="2541"/>
                </a:cubicBezTo>
                <a:cubicBezTo>
                  <a:pt x="15129" y="2496"/>
                  <a:pt x="15124" y="2460"/>
                  <a:pt x="15117" y="2460"/>
                </a:cubicBezTo>
                <a:close/>
                <a:moveTo>
                  <a:pt x="21036" y="2818"/>
                </a:moveTo>
                <a:cubicBezTo>
                  <a:pt x="21031" y="2825"/>
                  <a:pt x="21028" y="2841"/>
                  <a:pt x="21028" y="2865"/>
                </a:cubicBezTo>
                <a:cubicBezTo>
                  <a:pt x="21028" y="2913"/>
                  <a:pt x="21041" y="2952"/>
                  <a:pt x="21056" y="2952"/>
                </a:cubicBezTo>
                <a:cubicBezTo>
                  <a:pt x="21070" y="2952"/>
                  <a:pt x="21082" y="2936"/>
                  <a:pt x="21082" y="2916"/>
                </a:cubicBezTo>
                <a:cubicBezTo>
                  <a:pt x="21082" y="2896"/>
                  <a:pt x="21070" y="2857"/>
                  <a:pt x="21056" y="2829"/>
                </a:cubicBezTo>
                <a:cubicBezTo>
                  <a:pt x="21048" y="2815"/>
                  <a:pt x="21041" y="2812"/>
                  <a:pt x="21036" y="2818"/>
                </a:cubicBezTo>
                <a:close/>
                <a:moveTo>
                  <a:pt x="4023" y="2833"/>
                </a:moveTo>
                <a:cubicBezTo>
                  <a:pt x="3974" y="2824"/>
                  <a:pt x="3953" y="2854"/>
                  <a:pt x="3961" y="2920"/>
                </a:cubicBezTo>
                <a:cubicBezTo>
                  <a:pt x="3977" y="3046"/>
                  <a:pt x="3909" y="3225"/>
                  <a:pt x="3839" y="3241"/>
                </a:cubicBezTo>
                <a:cubicBezTo>
                  <a:pt x="3810" y="3248"/>
                  <a:pt x="3772" y="3299"/>
                  <a:pt x="3754" y="3359"/>
                </a:cubicBezTo>
                <a:cubicBezTo>
                  <a:pt x="3729" y="3440"/>
                  <a:pt x="3728" y="3455"/>
                  <a:pt x="3753" y="3413"/>
                </a:cubicBezTo>
                <a:cubicBezTo>
                  <a:pt x="3796" y="3340"/>
                  <a:pt x="3852" y="3663"/>
                  <a:pt x="3827" y="3840"/>
                </a:cubicBezTo>
                <a:cubicBezTo>
                  <a:pt x="3802" y="4019"/>
                  <a:pt x="3793" y="4364"/>
                  <a:pt x="3810" y="4460"/>
                </a:cubicBezTo>
                <a:cubicBezTo>
                  <a:pt x="3818" y="4502"/>
                  <a:pt x="3834" y="4456"/>
                  <a:pt x="3846" y="4358"/>
                </a:cubicBezTo>
                <a:cubicBezTo>
                  <a:pt x="3873" y="4138"/>
                  <a:pt x="3899" y="4135"/>
                  <a:pt x="3956" y="4340"/>
                </a:cubicBezTo>
                <a:cubicBezTo>
                  <a:pt x="3995" y="4477"/>
                  <a:pt x="4036" y="4499"/>
                  <a:pt x="4265" y="4496"/>
                </a:cubicBezTo>
                <a:cubicBezTo>
                  <a:pt x="4410" y="4495"/>
                  <a:pt x="4544" y="4456"/>
                  <a:pt x="4562" y="4412"/>
                </a:cubicBezTo>
                <a:cubicBezTo>
                  <a:pt x="4580" y="4368"/>
                  <a:pt x="4606" y="4353"/>
                  <a:pt x="4619" y="4379"/>
                </a:cubicBezTo>
                <a:cubicBezTo>
                  <a:pt x="4633" y="4405"/>
                  <a:pt x="4659" y="4374"/>
                  <a:pt x="4677" y="4310"/>
                </a:cubicBezTo>
                <a:cubicBezTo>
                  <a:pt x="4704" y="4209"/>
                  <a:pt x="4721" y="4213"/>
                  <a:pt x="4799" y="4347"/>
                </a:cubicBezTo>
                <a:cubicBezTo>
                  <a:pt x="4850" y="4433"/>
                  <a:pt x="4896" y="4477"/>
                  <a:pt x="4901" y="4445"/>
                </a:cubicBezTo>
                <a:cubicBezTo>
                  <a:pt x="4907" y="4413"/>
                  <a:pt x="4910" y="4172"/>
                  <a:pt x="4908" y="3909"/>
                </a:cubicBezTo>
                <a:cubicBezTo>
                  <a:pt x="4906" y="3647"/>
                  <a:pt x="4914" y="3413"/>
                  <a:pt x="4926" y="3390"/>
                </a:cubicBezTo>
                <a:cubicBezTo>
                  <a:pt x="4957" y="3330"/>
                  <a:pt x="4923" y="3197"/>
                  <a:pt x="4876" y="3197"/>
                </a:cubicBezTo>
                <a:cubicBezTo>
                  <a:pt x="4854" y="3197"/>
                  <a:pt x="4843" y="3233"/>
                  <a:pt x="4852" y="3277"/>
                </a:cubicBezTo>
                <a:cubicBezTo>
                  <a:pt x="4861" y="3321"/>
                  <a:pt x="4855" y="3434"/>
                  <a:pt x="4839" y="3526"/>
                </a:cubicBezTo>
                <a:cubicBezTo>
                  <a:pt x="4815" y="3661"/>
                  <a:pt x="4800" y="3676"/>
                  <a:pt x="4756" y="3605"/>
                </a:cubicBezTo>
                <a:cubicBezTo>
                  <a:pt x="4727" y="3557"/>
                  <a:pt x="4711" y="3477"/>
                  <a:pt x="4721" y="3426"/>
                </a:cubicBezTo>
                <a:cubicBezTo>
                  <a:pt x="4733" y="3368"/>
                  <a:pt x="4725" y="3352"/>
                  <a:pt x="4699" y="3383"/>
                </a:cubicBezTo>
                <a:cubicBezTo>
                  <a:pt x="4676" y="3409"/>
                  <a:pt x="4620" y="3360"/>
                  <a:pt x="4574" y="3274"/>
                </a:cubicBezTo>
                <a:cubicBezTo>
                  <a:pt x="4484" y="3107"/>
                  <a:pt x="4429" y="3133"/>
                  <a:pt x="4347" y="3383"/>
                </a:cubicBezTo>
                <a:cubicBezTo>
                  <a:pt x="4297" y="3537"/>
                  <a:pt x="4295" y="3538"/>
                  <a:pt x="4236" y="3369"/>
                </a:cubicBezTo>
                <a:cubicBezTo>
                  <a:pt x="4203" y="3275"/>
                  <a:pt x="4157" y="3197"/>
                  <a:pt x="4134" y="3197"/>
                </a:cubicBezTo>
                <a:cubicBezTo>
                  <a:pt x="4074" y="3197"/>
                  <a:pt x="4054" y="3104"/>
                  <a:pt x="4088" y="2979"/>
                </a:cubicBezTo>
                <a:cubicBezTo>
                  <a:pt x="4123" y="2853"/>
                  <a:pt x="4123" y="2851"/>
                  <a:pt x="4023" y="2833"/>
                </a:cubicBezTo>
                <a:close/>
                <a:moveTo>
                  <a:pt x="17874" y="2902"/>
                </a:moveTo>
                <a:cubicBezTo>
                  <a:pt x="17836" y="2893"/>
                  <a:pt x="17795" y="2935"/>
                  <a:pt x="17757" y="3029"/>
                </a:cubicBezTo>
                <a:cubicBezTo>
                  <a:pt x="17739" y="3076"/>
                  <a:pt x="17714" y="3088"/>
                  <a:pt x="17702" y="3054"/>
                </a:cubicBezTo>
                <a:cubicBezTo>
                  <a:pt x="17690" y="3021"/>
                  <a:pt x="17688" y="3033"/>
                  <a:pt x="17698" y="3085"/>
                </a:cubicBezTo>
                <a:cubicBezTo>
                  <a:pt x="17722" y="3213"/>
                  <a:pt x="17645" y="3391"/>
                  <a:pt x="17602" y="3307"/>
                </a:cubicBezTo>
                <a:cubicBezTo>
                  <a:pt x="17552" y="3211"/>
                  <a:pt x="17421" y="3223"/>
                  <a:pt x="17439" y="3321"/>
                </a:cubicBezTo>
                <a:cubicBezTo>
                  <a:pt x="17447" y="3366"/>
                  <a:pt x="17469" y="3458"/>
                  <a:pt x="17487" y="3526"/>
                </a:cubicBezTo>
                <a:cubicBezTo>
                  <a:pt x="17506" y="3593"/>
                  <a:pt x="17519" y="3805"/>
                  <a:pt x="17519" y="3995"/>
                </a:cubicBezTo>
                <a:cubicBezTo>
                  <a:pt x="17519" y="4185"/>
                  <a:pt x="17532" y="4392"/>
                  <a:pt x="17549" y="4456"/>
                </a:cubicBezTo>
                <a:cubicBezTo>
                  <a:pt x="17574" y="4545"/>
                  <a:pt x="17572" y="4594"/>
                  <a:pt x="17542" y="4671"/>
                </a:cubicBezTo>
                <a:cubicBezTo>
                  <a:pt x="17520" y="4726"/>
                  <a:pt x="17490" y="4746"/>
                  <a:pt x="17476" y="4719"/>
                </a:cubicBezTo>
                <a:cubicBezTo>
                  <a:pt x="17445" y="4661"/>
                  <a:pt x="17409" y="4807"/>
                  <a:pt x="17430" y="4909"/>
                </a:cubicBezTo>
                <a:cubicBezTo>
                  <a:pt x="17438" y="4949"/>
                  <a:pt x="17496" y="4950"/>
                  <a:pt x="17560" y="4912"/>
                </a:cubicBezTo>
                <a:cubicBezTo>
                  <a:pt x="17623" y="4875"/>
                  <a:pt x="17683" y="4842"/>
                  <a:pt x="17692" y="4840"/>
                </a:cubicBezTo>
                <a:cubicBezTo>
                  <a:pt x="17701" y="4838"/>
                  <a:pt x="17707" y="4736"/>
                  <a:pt x="17705" y="4612"/>
                </a:cubicBezTo>
                <a:cubicBezTo>
                  <a:pt x="17703" y="4436"/>
                  <a:pt x="17716" y="4382"/>
                  <a:pt x="17764" y="4361"/>
                </a:cubicBezTo>
                <a:cubicBezTo>
                  <a:pt x="17798" y="4346"/>
                  <a:pt x="17844" y="4379"/>
                  <a:pt x="17866" y="4435"/>
                </a:cubicBezTo>
                <a:cubicBezTo>
                  <a:pt x="17894" y="4507"/>
                  <a:pt x="17914" y="4511"/>
                  <a:pt x="17935" y="4448"/>
                </a:cubicBezTo>
                <a:cubicBezTo>
                  <a:pt x="17967" y="4350"/>
                  <a:pt x="17940" y="4154"/>
                  <a:pt x="17904" y="4223"/>
                </a:cubicBezTo>
                <a:cubicBezTo>
                  <a:pt x="17864" y="4298"/>
                  <a:pt x="17847" y="4109"/>
                  <a:pt x="17877" y="3935"/>
                </a:cubicBezTo>
                <a:cubicBezTo>
                  <a:pt x="17905" y="3779"/>
                  <a:pt x="17910" y="3778"/>
                  <a:pt x="17986" y="3897"/>
                </a:cubicBezTo>
                <a:cubicBezTo>
                  <a:pt x="18031" y="3967"/>
                  <a:pt x="18060" y="4061"/>
                  <a:pt x="18050" y="4107"/>
                </a:cubicBezTo>
                <a:cubicBezTo>
                  <a:pt x="18031" y="4200"/>
                  <a:pt x="18112" y="4510"/>
                  <a:pt x="18156" y="4510"/>
                </a:cubicBezTo>
                <a:cubicBezTo>
                  <a:pt x="18171" y="4510"/>
                  <a:pt x="18212" y="4428"/>
                  <a:pt x="18247" y="4328"/>
                </a:cubicBezTo>
                <a:cubicBezTo>
                  <a:pt x="18286" y="4216"/>
                  <a:pt x="18349" y="4140"/>
                  <a:pt x="18411" y="4132"/>
                </a:cubicBezTo>
                <a:cubicBezTo>
                  <a:pt x="18534" y="4117"/>
                  <a:pt x="18562" y="4164"/>
                  <a:pt x="18522" y="4313"/>
                </a:cubicBezTo>
                <a:cubicBezTo>
                  <a:pt x="18484" y="4449"/>
                  <a:pt x="18496" y="4455"/>
                  <a:pt x="18586" y="4350"/>
                </a:cubicBezTo>
                <a:cubicBezTo>
                  <a:pt x="18643" y="4285"/>
                  <a:pt x="18661" y="4305"/>
                  <a:pt x="18700" y="4486"/>
                </a:cubicBezTo>
                <a:cubicBezTo>
                  <a:pt x="18743" y="4687"/>
                  <a:pt x="18747" y="4691"/>
                  <a:pt x="18774" y="4545"/>
                </a:cubicBezTo>
                <a:cubicBezTo>
                  <a:pt x="18811" y="4344"/>
                  <a:pt x="18821" y="3866"/>
                  <a:pt x="18790" y="3807"/>
                </a:cubicBezTo>
                <a:cubicBezTo>
                  <a:pt x="18777" y="3782"/>
                  <a:pt x="18766" y="3815"/>
                  <a:pt x="18766" y="3879"/>
                </a:cubicBezTo>
                <a:cubicBezTo>
                  <a:pt x="18766" y="4089"/>
                  <a:pt x="18700" y="4192"/>
                  <a:pt x="18645" y="4069"/>
                </a:cubicBezTo>
                <a:cubicBezTo>
                  <a:pt x="18606" y="3984"/>
                  <a:pt x="18596" y="3861"/>
                  <a:pt x="18599" y="3518"/>
                </a:cubicBezTo>
                <a:cubicBezTo>
                  <a:pt x="18603" y="3103"/>
                  <a:pt x="18600" y="3084"/>
                  <a:pt x="18561" y="3238"/>
                </a:cubicBezTo>
                <a:cubicBezTo>
                  <a:pt x="18538" y="3328"/>
                  <a:pt x="18507" y="3392"/>
                  <a:pt x="18492" y="3380"/>
                </a:cubicBezTo>
                <a:cubicBezTo>
                  <a:pt x="18477" y="3367"/>
                  <a:pt x="18473" y="3426"/>
                  <a:pt x="18482" y="3515"/>
                </a:cubicBezTo>
                <a:cubicBezTo>
                  <a:pt x="18494" y="3635"/>
                  <a:pt x="18479" y="3704"/>
                  <a:pt x="18418" y="3797"/>
                </a:cubicBezTo>
                <a:cubicBezTo>
                  <a:pt x="18325" y="3938"/>
                  <a:pt x="18297" y="3875"/>
                  <a:pt x="18284" y="3485"/>
                </a:cubicBezTo>
                <a:cubicBezTo>
                  <a:pt x="18280" y="3350"/>
                  <a:pt x="18265" y="3196"/>
                  <a:pt x="18251" y="3146"/>
                </a:cubicBezTo>
                <a:cubicBezTo>
                  <a:pt x="18225" y="3048"/>
                  <a:pt x="18098" y="3089"/>
                  <a:pt x="18047" y="3212"/>
                </a:cubicBezTo>
                <a:cubicBezTo>
                  <a:pt x="18025" y="3265"/>
                  <a:pt x="18000" y="3224"/>
                  <a:pt x="17970" y="3080"/>
                </a:cubicBezTo>
                <a:cubicBezTo>
                  <a:pt x="17946" y="2971"/>
                  <a:pt x="17912" y="2912"/>
                  <a:pt x="17874" y="2902"/>
                </a:cubicBezTo>
                <a:close/>
                <a:moveTo>
                  <a:pt x="9544" y="2954"/>
                </a:moveTo>
                <a:cubicBezTo>
                  <a:pt x="9523" y="2958"/>
                  <a:pt x="9495" y="2994"/>
                  <a:pt x="9478" y="3054"/>
                </a:cubicBezTo>
                <a:cubicBezTo>
                  <a:pt x="9450" y="3161"/>
                  <a:pt x="9452" y="3654"/>
                  <a:pt x="9481" y="3745"/>
                </a:cubicBezTo>
                <a:cubicBezTo>
                  <a:pt x="9491" y="3774"/>
                  <a:pt x="9485" y="3848"/>
                  <a:pt x="9468" y="3909"/>
                </a:cubicBezTo>
                <a:cubicBezTo>
                  <a:pt x="9444" y="3997"/>
                  <a:pt x="9446" y="4012"/>
                  <a:pt x="9479" y="3974"/>
                </a:cubicBezTo>
                <a:cubicBezTo>
                  <a:pt x="9502" y="3948"/>
                  <a:pt x="9528" y="3961"/>
                  <a:pt x="9536" y="4003"/>
                </a:cubicBezTo>
                <a:cubicBezTo>
                  <a:pt x="9560" y="4117"/>
                  <a:pt x="9456" y="4362"/>
                  <a:pt x="9400" y="4329"/>
                </a:cubicBezTo>
                <a:cubicBezTo>
                  <a:pt x="9359" y="4306"/>
                  <a:pt x="9350" y="4210"/>
                  <a:pt x="9343" y="3751"/>
                </a:cubicBezTo>
                <a:cubicBezTo>
                  <a:pt x="9335" y="3187"/>
                  <a:pt x="9318" y="3100"/>
                  <a:pt x="9256" y="3325"/>
                </a:cubicBezTo>
                <a:cubicBezTo>
                  <a:pt x="9227" y="3431"/>
                  <a:pt x="9228" y="3449"/>
                  <a:pt x="9259" y="3428"/>
                </a:cubicBezTo>
                <a:cubicBezTo>
                  <a:pt x="9289" y="3409"/>
                  <a:pt x="9298" y="3515"/>
                  <a:pt x="9300" y="3875"/>
                </a:cubicBezTo>
                <a:cubicBezTo>
                  <a:pt x="9303" y="4134"/>
                  <a:pt x="9312" y="4396"/>
                  <a:pt x="9320" y="4460"/>
                </a:cubicBezTo>
                <a:cubicBezTo>
                  <a:pt x="9329" y="4530"/>
                  <a:pt x="9306" y="4635"/>
                  <a:pt x="9265" y="4716"/>
                </a:cubicBezTo>
                <a:cubicBezTo>
                  <a:pt x="9225" y="4796"/>
                  <a:pt x="9208" y="4879"/>
                  <a:pt x="9224" y="4909"/>
                </a:cubicBezTo>
                <a:cubicBezTo>
                  <a:pt x="9248" y="4955"/>
                  <a:pt x="9411" y="4968"/>
                  <a:pt x="9486" y="4930"/>
                </a:cubicBezTo>
                <a:cubicBezTo>
                  <a:pt x="9501" y="4922"/>
                  <a:pt x="9483" y="4849"/>
                  <a:pt x="9448" y="4766"/>
                </a:cubicBezTo>
                <a:cubicBezTo>
                  <a:pt x="9354" y="4546"/>
                  <a:pt x="9395" y="4452"/>
                  <a:pt x="9576" y="4468"/>
                </a:cubicBezTo>
                <a:cubicBezTo>
                  <a:pt x="9727" y="4481"/>
                  <a:pt x="9735" y="4472"/>
                  <a:pt x="9735" y="4284"/>
                </a:cubicBezTo>
                <a:cubicBezTo>
                  <a:pt x="9735" y="4013"/>
                  <a:pt x="9788" y="3857"/>
                  <a:pt x="9810" y="4066"/>
                </a:cubicBezTo>
                <a:cubicBezTo>
                  <a:pt x="9859" y="4544"/>
                  <a:pt x="9921" y="4602"/>
                  <a:pt x="10104" y="4340"/>
                </a:cubicBezTo>
                <a:lnTo>
                  <a:pt x="10229" y="4161"/>
                </a:lnTo>
                <a:lnTo>
                  <a:pt x="10295" y="4346"/>
                </a:lnTo>
                <a:cubicBezTo>
                  <a:pt x="10347" y="4495"/>
                  <a:pt x="10368" y="4513"/>
                  <a:pt x="10398" y="4435"/>
                </a:cubicBezTo>
                <a:cubicBezTo>
                  <a:pt x="10437" y="4337"/>
                  <a:pt x="10441" y="4214"/>
                  <a:pt x="10411" y="4058"/>
                </a:cubicBezTo>
                <a:cubicBezTo>
                  <a:pt x="10402" y="4013"/>
                  <a:pt x="10397" y="3803"/>
                  <a:pt x="10398" y="3590"/>
                </a:cubicBezTo>
                <a:cubicBezTo>
                  <a:pt x="10401" y="3246"/>
                  <a:pt x="10396" y="3209"/>
                  <a:pt x="10348" y="3237"/>
                </a:cubicBezTo>
                <a:cubicBezTo>
                  <a:pt x="10318" y="3254"/>
                  <a:pt x="10284" y="3271"/>
                  <a:pt x="10272" y="3274"/>
                </a:cubicBezTo>
                <a:cubicBezTo>
                  <a:pt x="10260" y="3278"/>
                  <a:pt x="10258" y="3318"/>
                  <a:pt x="10268" y="3366"/>
                </a:cubicBezTo>
                <a:cubicBezTo>
                  <a:pt x="10278" y="3414"/>
                  <a:pt x="10265" y="3522"/>
                  <a:pt x="10240" y="3607"/>
                </a:cubicBezTo>
                <a:cubicBezTo>
                  <a:pt x="10215" y="3691"/>
                  <a:pt x="10203" y="3800"/>
                  <a:pt x="10212" y="3848"/>
                </a:cubicBezTo>
                <a:cubicBezTo>
                  <a:pt x="10247" y="4020"/>
                  <a:pt x="10198" y="4100"/>
                  <a:pt x="10135" y="3974"/>
                </a:cubicBezTo>
                <a:cubicBezTo>
                  <a:pt x="10088" y="3881"/>
                  <a:pt x="10074" y="3789"/>
                  <a:pt x="10081" y="3610"/>
                </a:cubicBezTo>
                <a:cubicBezTo>
                  <a:pt x="10088" y="3420"/>
                  <a:pt x="10074" y="3333"/>
                  <a:pt x="10009" y="3193"/>
                </a:cubicBezTo>
                <a:cubicBezTo>
                  <a:pt x="9930" y="3021"/>
                  <a:pt x="9926" y="3020"/>
                  <a:pt x="9891" y="3167"/>
                </a:cubicBezTo>
                <a:cubicBezTo>
                  <a:pt x="9871" y="3251"/>
                  <a:pt x="9846" y="3293"/>
                  <a:pt x="9835" y="3259"/>
                </a:cubicBezTo>
                <a:cubicBezTo>
                  <a:pt x="9824" y="3226"/>
                  <a:pt x="9798" y="3237"/>
                  <a:pt x="9780" y="3285"/>
                </a:cubicBezTo>
                <a:cubicBezTo>
                  <a:pt x="9757" y="3342"/>
                  <a:pt x="9730" y="3343"/>
                  <a:pt x="9697" y="3289"/>
                </a:cubicBezTo>
                <a:cubicBezTo>
                  <a:pt x="9670" y="3245"/>
                  <a:pt x="9626" y="3190"/>
                  <a:pt x="9599" y="3164"/>
                </a:cubicBezTo>
                <a:cubicBezTo>
                  <a:pt x="9572" y="3139"/>
                  <a:pt x="9557" y="3079"/>
                  <a:pt x="9567" y="3033"/>
                </a:cubicBezTo>
                <a:cubicBezTo>
                  <a:pt x="9579" y="2974"/>
                  <a:pt x="9565" y="2949"/>
                  <a:pt x="9544" y="2954"/>
                </a:cubicBezTo>
                <a:close/>
                <a:moveTo>
                  <a:pt x="21322" y="3000"/>
                </a:moveTo>
                <a:cubicBezTo>
                  <a:pt x="21307" y="3014"/>
                  <a:pt x="21300" y="3061"/>
                  <a:pt x="21313" y="3127"/>
                </a:cubicBezTo>
                <a:cubicBezTo>
                  <a:pt x="21322" y="3171"/>
                  <a:pt x="21322" y="3270"/>
                  <a:pt x="21312" y="3346"/>
                </a:cubicBezTo>
                <a:cubicBezTo>
                  <a:pt x="21296" y="3474"/>
                  <a:pt x="21291" y="3471"/>
                  <a:pt x="21256" y="3325"/>
                </a:cubicBezTo>
                <a:cubicBezTo>
                  <a:pt x="21235" y="3238"/>
                  <a:pt x="21216" y="3192"/>
                  <a:pt x="21214" y="3223"/>
                </a:cubicBezTo>
                <a:cubicBezTo>
                  <a:pt x="21208" y="3324"/>
                  <a:pt x="21199" y="3400"/>
                  <a:pt x="21178" y="3547"/>
                </a:cubicBezTo>
                <a:cubicBezTo>
                  <a:pt x="21167" y="3626"/>
                  <a:pt x="21164" y="3744"/>
                  <a:pt x="21172" y="3810"/>
                </a:cubicBezTo>
                <a:cubicBezTo>
                  <a:pt x="21181" y="3876"/>
                  <a:pt x="21176" y="3952"/>
                  <a:pt x="21161" y="3979"/>
                </a:cubicBezTo>
                <a:cubicBezTo>
                  <a:pt x="21118" y="4061"/>
                  <a:pt x="21160" y="4169"/>
                  <a:pt x="21217" y="4123"/>
                </a:cubicBezTo>
                <a:cubicBezTo>
                  <a:pt x="21267" y="4083"/>
                  <a:pt x="21308" y="4166"/>
                  <a:pt x="21455" y="4599"/>
                </a:cubicBezTo>
                <a:cubicBezTo>
                  <a:pt x="21510" y="4759"/>
                  <a:pt x="21562" y="4661"/>
                  <a:pt x="21556" y="4408"/>
                </a:cubicBezTo>
                <a:cubicBezTo>
                  <a:pt x="21553" y="4307"/>
                  <a:pt x="21561" y="4181"/>
                  <a:pt x="21573" y="4131"/>
                </a:cubicBezTo>
                <a:cubicBezTo>
                  <a:pt x="21586" y="4080"/>
                  <a:pt x="21588" y="3978"/>
                  <a:pt x="21578" y="3905"/>
                </a:cubicBezTo>
                <a:cubicBezTo>
                  <a:pt x="21563" y="3787"/>
                  <a:pt x="21554" y="3791"/>
                  <a:pt x="21492" y="3938"/>
                </a:cubicBezTo>
                <a:cubicBezTo>
                  <a:pt x="21444" y="4055"/>
                  <a:pt x="21415" y="4079"/>
                  <a:pt x="21395" y="4018"/>
                </a:cubicBezTo>
                <a:cubicBezTo>
                  <a:pt x="21358" y="3905"/>
                  <a:pt x="21348" y="3298"/>
                  <a:pt x="21382" y="3234"/>
                </a:cubicBezTo>
                <a:cubicBezTo>
                  <a:pt x="21399" y="3202"/>
                  <a:pt x="21397" y="3142"/>
                  <a:pt x="21377" y="3069"/>
                </a:cubicBezTo>
                <a:cubicBezTo>
                  <a:pt x="21360" y="3007"/>
                  <a:pt x="21337" y="2987"/>
                  <a:pt x="21322" y="3000"/>
                </a:cubicBezTo>
                <a:close/>
                <a:moveTo>
                  <a:pt x="1192" y="3085"/>
                </a:moveTo>
                <a:cubicBezTo>
                  <a:pt x="1179" y="3091"/>
                  <a:pt x="1171" y="3116"/>
                  <a:pt x="1165" y="3160"/>
                </a:cubicBezTo>
                <a:cubicBezTo>
                  <a:pt x="1157" y="3224"/>
                  <a:pt x="1134" y="3257"/>
                  <a:pt x="1114" y="3234"/>
                </a:cubicBezTo>
                <a:cubicBezTo>
                  <a:pt x="1093" y="3210"/>
                  <a:pt x="1061" y="3248"/>
                  <a:pt x="1042" y="3318"/>
                </a:cubicBezTo>
                <a:cubicBezTo>
                  <a:pt x="1014" y="3421"/>
                  <a:pt x="1014" y="3469"/>
                  <a:pt x="1042" y="3572"/>
                </a:cubicBezTo>
                <a:cubicBezTo>
                  <a:pt x="1079" y="3709"/>
                  <a:pt x="1093" y="4174"/>
                  <a:pt x="1062" y="4233"/>
                </a:cubicBezTo>
                <a:cubicBezTo>
                  <a:pt x="1052" y="4253"/>
                  <a:pt x="1049" y="4315"/>
                  <a:pt x="1056" y="4372"/>
                </a:cubicBezTo>
                <a:cubicBezTo>
                  <a:pt x="1066" y="4448"/>
                  <a:pt x="1180" y="4475"/>
                  <a:pt x="1498" y="4478"/>
                </a:cubicBezTo>
                <a:lnTo>
                  <a:pt x="1926" y="4484"/>
                </a:lnTo>
                <a:lnTo>
                  <a:pt x="1917" y="4271"/>
                </a:lnTo>
                <a:cubicBezTo>
                  <a:pt x="1913" y="4154"/>
                  <a:pt x="1908" y="4032"/>
                  <a:pt x="1906" y="4000"/>
                </a:cubicBezTo>
                <a:cubicBezTo>
                  <a:pt x="1905" y="3967"/>
                  <a:pt x="1884" y="3960"/>
                  <a:pt x="1862" y="3986"/>
                </a:cubicBezTo>
                <a:cubicBezTo>
                  <a:pt x="1810" y="4047"/>
                  <a:pt x="1779" y="3804"/>
                  <a:pt x="1820" y="3654"/>
                </a:cubicBezTo>
                <a:cubicBezTo>
                  <a:pt x="1865" y="3488"/>
                  <a:pt x="1804" y="3218"/>
                  <a:pt x="1706" y="3152"/>
                </a:cubicBezTo>
                <a:cubicBezTo>
                  <a:pt x="1649" y="3114"/>
                  <a:pt x="1614" y="3144"/>
                  <a:pt x="1568" y="3274"/>
                </a:cubicBezTo>
                <a:cubicBezTo>
                  <a:pt x="1514" y="3429"/>
                  <a:pt x="1503" y="3435"/>
                  <a:pt x="1473" y="3324"/>
                </a:cubicBezTo>
                <a:cubicBezTo>
                  <a:pt x="1454" y="3255"/>
                  <a:pt x="1410" y="3197"/>
                  <a:pt x="1376" y="3197"/>
                </a:cubicBezTo>
                <a:cubicBezTo>
                  <a:pt x="1342" y="3197"/>
                  <a:pt x="1284" y="3163"/>
                  <a:pt x="1247" y="3121"/>
                </a:cubicBezTo>
                <a:cubicBezTo>
                  <a:pt x="1222" y="3091"/>
                  <a:pt x="1204" y="3078"/>
                  <a:pt x="1192" y="3085"/>
                </a:cubicBezTo>
                <a:close/>
                <a:moveTo>
                  <a:pt x="20306" y="3116"/>
                </a:moveTo>
                <a:cubicBezTo>
                  <a:pt x="20302" y="3116"/>
                  <a:pt x="20273" y="3155"/>
                  <a:pt x="20243" y="3205"/>
                </a:cubicBezTo>
                <a:cubicBezTo>
                  <a:pt x="20198" y="3277"/>
                  <a:pt x="20194" y="3311"/>
                  <a:pt x="20223" y="3366"/>
                </a:cubicBezTo>
                <a:cubicBezTo>
                  <a:pt x="20245" y="3408"/>
                  <a:pt x="20262" y="3604"/>
                  <a:pt x="20265" y="3869"/>
                </a:cubicBezTo>
                <a:cubicBezTo>
                  <a:pt x="20268" y="4108"/>
                  <a:pt x="20271" y="4332"/>
                  <a:pt x="20272" y="4366"/>
                </a:cubicBezTo>
                <a:cubicBezTo>
                  <a:pt x="20273" y="4399"/>
                  <a:pt x="20283" y="4427"/>
                  <a:pt x="20295" y="4427"/>
                </a:cubicBezTo>
                <a:cubicBezTo>
                  <a:pt x="20306" y="4427"/>
                  <a:pt x="20315" y="4132"/>
                  <a:pt x="20315" y="3771"/>
                </a:cubicBezTo>
                <a:cubicBezTo>
                  <a:pt x="20315" y="3410"/>
                  <a:pt x="20311" y="3116"/>
                  <a:pt x="20306" y="3116"/>
                </a:cubicBezTo>
                <a:close/>
                <a:moveTo>
                  <a:pt x="2148" y="3238"/>
                </a:moveTo>
                <a:cubicBezTo>
                  <a:pt x="2127" y="3238"/>
                  <a:pt x="2107" y="3296"/>
                  <a:pt x="2104" y="3365"/>
                </a:cubicBezTo>
                <a:cubicBezTo>
                  <a:pt x="2101" y="3433"/>
                  <a:pt x="2065" y="3635"/>
                  <a:pt x="2025" y="3815"/>
                </a:cubicBezTo>
                <a:lnTo>
                  <a:pt x="1953" y="4141"/>
                </a:lnTo>
                <a:lnTo>
                  <a:pt x="2028" y="4183"/>
                </a:lnTo>
                <a:cubicBezTo>
                  <a:pt x="2082" y="4214"/>
                  <a:pt x="2103" y="4270"/>
                  <a:pt x="2097" y="4369"/>
                </a:cubicBezTo>
                <a:cubicBezTo>
                  <a:pt x="2087" y="4541"/>
                  <a:pt x="2127" y="4553"/>
                  <a:pt x="2171" y="4390"/>
                </a:cubicBezTo>
                <a:cubicBezTo>
                  <a:pt x="2221" y="4208"/>
                  <a:pt x="2317" y="4383"/>
                  <a:pt x="2297" y="4620"/>
                </a:cubicBezTo>
                <a:cubicBezTo>
                  <a:pt x="2284" y="4788"/>
                  <a:pt x="2285" y="4789"/>
                  <a:pt x="2320" y="4646"/>
                </a:cubicBezTo>
                <a:cubicBezTo>
                  <a:pt x="2347" y="4537"/>
                  <a:pt x="2350" y="4437"/>
                  <a:pt x="2332" y="4295"/>
                </a:cubicBezTo>
                <a:cubicBezTo>
                  <a:pt x="2313" y="4143"/>
                  <a:pt x="2317" y="4083"/>
                  <a:pt x="2347" y="4048"/>
                </a:cubicBezTo>
                <a:cubicBezTo>
                  <a:pt x="2369" y="4022"/>
                  <a:pt x="2380" y="3966"/>
                  <a:pt x="2372" y="3923"/>
                </a:cubicBezTo>
                <a:cubicBezTo>
                  <a:pt x="2363" y="3879"/>
                  <a:pt x="2342" y="3898"/>
                  <a:pt x="2325" y="3967"/>
                </a:cubicBezTo>
                <a:cubicBezTo>
                  <a:pt x="2308" y="4034"/>
                  <a:pt x="2263" y="4100"/>
                  <a:pt x="2226" y="4114"/>
                </a:cubicBezTo>
                <a:cubicBezTo>
                  <a:pt x="2164" y="4139"/>
                  <a:pt x="2159" y="4117"/>
                  <a:pt x="2161" y="3813"/>
                </a:cubicBezTo>
                <a:cubicBezTo>
                  <a:pt x="2163" y="3633"/>
                  <a:pt x="2169" y="3429"/>
                  <a:pt x="2175" y="3362"/>
                </a:cubicBezTo>
                <a:cubicBezTo>
                  <a:pt x="2181" y="3294"/>
                  <a:pt x="2168" y="3238"/>
                  <a:pt x="2148" y="3238"/>
                </a:cubicBezTo>
                <a:close/>
                <a:moveTo>
                  <a:pt x="5099" y="3894"/>
                </a:moveTo>
                <a:cubicBezTo>
                  <a:pt x="5084" y="3905"/>
                  <a:pt x="5065" y="3959"/>
                  <a:pt x="5051" y="4036"/>
                </a:cubicBezTo>
                <a:cubicBezTo>
                  <a:pt x="5020" y="4212"/>
                  <a:pt x="5022" y="4215"/>
                  <a:pt x="5070" y="4102"/>
                </a:cubicBezTo>
                <a:cubicBezTo>
                  <a:pt x="5099" y="4036"/>
                  <a:pt x="5126" y="3975"/>
                  <a:pt x="5130" y="3967"/>
                </a:cubicBezTo>
                <a:cubicBezTo>
                  <a:pt x="5135" y="3958"/>
                  <a:pt x="5127" y="3929"/>
                  <a:pt x="5112" y="3900"/>
                </a:cubicBezTo>
                <a:cubicBezTo>
                  <a:pt x="5108" y="3893"/>
                  <a:pt x="5104" y="3891"/>
                  <a:pt x="5099" y="3894"/>
                </a:cubicBezTo>
                <a:close/>
                <a:moveTo>
                  <a:pt x="7801" y="3894"/>
                </a:moveTo>
                <a:cubicBezTo>
                  <a:pt x="7786" y="3923"/>
                  <a:pt x="7781" y="3980"/>
                  <a:pt x="7790" y="4022"/>
                </a:cubicBezTo>
                <a:cubicBezTo>
                  <a:pt x="7813" y="4136"/>
                  <a:pt x="7829" y="4115"/>
                  <a:pt x="7829" y="3971"/>
                </a:cubicBezTo>
                <a:cubicBezTo>
                  <a:pt x="7829" y="3901"/>
                  <a:pt x="7816" y="3866"/>
                  <a:pt x="7801" y="3894"/>
                </a:cubicBezTo>
                <a:close/>
                <a:moveTo>
                  <a:pt x="10577" y="3894"/>
                </a:moveTo>
                <a:cubicBezTo>
                  <a:pt x="10562" y="3866"/>
                  <a:pt x="10550" y="3901"/>
                  <a:pt x="10550" y="3971"/>
                </a:cubicBezTo>
                <a:cubicBezTo>
                  <a:pt x="10550" y="4115"/>
                  <a:pt x="10566" y="4136"/>
                  <a:pt x="10589" y="4022"/>
                </a:cubicBezTo>
                <a:cubicBezTo>
                  <a:pt x="10598" y="3980"/>
                  <a:pt x="10592" y="3923"/>
                  <a:pt x="10577" y="3894"/>
                </a:cubicBezTo>
                <a:close/>
                <a:moveTo>
                  <a:pt x="9218" y="4263"/>
                </a:moveTo>
                <a:cubicBezTo>
                  <a:pt x="9212" y="4263"/>
                  <a:pt x="9199" y="4301"/>
                  <a:pt x="9190" y="4346"/>
                </a:cubicBezTo>
                <a:cubicBezTo>
                  <a:pt x="9181" y="4391"/>
                  <a:pt x="9186" y="4427"/>
                  <a:pt x="9202" y="4427"/>
                </a:cubicBezTo>
                <a:cubicBezTo>
                  <a:pt x="9217" y="4427"/>
                  <a:pt x="9230" y="4391"/>
                  <a:pt x="9230" y="4346"/>
                </a:cubicBezTo>
                <a:cubicBezTo>
                  <a:pt x="9230" y="4301"/>
                  <a:pt x="9225" y="4263"/>
                  <a:pt x="9218" y="4263"/>
                </a:cubicBezTo>
                <a:close/>
                <a:moveTo>
                  <a:pt x="10560" y="4379"/>
                </a:moveTo>
                <a:cubicBezTo>
                  <a:pt x="10556" y="4378"/>
                  <a:pt x="10551" y="4382"/>
                  <a:pt x="10545" y="4390"/>
                </a:cubicBezTo>
                <a:cubicBezTo>
                  <a:pt x="10525" y="4412"/>
                  <a:pt x="10507" y="4526"/>
                  <a:pt x="10505" y="4643"/>
                </a:cubicBezTo>
                <a:cubicBezTo>
                  <a:pt x="10501" y="4879"/>
                  <a:pt x="10533" y="4813"/>
                  <a:pt x="10562" y="4530"/>
                </a:cubicBezTo>
                <a:cubicBezTo>
                  <a:pt x="10572" y="4429"/>
                  <a:pt x="10572" y="4383"/>
                  <a:pt x="10560" y="4379"/>
                </a:cubicBezTo>
                <a:close/>
                <a:moveTo>
                  <a:pt x="5044" y="4394"/>
                </a:moveTo>
                <a:cubicBezTo>
                  <a:pt x="5040" y="4407"/>
                  <a:pt x="5040" y="4434"/>
                  <a:pt x="5045" y="4474"/>
                </a:cubicBezTo>
                <a:cubicBezTo>
                  <a:pt x="5054" y="4540"/>
                  <a:pt x="5045" y="4657"/>
                  <a:pt x="5024" y="4733"/>
                </a:cubicBezTo>
                <a:cubicBezTo>
                  <a:pt x="5000" y="4827"/>
                  <a:pt x="4998" y="4848"/>
                  <a:pt x="5021" y="4807"/>
                </a:cubicBezTo>
                <a:cubicBezTo>
                  <a:pt x="5083" y="4694"/>
                  <a:pt x="5112" y="4448"/>
                  <a:pt x="5069" y="4399"/>
                </a:cubicBezTo>
                <a:cubicBezTo>
                  <a:pt x="5056" y="4384"/>
                  <a:pt x="5048" y="4382"/>
                  <a:pt x="5044" y="4394"/>
                </a:cubicBezTo>
                <a:close/>
                <a:moveTo>
                  <a:pt x="7803" y="4427"/>
                </a:moveTo>
                <a:cubicBezTo>
                  <a:pt x="7791" y="4427"/>
                  <a:pt x="7774" y="4485"/>
                  <a:pt x="7765" y="4555"/>
                </a:cubicBezTo>
                <a:cubicBezTo>
                  <a:pt x="7756" y="4626"/>
                  <a:pt x="7739" y="4667"/>
                  <a:pt x="7728" y="4646"/>
                </a:cubicBezTo>
                <a:cubicBezTo>
                  <a:pt x="7717" y="4624"/>
                  <a:pt x="7706" y="4695"/>
                  <a:pt x="7704" y="4804"/>
                </a:cubicBezTo>
                <a:cubicBezTo>
                  <a:pt x="7701" y="4912"/>
                  <a:pt x="7710" y="4980"/>
                  <a:pt x="7722" y="4957"/>
                </a:cubicBezTo>
                <a:cubicBezTo>
                  <a:pt x="7757" y="4892"/>
                  <a:pt x="7828" y="4427"/>
                  <a:pt x="7803" y="4427"/>
                </a:cubicBezTo>
                <a:close/>
                <a:moveTo>
                  <a:pt x="11681" y="4468"/>
                </a:moveTo>
                <a:cubicBezTo>
                  <a:pt x="11666" y="4496"/>
                  <a:pt x="11655" y="4553"/>
                  <a:pt x="11655" y="4596"/>
                </a:cubicBezTo>
                <a:cubicBezTo>
                  <a:pt x="11655" y="4638"/>
                  <a:pt x="11666" y="4674"/>
                  <a:pt x="11681" y="4674"/>
                </a:cubicBezTo>
                <a:cubicBezTo>
                  <a:pt x="11696" y="4674"/>
                  <a:pt x="11708" y="4615"/>
                  <a:pt x="11708" y="4545"/>
                </a:cubicBezTo>
                <a:cubicBezTo>
                  <a:pt x="11708" y="4474"/>
                  <a:pt x="11696" y="4440"/>
                  <a:pt x="11681" y="4468"/>
                </a:cubicBezTo>
                <a:close/>
                <a:moveTo>
                  <a:pt x="12188" y="4719"/>
                </a:moveTo>
                <a:cubicBezTo>
                  <a:pt x="12173" y="4720"/>
                  <a:pt x="12154" y="4726"/>
                  <a:pt x="12128" y="4734"/>
                </a:cubicBezTo>
                <a:cubicBezTo>
                  <a:pt x="11992" y="4780"/>
                  <a:pt x="11934" y="4919"/>
                  <a:pt x="12050" y="4919"/>
                </a:cubicBezTo>
                <a:cubicBezTo>
                  <a:pt x="12096" y="4919"/>
                  <a:pt x="12148" y="4976"/>
                  <a:pt x="12167" y="5044"/>
                </a:cubicBezTo>
                <a:cubicBezTo>
                  <a:pt x="12208" y="5195"/>
                  <a:pt x="12231" y="5141"/>
                  <a:pt x="12235" y="4886"/>
                </a:cubicBezTo>
                <a:cubicBezTo>
                  <a:pt x="12237" y="4800"/>
                  <a:pt x="12235" y="4753"/>
                  <a:pt x="12221" y="4733"/>
                </a:cubicBezTo>
                <a:cubicBezTo>
                  <a:pt x="12214" y="4723"/>
                  <a:pt x="12203" y="4718"/>
                  <a:pt x="12188" y="4719"/>
                </a:cubicBezTo>
                <a:close/>
                <a:moveTo>
                  <a:pt x="20429" y="4725"/>
                </a:moveTo>
                <a:cubicBezTo>
                  <a:pt x="20351" y="4713"/>
                  <a:pt x="20207" y="4776"/>
                  <a:pt x="20180" y="4858"/>
                </a:cubicBezTo>
                <a:cubicBezTo>
                  <a:pt x="20162" y="4914"/>
                  <a:pt x="20175" y="4925"/>
                  <a:pt x="20220" y="4891"/>
                </a:cubicBezTo>
                <a:cubicBezTo>
                  <a:pt x="20257" y="4863"/>
                  <a:pt x="20334" y="4837"/>
                  <a:pt x="20390" y="4837"/>
                </a:cubicBezTo>
                <a:cubicBezTo>
                  <a:pt x="20447" y="4836"/>
                  <a:pt x="20486" y="4806"/>
                  <a:pt x="20478" y="4766"/>
                </a:cubicBezTo>
                <a:cubicBezTo>
                  <a:pt x="20473" y="4743"/>
                  <a:pt x="20455" y="4729"/>
                  <a:pt x="20429" y="4725"/>
                </a:cubicBezTo>
                <a:close/>
                <a:moveTo>
                  <a:pt x="14794" y="4769"/>
                </a:moveTo>
                <a:cubicBezTo>
                  <a:pt x="14765" y="4773"/>
                  <a:pt x="14741" y="4782"/>
                  <a:pt x="14729" y="4796"/>
                </a:cubicBezTo>
                <a:cubicBezTo>
                  <a:pt x="14689" y="4843"/>
                  <a:pt x="14689" y="4856"/>
                  <a:pt x="14733" y="4930"/>
                </a:cubicBezTo>
                <a:cubicBezTo>
                  <a:pt x="14759" y="4975"/>
                  <a:pt x="14773" y="5046"/>
                  <a:pt x="14765" y="5088"/>
                </a:cubicBezTo>
                <a:cubicBezTo>
                  <a:pt x="14756" y="5130"/>
                  <a:pt x="14774" y="5165"/>
                  <a:pt x="14804" y="5165"/>
                </a:cubicBezTo>
                <a:cubicBezTo>
                  <a:pt x="14835" y="5165"/>
                  <a:pt x="14860" y="5127"/>
                  <a:pt x="14860" y="5081"/>
                </a:cubicBezTo>
                <a:cubicBezTo>
                  <a:pt x="14860" y="5034"/>
                  <a:pt x="14893" y="4952"/>
                  <a:pt x="14934" y="4898"/>
                </a:cubicBezTo>
                <a:cubicBezTo>
                  <a:pt x="15007" y="4801"/>
                  <a:pt x="15007" y="4801"/>
                  <a:pt x="14890" y="4773"/>
                </a:cubicBezTo>
                <a:cubicBezTo>
                  <a:pt x="14858" y="4766"/>
                  <a:pt x="14823" y="4765"/>
                  <a:pt x="14794" y="4769"/>
                </a:cubicBezTo>
                <a:close/>
                <a:moveTo>
                  <a:pt x="6693" y="4814"/>
                </a:moveTo>
                <a:cubicBezTo>
                  <a:pt x="6618" y="4807"/>
                  <a:pt x="6482" y="4863"/>
                  <a:pt x="6482" y="4922"/>
                </a:cubicBezTo>
                <a:cubicBezTo>
                  <a:pt x="6482" y="4960"/>
                  <a:pt x="6509" y="5005"/>
                  <a:pt x="6543" y="5025"/>
                </a:cubicBezTo>
                <a:cubicBezTo>
                  <a:pt x="6576" y="5044"/>
                  <a:pt x="6606" y="5067"/>
                  <a:pt x="6609" y="5073"/>
                </a:cubicBezTo>
                <a:cubicBezTo>
                  <a:pt x="6624" y="5105"/>
                  <a:pt x="6749" y="4889"/>
                  <a:pt x="6740" y="4846"/>
                </a:cubicBezTo>
                <a:cubicBezTo>
                  <a:pt x="6736" y="4827"/>
                  <a:pt x="6717" y="4817"/>
                  <a:pt x="6693" y="4814"/>
                </a:cubicBezTo>
                <a:close/>
                <a:moveTo>
                  <a:pt x="1067" y="4817"/>
                </a:moveTo>
                <a:cubicBezTo>
                  <a:pt x="996" y="4832"/>
                  <a:pt x="965" y="4903"/>
                  <a:pt x="1008" y="4989"/>
                </a:cubicBezTo>
                <a:cubicBezTo>
                  <a:pt x="1054" y="5080"/>
                  <a:pt x="1197" y="5050"/>
                  <a:pt x="1233" y="4942"/>
                </a:cubicBezTo>
                <a:cubicBezTo>
                  <a:pt x="1252" y="4882"/>
                  <a:pt x="1227" y="4847"/>
                  <a:pt x="1150" y="4825"/>
                </a:cubicBezTo>
                <a:cubicBezTo>
                  <a:pt x="1118" y="4816"/>
                  <a:pt x="1091" y="4812"/>
                  <a:pt x="1067" y="4817"/>
                </a:cubicBezTo>
                <a:close/>
                <a:moveTo>
                  <a:pt x="3882" y="4840"/>
                </a:moveTo>
                <a:cubicBezTo>
                  <a:pt x="3815" y="4861"/>
                  <a:pt x="3737" y="4945"/>
                  <a:pt x="3724" y="5050"/>
                </a:cubicBezTo>
                <a:cubicBezTo>
                  <a:pt x="3707" y="5181"/>
                  <a:pt x="3750" y="5208"/>
                  <a:pt x="3775" y="5084"/>
                </a:cubicBezTo>
                <a:cubicBezTo>
                  <a:pt x="3784" y="5038"/>
                  <a:pt x="3834" y="5001"/>
                  <a:pt x="3885" y="5001"/>
                </a:cubicBezTo>
                <a:cubicBezTo>
                  <a:pt x="3936" y="5001"/>
                  <a:pt x="3977" y="4965"/>
                  <a:pt x="3977" y="4919"/>
                </a:cubicBezTo>
                <a:cubicBezTo>
                  <a:pt x="3977" y="4876"/>
                  <a:pt x="3963" y="4850"/>
                  <a:pt x="3941" y="4840"/>
                </a:cubicBezTo>
                <a:cubicBezTo>
                  <a:pt x="3924" y="4832"/>
                  <a:pt x="3904" y="4833"/>
                  <a:pt x="3882" y="4840"/>
                </a:cubicBezTo>
                <a:close/>
                <a:moveTo>
                  <a:pt x="4" y="7007"/>
                </a:moveTo>
                <a:cubicBezTo>
                  <a:pt x="-1" y="7013"/>
                  <a:pt x="-1" y="7028"/>
                  <a:pt x="4" y="7051"/>
                </a:cubicBezTo>
                <a:cubicBezTo>
                  <a:pt x="13" y="7096"/>
                  <a:pt x="32" y="7134"/>
                  <a:pt x="46" y="7134"/>
                </a:cubicBezTo>
                <a:cubicBezTo>
                  <a:pt x="85" y="7134"/>
                  <a:pt x="76" y="7075"/>
                  <a:pt x="29" y="7021"/>
                </a:cubicBezTo>
                <a:cubicBezTo>
                  <a:pt x="17" y="7007"/>
                  <a:pt x="8" y="7002"/>
                  <a:pt x="4" y="7007"/>
                </a:cubicBezTo>
                <a:close/>
                <a:moveTo>
                  <a:pt x="1481" y="7408"/>
                </a:moveTo>
                <a:cubicBezTo>
                  <a:pt x="1477" y="7415"/>
                  <a:pt x="1479" y="7473"/>
                  <a:pt x="1484" y="7591"/>
                </a:cubicBezTo>
                <a:cubicBezTo>
                  <a:pt x="1490" y="7722"/>
                  <a:pt x="1496" y="7845"/>
                  <a:pt x="1497" y="7865"/>
                </a:cubicBezTo>
                <a:cubicBezTo>
                  <a:pt x="1498" y="7886"/>
                  <a:pt x="1512" y="7863"/>
                  <a:pt x="1529" y="7813"/>
                </a:cubicBezTo>
                <a:cubicBezTo>
                  <a:pt x="1551" y="7745"/>
                  <a:pt x="1548" y="7672"/>
                  <a:pt x="1517" y="7537"/>
                </a:cubicBezTo>
                <a:cubicBezTo>
                  <a:pt x="1496" y="7446"/>
                  <a:pt x="1485" y="7401"/>
                  <a:pt x="1481" y="7408"/>
                </a:cubicBezTo>
                <a:close/>
                <a:moveTo>
                  <a:pt x="2190" y="7689"/>
                </a:moveTo>
                <a:cubicBezTo>
                  <a:pt x="2184" y="7691"/>
                  <a:pt x="2177" y="7698"/>
                  <a:pt x="2170" y="7712"/>
                </a:cubicBezTo>
                <a:cubicBezTo>
                  <a:pt x="2149" y="7753"/>
                  <a:pt x="2099" y="7788"/>
                  <a:pt x="2060" y="7789"/>
                </a:cubicBezTo>
                <a:cubicBezTo>
                  <a:pt x="2021" y="7789"/>
                  <a:pt x="1982" y="7844"/>
                  <a:pt x="1974" y="7912"/>
                </a:cubicBezTo>
                <a:cubicBezTo>
                  <a:pt x="1965" y="7980"/>
                  <a:pt x="1939" y="8035"/>
                  <a:pt x="1916" y="8035"/>
                </a:cubicBezTo>
                <a:cubicBezTo>
                  <a:pt x="1888" y="8035"/>
                  <a:pt x="1880" y="8072"/>
                  <a:pt x="1893" y="8138"/>
                </a:cubicBezTo>
                <a:cubicBezTo>
                  <a:pt x="1915" y="8240"/>
                  <a:pt x="1918" y="8280"/>
                  <a:pt x="1926" y="8547"/>
                </a:cubicBezTo>
                <a:cubicBezTo>
                  <a:pt x="1931" y="8723"/>
                  <a:pt x="2019" y="8737"/>
                  <a:pt x="2065" y="8568"/>
                </a:cubicBezTo>
                <a:cubicBezTo>
                  <a:pt x="2094" y="8462"/>
                  <a:pt x="2108" y="8472"/>
                  <a:pt x="2177" y="8650"/>
                </a:cubicBezTo>
                <a:cubicBezTo>
                  <a:pt x="2255" y="8849"/>
                  <a:pt x="2325" y="8929"/>
                  <a:pt x="2295" y="8784"/>
                </a:cubicBezTo>
                <a:cubicBezTo>
                  <a:pt x="2280" y="8712"/>
                  <a:pt x="2328" y="8549"/>
                  <a:pt x="2368" y="8535"/>
                </a:cubicBezTo>
                <a:cubicBezTo>
                  <a:pt x="2379" y="8531"/>
                  <a:pt x="2388" y="8508"/>
                  <a:pt x="2388" y="8485"/>
                </a:cubicBezTo>
                <a:cubicBezTo>
                  <a:pt x="2388" y="8463"/>
                  <a:pt x="2388" y="8403"/>
                  <a:pt x="2388" y="8350"/>
                </a:cubicBezTo>
                <a:cubicBezTo>
                  <a:pt x="2388" y="8297"/>
                  <a:pt x="2380" y="8278"/>
                  <a:pt x="2371" y="8306"/>
                </a:cubicBezTo>
                <a:cubicBezTo>
                  <a:pt x="2347" y="8379"/>
                  <a:pt x="2249" y="8207"/>
                  <a:pt x="2266" y="8123"/>
                </a:cubicBezTo>
                <a:cubicBezTo>
                  <a:pt x="2274" y="8085"/>
                  <a:pt x="2264" y="7960"/>
                  <a:pt x="2245" y="7846"/>
                </a:cubicBezTo>
                <a:cubicBezTo>
                  <a:pt x="2232" y="7770"/>
                  <a:pt x="2220" y="7722"/>
                  <a:pt x="2208" y="7701"/>
                </a:cubicBezTo>
                <a:cubicBezTo>
                  <a:pt x="2203" y="7691"/>
                  <a:pt x="2196" y="7687"/>
                  <a:pt x="2190" y="7689"/>
                </a:cubicBezTo>
                <a:close/>
                <a:moveTo>
                  <a:pt x="1489" y="7989"/>
                </a:moveTo>
                <a:cubicBezTo>
                  <a:pt x="1481" y="7990"/>
                  <a:pt x="1470" y="8006"/>
                  <a:pt x="1458" y="8035"/>
                </a:cubicBezTo>
                <a:cubicBezTo>
                  <a:pt x="1435" y="8095"/>
                  <a:pt x="1417" y="8098"/>
                  <a:pt x="1406" y="8043"/>
                </a:cubicBezTo>
                <a:cubicBezTo>
                  <a:pt x="1396" y="7991"/>
                  <a:pt x="1365" y="7986"/>
                  <a:pt x="1325" y="8032"/>
                </a:cubicBezTo>
                <a:cubicBezTo>
                  <a:pt x="1290" y="8073"/>
                  <a:pt x="1253" y="8081"/>
                  <a:pt x="1243" y="8050"/>
                </a:cubicBezTo>
                <a:cubicBezTo>
                  <a:pt x="1233" y="8020"/>
                  <a:pt x="1228" y="8087"/>
                  <a:pt x="1233" y="8199"/>
                </a:cubicBezTo>
                <a:cubicBezTo>
                  <a:pt x="1237" y="8312"/>
                  <a:pt x="1231" y="8455"/>
                  <a:pt x="1218" y="8519"/>
                </a:cubicBezTo>
                <a:cubicBezTo>
                  <a:pt x="1201" y="8602"/>
                  <a:pt x="1205" y="8625"/>
                  <a:pt x="1232" y="8594"/>
                </a:cubicBezTo>
                <a:cubicBezTo>
                  <a:pt x="1253" y="8570"/>
                  <a:pt x="1294" y="8578"/>
                  <a:pt x="1324" y="8613"/>
                </a:cubicBezTo>
                <a:cubicBezTo>
                  <a:pt x="1410" y="8717"/>
                  <a:pt x="1440" y="8701"/>
                  <a:pt x="1495" y="8519"/>
                </a:cubicBezTo>
                <a:cubicBezTo>
                  <a:pt x="1546" y="8352"/>
                  <a:pt x="1549" y="8352"/>
                  <a:pt x="1598" y="8499"/>
                </a:cubicBezTo>
                <a:cubicBezTo>
                  <a:pt x="1626" y="8582"/>
                  <a:pt x="1676" y="8660"/>
                  <a:pt x="1710" y="8675"/>
                </a:cubicBezTo>
                <a:cubicBezTo>
                  <a:pt x="1765" y="8699"/>
                  <a:pt x="1769" y="8682"/>
                  <a:pt x="1743" y="8537"/>
                </a:cubicBezTo>
                <a:cubicBezTo>
                  <a:pt x="1724" y="8427"/>
                  <a:pt x="1723" y="8355"/>
                  <a:pt x="1741" y="8321"/>
                </a:cubicBezTo>
                <a:cubicBezTo>
                  <a:pt x="1784" y="8241"/>
                  <a:pt x="1773" y="8164"/>
                  <a:pt x="1705" y="8069"/>
                </a:cubicBezTo>
                <a:cubicBezTo>
                  <a:pt x="1669" y="8018"/>
                  <a:pt x="1617" y="8008"/>
                  <a:pt x="1585" y="8044"/>
                </a:cubicBezTo>
                <a:cubicBezTo>
                  <a:pt x="1552" y="8082"/>
                  <a:pt x="1520" y="8076"/>
                  <a:pt x="1511" y="8028"/>
                </a:cubicBezTo>
                <a:cubicBezTo>
                  <a:pt x="1505" y="8001"/>
                  <a:pt x="1498" y="7987"/>
                  <a:pt x="1489" y="7989"/>
                </a:cubicBezTo>
                <a:close/>
                <a:moveTo>
                  <a:pt x="1495" y="9032"/>
                </a:moveTo>
                <a:cubicBezTo>
                  <a:pt x="1474" y="9023"/>
                  <a:pt x="1440" y="9076"/>
                  <a:pt x="1388" y="9188"/>
                </a:cubicBezTo>
                <a:cubicBezTo>
                  <a:pt x="1346" y="9281"/>
                  <a:pt x="1299" y="9336"/>
                  <a:pt x="1285" y="9310"/>
                </a:cubicBezTo>
                <a:cubicBezTo>
                  <a:pt x="1271" y="9284"/>
                  <a:pt x="1252" y="9302"/>
                  <a:pt x="1242" y="9351"/>
                </a:cubicBezTo>
                <a:cubicBezTo>
                  <a:pt x="1230" y="9409"/>
                  <a:pt x="1205" y="9381"/>
                  <a:pt x="1171" y="9270"/>
                </a:cubicBezTo>
                <a:cubicBezTo>
                  <a:pt x="1104" y="9049"/>
                  <a:pt x="1083" y="9055"/>
                  <a:pt x="1028" y="9310"/>
                </a:cubicBezTo>
                <a:cubicBezTo>
                  <a:pt x="992" y="9479"/>
                  <a:pt x="965" y="9518"/>
                  <a:pt x="892" y="9499"/>
                </a:cubicBezTo>
                <a:cubicBezTo>
                  <a:pt x="842" y="9485"/>
                  <a:pt x="794" y="9495"/>
                  <a:pt x="786" y="9521"/>
                </a:cubicBezTo>
                <a:cubicBezTo>
                  <a:pt x="770" y="9569"/>
                  <a:pt x="769" y="10471"/>
                  <a:pt x="771" y="16111"/>
                </a:cubicBezTo>
                <a:lnTo>
                  <a:pt x="771" y="19144"/>
                </a:lnTo>
                <a:lnTo>
                  <a:pt x="1191" y="19116"/>
                </a:lnTo>
                <a:cubicBezTo>
                  <a:pt x="1479" y="19097"/>
                  <a:pt x="1621" y="19120"/>
                  <a:pt x="1647" y="19185"/>
                </a:cubicBezTo>
                <a:cubicBezTo>
                  <a:pt x="1674" y="19253"/>
                  <a:pt x="1699" y="19253"/>
                  <a:pt x="1738" y="19189"/>
                </a:cubicBezTo>
                <a:cubicBezTo>
                  <a:pt x="1767" y="19141"/>
                  <a:pt x="1810" y="19125"/>
                  <a:pt x="1833" y="19152"/>
                </a:cubicBezTo>
                <a:cubicBezTo>
                  <a:pt x="1856" y="19179"/>
                  <a:pt x="1919" y="19207"/>
                  <a:pt x="1974" y="19214"/>
                </a:cubicBezTo>
                <a:cubicBezTo>
                  <a:pt x="2047" y="19223"/>
                  <a:pt x="2075" y="19265"/>
                  <a:pt x="2080" y="19378"/>
                </a:cubicBezTo>
                <a:cubicBezTo>
                  <a:pt x="2091" y="19593"/>
                  <a:pt x="2118" y="19654"/>
                  <a:pt x="2118" y="19462"/>
                </a:cubicBezTo>
                <a:cubicBezTo>
                  <a:pt x="2118" y="19260"/>
                  <a:pt x="2168" y="19104"/>
                  <a:pt x="2233" y="19104"/>
                </a:cubicBezTo>
                <a:cubicBezTo>
                  <a:pt x="2312" y="19104"/>
                  <a:pt x="2415" y="19353"/>
                  <a:pt x="2415" y="19546"/>
                </a:cubicBezTo>
                <a:cubicBezTo>
                  <a:pt x="2415" y="19671"/>
                  <a:pt x="2441" y="19753"/>
                  <a:pt x="2501" y="19823"/>
                </a:cubicBezTo>
                <a:cubicBezTo>
                  <a:pt x="2579" y="19912"/>
                  <a:pt x="2598" y="19901"/>
                  <a:pt x="2691" y="19715"/>
                </a:cubicBezTo>
                <a:cubicBezTo>
                  <a:pt x="2772" y="19550"/>
                  <a:pt x="2792" y="19462"/>
                  <a:pt x="2786" y="19290"/>
                </a:cubicBezTo>
                <a:cubicBezTo>
                  <a:pt x="2779" y="19079"/>
                  <a:pt x="2782" y="19076"/>
                  <a:pt x="2940" y="19069"/>
                </a:cubicBezTo>
                <a:lnTo>
                  <a:pt x="3102" y="19062"/>
                </a:lnTo>
                <a:lnTo>
                  <a:pt x="3102" y="19308"/>
                </a:lnTo>
                <a:cubicBezTo>
                  <a:pt x="3102" y="19506"/>
                  <a:pt x="3114" y="19560"/>
                  <a:pt x="3166" y="19582"/>
                </a:cubicBezTo>
                <a:cubicBezTo>
                  <a:pt x="3232" y="19611"/>
                  <a:pt x="3287" y="19434"/>
                  <a:pt x="3289" y="19185"/>
                </a:cubicBezTo>
                <a:cubicBezTo>
                  <a:pt x="3290" y="19090"/>
                  <a:pt x="3327" y="19062"/>
                  <a:pt x="3452" y="19062"/>
                </a:cubicBezTo>
                <a:cubicBezTo>
                  <a:pt x="3600" y="19062"/>
                  <a:pt x="3614" y="19077"/>
                  <a:pt x="3614" y="19241"/>
                </a:cubicBezTo>
                <a:cubicBezTo>
                  <a:pt x="3615" y="19339"/>
                  <a:pt x="3638" y="19495"/>
                  <a:pt x="3665" y="19587"/>
                </a:cubicBezTo>
                <a:lnTo>
                  <a:pt x="3714" y="19754"/>
                </a:lnTo>
                <a:lnTo>
                  <a:pt x="3772" y="19536"/>
                </a:lnTo>
                <a:cubicBezTo>
                  <a:pt x="3803" y="19415"/>
                  <a:pt x="3828" y="19258"/>
                  <a:pt x="3828" y="19188"/>
                </a:cubicBezTo>
                <a:cubicBezTo>
                  <a:pt x="3829" y="19086"/>
                  <a:pt x="3866" y="19062"/>
                  <a:pt x="4018" y="19062"/>
                </a:cubicBezTo>
                <a:lnTo>
                  <a:pt x="4206" y="19062"/>
                </a:lnTo>
                <a:lnTo>
                  <a:pt x="4206" y="19305"/>
                </a:lnTo>
                <a:cubicBezTo>
                  <a:pt x="4206" y="19475"/>
                  <a:pt x="4221" y="19559"/>
                  <a:pt x="4255" y="19579"/>
                </a:cubicBezTo>
                <a:cubicBezTo>
                  <a:pt x="4322" y="19620"/>
                  <a:pt x="4381" y="19451"/>
                  <a:pt x="4374" y="19239"/>
                </a:cubicBezTo>
                <a:cubicBezTo>
                  <a:pt x="4368" y="19072"/>
                  <a:pt x="4380" y="19061"/>
                  <a:pt x="4609" y="19042"/>
                </a:cubicBezTo>
                <a:cubicBezTo>
                  <a:pt x="4902" y="19018"/>
                  <a:pt x="4988" y="19133"/>
                  <a:pt x="4960" y="19518"/>
                </a:cubicBezTo>
                <a:cubicBezTo>
                  <a:pt x="4951" y="19650"/>
                  <a:pt x="4953" y="19758"/>
                  <a:pt x="4966" y="19758"/>
                </a:cubicBezTo>
                <a:cubicBezTo>
                  <a:pt x="5020" y="19758"/>
                  <a:pt x="5079" y="19539"/>
                  <a:pt x="5087" y="19308"/>
                </a:cubicBezTo>
                <a:cubicBezTo>
                  <a:pt x="5092" y="19149"/>
                  <a:pt x="5112" y="19053"/>
                  <a:pt x="5144" y="19034"/>
                </a:cubicBezTo>
                <a:cubicBezTo>
                  <a:pt x="5198" y="19003"/>
                  <a:pt x="5301" y="19243"/>
                  <a:pt x="5292" y="19382"/>
                </a:cubicBezTo>
                <a:cubicBezTo>
                  <a:pt x="5289" y="19431"/>
                  <a:pt x="5301" y="19554"/>
                  <a:pt x="5320" y="19656"/>
                </a:cubicBezTo>
                <a:cubicBezTo>
                  <a:pt x="5338" y="19758"/>
                  <a:pt x="5349" y="19903"/>
                  <a:pt x="5345" y="19977"/>
                </a:cubicBezTo>
                <a:cubicBezTo>
                  <a:pt x="5334" y="20164"/>
                  <a:pt x="5394" y="20207"/>
                  <a:pt x="5417" y="20028"/>
                </a:cubicBezTo>
                <a:cubicBezTo>
                  <a:pt x="5428" y="19947"/>
                  <a:pt x="5441" y="19721"/>
                  <a:pt x="5448" y="19524"/>
                </a:cubicBezTo>
                <a:cubicBezTo>
                  <a:pt x="5454" y="19326"/>
                  <a:pt x="5467" y="19128"/>
                  <a:pt x="5476" y="19087"/>
                </a:cubicBezTo>
                <a:cubicBezTo>
                  <a:pt x="5484" y="19046"/>
                  <a:pt x="5577" y="19026"/>
                  <a:pt x="5683" y="19039"/>
                </a:cubicBezTo>
                <a:cubicBezTo>
                  <a:pt x="5873" y="19063"/>
                  <a:pt x="5876" y="19067"/>
                  <a:pt x="5868" y="19275"/>
                </a:cubicBezTo>
                <a:cubicBezTo>
                  <a:pt x="5863" y="19392"/>
                  <a:pt x="5876" y="19525"/>
                  <a:pt x="5895" y="19572"/>
                </a:cubicBezTo>
                <a:cubicBezTo>
                  <a:pt x="5937" y="19676"/>
                  <a:pt x="6050" y="19564"/>
                  <a:pt x="6055" y="19412"/>
                </a:cubicBezTo>
                <a:cubicBezTo>
                  <a:pt x="6056" y="19354"/>
                  <a:pt x="6060" y="19253"/>
                  <a:pt x="6062" y="19185"/>
                </a:cubicBezTo>
                <a:cubicBezTo>
                  <a:pt x="6064" y="19088"/>
                  <a:pt x="6107" y="19062"/>
                  <a:pt x="6267" y="19062"/>
                </a:cubicBezTo>
                <a:lnTo>
                  <a:pt x="6469" y="19062"/>
                </a:lnTo>
                <a:lnTo>
                  <a:pt x="6464" y="19283"/>
                </a:lnTo>
                <a:cubicBezTo>
                  <a:pt x="6460" y="19431"/>
                  <a:pt x="6474" y="19518"/>
                  <a:pt x="6504" y="19543"/>
                </a:cubicBezTo>
                <a:cubicBezTo>
                  <a:pt x="6578" y="19605"/>
                  <a:pt x="6684" y="19547"/>
                  <a:pt x="6688" y="19444"/>
                </a:cubicBezTo>
                <a:cubicBezTo>
                  <a:pt x="6690" y="19391"/>
                  <a:pt x="6694" y="19331"/>
                  <a:pt x="6698" y="19308"/>
                </a:cubicBezTo>
                <a:cubicBezTo>
                  <a:pt x="6701" y="19286"/>
                  <a:pt x="6706" y="19220"/>
                  <a:pt x="6708" y="19164"/>
                </a:cubicBezTo>
                <a:cubicBezTo>
                  <a:pt x="6710" y="19101"/>
                  <a:pt x="6753" y="19062"/>
                  <a:pt x="6819" y="19062"/>
                </a:cubicBezTo>
                <a:cubicBezTo>
                  <a:pt x="6921" y="19062"/>
                  <a:pt x="6927" y="19077"/>
                  <a:pt x="6929" y="19308"/>
                </a:cubicBezTo>
                <a:cubicBezTo>
                  <a:pt x="6930" y="19517"/>
                  <a:pt x="6939" y="19550"/>
                  <a:pt x="6993" y="19531"/>
                </a:cubicBezTo>
                <a:cubicBezTo>
                  <a:pt x="7075" y="19503"/>
                  <a:pt x="7129" y="19366"/>
                  <a:pt x="7112" y="19229"/>
                </a:cubicBezTo>
                <a:cubicBezTo>
                  <a:pt x="7091" y="19063"/>
                  <a:pt x="7146" y="18999"/>
                  <a:pt x="7313" y="19000"/>
                </a:cubicBezTo>
                <a:lnTo>
                  <a:pt x="7466" y="19000"/>
                </a:lnTo>
                <a:lnTo>
                  <a:pt x="7467" y="19298"/>
                </a:lnTo>
                <a:cubicBezTo>
                  <a:pt x="7470" y="19666"/>
                  <a:pt x="7492" y="19738"/>
                  <a:pt x="7553" y="19576"/>
                </a:cubicBezTo>
                <a:cubicBezTo>
                  <a:pt x="7598" y="19456"/>
                  <a:pt x="7698" y="19444"/>
                  <a:pt x="7816" y="19546"/>
                </a:cubicBezTo>
                <a:cubicBezTo>
                  <a:pt x="7857" y="19582"/>
                  <a:pt x="7886" y="19520"/>
                  <a:pt x="7939" y="19284"/>
                </a:cubicBezTo>
                <a:cubicBezTo>
                  <a:pt x="7994" y="19040"/>
                  <a:pt x="8026" y="18975"/>
                  <a:pt x="8088" y="18980"/>
                </a:cubicBezTo>
                <a:cubicBezTo>
                  <a:pt x="8194" y="18989"/>
                  <a:pt x="8233" y="19077"/>
                  <a:pt x="8233" y="19308"/>
                </a:cubicBezTo>
                <a:cubicBezTo>
                  <a:pt x="8233" y="19416"/>
                  <a:pt x="8246" y="19525"/>
                  <a:pt x="8261" y="19554"/>
                </a:cubicBezTo>
                <a:cubicBezTo>
                  <a:pt x="8276" y="19582"/>
                  <a:pt x="8281" y="19640"/>
                  <a:pt x="8273" y="19682"/>
                </a:cubicBezTo>
                <a:cubicBezTo>
                  <a:pt x="8264" y="19724"/>
                  <a:pt x="8274" y="19758"/>
                  <a:pt x="8296" y="19758"/>
                </a:cubicBezTo>
                <a:cubicBezTo>
                  <a:pt x="8317" y="19758"/>
                  <a:pt x="8349" y="19810"/>
                  <a:pt x="8366" y="19874"/>
                </a:cubicBezTo>
                <a:cubicBezTo>
                  <a:pt x="8391" y="19966"/>
                  <a:pt x="8388" y="20009"/>
                  <a:pt x="8349" y="20075"/>
                </a:cubicBezTo>
                <a:cubicBezTo>
                  <a:pt x="8323" y="20120"/>
                  <a:pt x="8310" y="20186"/>
                  <a:pt x="8322" y="20222"/>
                </a:cubicBezTo>
                <a:cubicBezTo>
                  <a:pt x="8353" y="20315"/>
                  <a:pt x="8487" y="20068"/>
                  <a:pt x="8498" y="19900"/>
                </a:cubicBezTo>
                <a:cubicBezTo>
                  <a:pt x="8503" y="19810"/>
                  <a:pt x="8481" y="19730"/>
                  <a:pt x="8435" y="19677"/>
                </a:cubicBezTo>
                <a:cubicBezTo>
                  <a:pt x="8363" y="19593"/>
                  <a:pt x="8365" y="19430"/>
                  <a:pt x="8438" y="19430"/>
                </a:cubicBezTo>
                <a:cubicBezTo>
                  <a:pt x="8467" y="19430"/>
                  <a:pt x="8474" y="19380"/>
                  <a:pt x="8462" y="19266"/>
                </a:cubicBezTo>
                <a:cubicBezTo>
                  <a:pt x="8441" y="19060"/>
                  <a:pt x="8565" y="18850"/>
                  <a:pt x="8616" y="19006"/>
                </a:cubicBezTo>
                <a:cubicBezTo>
                  <a:pt x="8638" y="19072"/>
                  <a:pt x="8657" y="19073"/>
                  <a:pt x="8681" y="19013"/>
                </a:cubicBezTo>
                <a:cubicBezTo>
                  <a:pt x="8724" y="18907"/>
                  <a:pt x="8826" y="19056"/>
                  <a:pt x="8826" y="19224"/>
                </a:cubicBezTo>
                <a:cubicBezTo>
                  <a:pt x="8826" y="19287"/>
                  <a:pt x="8857" y="19413"/>
                  <a:pt x="8896" y="19506"/>
                </a:cubicBezTo>
                <a:cubicBezTo>
                  <a:pt x="8951" y="19638"/>
                  <a:pt x="8978" y="19655"/>
                  <a:pt x="9020" y="19587"/>
                </a:cubicBezTo>
                <a:cubicBezTo>
                  <a:pt x="9049" y="19539"/>
                  <a:pt x="9067" y="19452"/>
                  <a:pt x="9059" y="19393"/>
                </a:cubicBezTo>
                <a:cubicBezTo>
                  <a:pt x="9052" y="19333"/>
                  <a:pt x="9053" y="19256"/>
                  <a:pt x="9063" y="19226"/>
                </a:cubicBezTo>
                <a:cubicBezTo>
                  <a:pt x="9073" y="19195"/>
                  <a:pt x="9082" y="19128"/>
                  <a:pt x="9082" y="19075"/>
                </a:cubicBezTo>
                <a:cubicBezTo>
                  <a:pt x="9082" y="19015"/>
                  <a:pt x="9132" y="18980"/>
                  <a:pt x="9215" y="18980"/>
                </a:cubicBezTo>
                <a:cubicBezTo>
                  <a:pt x="9344" y="18980"/>
                  <a:pt x="9349" y="18989"/>
                  <a:pt x="9366" y="19241"/>
                </a:cubicBezTo>
                <a:cubicBezTo>
                  <a:pt x="9376" y="19392"/>
                  <a:pt x="9371" y="19541"/>
                  <a:pt x="9354" y="19593"/>
                </a:cubicBezTo>
                <a:cubicBezTo>
                  <a:pt x="9333" y="19657"/>
                  <a:pt x="9334" y="19724"/>
                  <a:pt x="9358" y="19838"/>
                </a:cubicBezTo>
                <a:cubicBezTo>
                  <a:pt x="9379" y="19940"/>
                  <a:pt x="9381" y="20017"/>
                  <a:pt x="9364" y="20049"/>
                </a:cubicBezTo>
                <a:cubicBezTo>
                  <a:pt x="9319" y="20133"/>
                  <a:pt x="9363" y="20250"/>
                  <a:pt x="9432" y="20233"/>
                </a:cubicBezTo>
                <a:cubicBezTo>
                  <a:pt x="9468" y="20224"/>
                  <a:pt x="9491" y="20199"/>
                  <a:pt x="9484" y="20178"/>
                </a:cubicBezTo>
                <a:cubicBezTo>
                  <a:pt x="9477" y="20158"/>
                  <a:pt x="9493" y="20074"/>
                  <a:pt x="9517" y="19992"/>
                </a:cubicBezTo>
                <a:cubicBezTo>
                  <a:pt x="9559" y="19852"/>
                  <a:pt x="9558" y="19831"/>
                  <a:pt x="9516" y="19689"/>
                </a:cubicBezTo>
                <a:cubicBezTo>
                  <a:pt x="9477" y="19556"/>
                  <a:pt x="9476" y="19523"/>
                  <a:pt x="9510" y="19436"/>
                </a:cubicBezTo>
                <a:cubicBezTo>
                  <a:pt x="9532" y="19382"/>
                  <a:pt x="9554" y="19258"/>
                  <a:pt x="9558" y="19159"/>
                </a:cubicBezTo>
                <a:cubicBezTo>
                  <a:pt x="9566" y="18999"/>
                  <a:pt x="9584" y="18978"/>
                  <a:pt x="9736" y="18967"/>
                </a:cubicBezTo>
                <a:cubicBezTo>
                  <a:pt x="9917" y="18954"/>
                  <a:pt x="9952" y="19030"/>
                  <a:pt x="9942" y="19408"/>
                </a:cubicBezTo>
                <a:cubicBezTo>
                  <a:pt x="9937" y="19583"/>
                  <a:pt x="9944" y="19590"/>
                  <a:pt x="10115" y="19549"/>
                </a:cubicBezTo>
                <a:cubicBezTo>
                  <a:pt x="10213" y="19526"/>
                  <a:pt x="10318" y="19508"/>
                  <a:pt x="10348" y="19510"/>
                </a:cubicBezTo>
                <a:cubicBezTo>
                  <a:pt x="10466" y="19518"/>
                  <a:pt x="10526" y="19430"/>
                  <a:pt x="10510" y="19275"/>
                </a:cubicBezTo>
                <a:cubicBezTo>
                  <a:pt x="10487" y="19054"/>
                  <a:pt x="10547" y="18958"/>
                  <a:pt x="10697" y="18970"/>
                </a:cubicBezTo>
                <a:cubicBezTo>
                  <a:pt x="10826" y="18980"/>
                  <a:pt x="10831" y="18988"/>
                  <a:pt x="10832" y="19218"/>
                </a:cubicBezTo>
                <a:cubicBezTo>
                  <a:pt x="10833" y="19476"/>
                  <a:pt x="10874" y="19565"/>
                  <a:pt x="10948" y="19466"/>
                </a:cubicBezTo>
                <a:cubicBezTo>
                  <a:pt x="10973" y="19433"/>
                  <a:pt x="11001" y="19408"/>
                  <a:pt x="11010" y="19412"/>
                </a:cubicBezTo>
                <a:cubicBezTo>
                  <a:pt x="11018" y="19417"/>
                  <a:pt x="11024" y="19344"/>
                  <a:pt x="11023" y="19251"/>
                </a:cubicBezTo>
                <a:cubicBezTo>
                  <a:pt x="11018" y="18808"/>
                  <a:pt x="11252" y="18862"/>
                  <a:pt x="11277" y="19310"/>
                </a:cubicBezTo>
                <a:cubicBezTo>
                  <a:pt x="11285" y="19444"/>
                  <a:pt x="11300" y="19544"/>
                  <a:pt x="11311" y="19533"/>
                </a:cubicBezTo>
                <a:cubicBezTo>
                  <a:pt x="11322" y="19521"/>
                  <a:pt x="11347" y="19513"/>
                  <a:pt x="11366" y="19513"/>
                </a:cubicBezTo>
                <a:cubicBezTo>
                  <a:pt x="11386" y="19513"/>
                  <a:pt x="11419" y="19393"/>
                  <a:pt x="11440" y="19247"/>
                </a:cubicBezTo>
                <a:cubicBezTo>
                  <a:pt x="11475" y="19010"/>
                  <a:pt x="11491" y="18980"/>
                  <a:pt x="11587" y="18980"/>
                </a:cubicBezTo>
                <a:cubicBezTo>
                  <a:pt x="11693" y="18980"/>
                  <a:pt x="11702" y="19013"/>
                  <a:pt x="11668" y="19277"/>
                </a:cubicBezTo>
                <a:cubicBezTo>
                  <a:pt x="11652" y="19405"/>
                  <a:pt x="11715" y="19677"/>
                  <a:pt x="11761" y="19677"/>
                </a:cubicBezTo>
                <a:cubicBezTo>
                  <a:pt x="11790" y="19677"/>
                  <a:pt x="11873" y="19284"/>
                  <a:pt x="11882" y="19113"/>
                </a:cubicBezTo>
                <a:cubicBezTo>
                  <a:pt x="11886" y="19016"/>
                  <a:pt x="11919" y="18978"/>
                  <a:pt x="12000" y="18973"/>
                </a:cubicBezTo>
                <a:cubicBezTo>
                  <a:pt x="12148" y="18963"/>
                  <a:pt x="12199" y="19161"/>
                  <a:pt x="12132" y="19488"/>
                </a:cubicBezTo>
                <a:cubicBezTo>
                  <a:pt x="12121" y="19541"/>
                  <a:pt x="12122" y="19602"/>
                  <a:pt x="12134" y="19626"/>
                </a:cubicBezTo>
                <a:cubicBezTo>
                  <a:pt x="12166" y="19686"/>
                  <a:pt x="12274" y="19446"/>
                  <a:pt x="12274" y="19316"/>
                </a:cubicBezTo>
                <a:cubicBezTo>
                  <a:pt x="12274" y="19154"/>
                  <a:pt x="12372" y="18923"/>
                  <a:pt x="12426" y="18955"/>
                </a:cubicBezTo>
                <a:cubicBezTo>
                  <a:pt x="12457" y="18973"/>
                  <a:pt x="12476" y="19065"/>
                  <a:pt x="12480" y="19206"/>
                </a:cubicBezTo>
                <a:cubicBezTo>
                  <a:pt x="12492" y="19682"/>
                  <a:pt x="12521" y="19712"/>
                  <a:pt x="12669" y="19408"/>
                </a:cubicBezTo>
                <a:cubicBezTo>
                  <a:pt x="12795" y="19150"/>
                  <a:pt x="12811" y="19136"/>
                  <a:pt x="12877" y="19241"/>
                </a:cubicBezTo>
                <a:cubicBezTo>
                  <a:pt x="12954" y="19364"/>
                  <a:pt x="12968" y="19492"/>
                  <a:pt x="12911" y="19558"/>
                </a:cubicBezTo>
                <a:cubicBezTo>
                  <a:pt x="12868" y="19609"/>
                  <a:pt x="12863" y="19833"/>
                  <a:pt x="12904" y="19853"/>
                </a:cubicBezTo>
                <a:cubicBezTo>
                  <a:pt x="12920" y="19861"/>
                  <a:pt x="12958" y="19871"/>
                  <a:pt x="12988" y="19874"/>
                </a:cubicBezTo>
                <a:cubicBezTo>
                  <a:pt x="13061" y="19883"/>
                  <a:pt x="13073" y="20022"/>
                  <a:pt x="13011" y="20126"/>
                </a:cubicBezTo>
                <a:cubicBezTo>
                  <a:pt x="12955" y="20219"/>
                  <a:pt x="12921" y="20337"/>
                  <a:pt x="12920" y="20440"/>
                </a:cubicBezTo>
                <a:cubicBezTo>
                  <a:pt x="12920" y="20532"/>
                  <a:pt x="13032" y="20422"/>
                  <a:pt x="13086" y="20276"/>
                </a:cubicBezTo>
                <a:cubicBezTo>
                  <a:pt x="13116" y="20197"/>
                  <a:pt x="13137" y="20188"/>
                  <a:pt x="13149" y="20246"/>
                </a:cubicBezTo>
                <a:cubicBezTo>
                  <a:pt x="13158" y="20294"/>
                  <a:pt x="13179" y="20334"/>
                  <a:pt x="13195" y="20334"/>
                </a:cubicBezTo>
                <a:cubicBezTo>
                  <a:pt x="13213" y="20334"/>
                  <a:pt x="13212" y="20294"/>
                  <a:pt x="13192" y="20218"/>
                </a:cubicBezTo>
                <a:cubicBezTo>
                  <a:pt x="13170" y="20140"/>
                  <a:pt x="13169" y="20084"/>
                  <a:pt x="13188" y="20049"/>
                </a:cubicBezTo>
                <a:cubicBezTo>
                  <a:pt x="13235" y="19960"/>
                  <a:pt x="13203" y="19637"/>
                  <a:pt x="13147" y="19637"/>
                </a:cubicBezTo>
                <a:cubicBezTo>
                  <a:pt x="13078" y="19636"/>
                  <a:pt x="13093" y="19371"/>
                  <a:pt x="13176" y="19111"/>
                </a:cubicBezTo>
                <a:cubicBezTo>
                  <a:pt x="13237" y="18921"/>
                  <a:pt x="13243" y="18918"/>
                  <a:pt x="13309" y="19051"/>
                </a:cubicBezTo>
                <a:cubicBezTo>
                  <a:pt x="13347" y="19127"/>
                  <a:pt x="13378" y="19246"/>
                  <a:pt x="13378" y="19316"/>
                </a:cubicBezTo>
                <a:cubicBezTo>
                  <a:pt x="13378" y="19413"/>
                  <a:pt x="13402" y="19438"/>
                  <a:pt x="13477" y="19418"/>
                </a:cubicBezTo>
                <a:cubicBezTo>
                  <a:pt x="13595" y="19387"/>
                  <a:pt x="13620" y="19516"/>
                  <a:pt x="13542" y="19754"/>
                </a:cubicBezTo>
                <a:cubicBezTo>
                  <a:pt x="13511" y="19847"/>
                  <a:pt x="13486" y="19975"/>
                  <a:pt x="13486" y="20040"/>
                </a:cubicBezTo>
                <a:cubicBezTo>
                  <a:pt x="13486" y="20277"/>
                  <a:pt x="13543" y="20255"/>
                  <a:pt x="13625" y="19989"/>
                </a:cubicBezTo>
                <a:cubicBezTo>
                  <a:pt x="13671" y="19839"/>
                  <a:pt x="13722" y="19716"/>
                  <a:pt x="13739" y="19713"/>
                </a:cubicBezTo>
                <a:cubicBezTo>
                  <a:pt x="13802" y="19702"/>
                  <a:pt x="13863" y="19853"/>
                  <a:pt x="13863" y="20020"/>
                </a:cubicBezTo>
                <a:cubicBezTo>
                  <a:pt x="13863" y="20248"/>
                  <a:pt x="13884" y="20185"/>
                  <a:pt x="13900" y="19903"/>
                </a:cubicBezTo>
                <a:cubicBezTo>
                  <a:pt x="13918" y="19600"/>
                  <a:pt x="13942" y="19500"/>
                  <a:pt x="13979" y="19569"/>
                </a:cubicBezTo>
                <a:cubicBezTo>
                  <a:pt x="13999" y="19605"/>
                  <a:pt x="13998" y="19575"/>
                  <a:pt x="13976" y="19492"/>
                </a:cubicBezTo>
                <a:cubicBezTo>
                  <a:pt x="13946" y="19381"/>
                  <a:pt x="13947" y="19325"/>
                  <a:pt x="13986" y="19146"/>
                </a:cubicBezTo>
                <a:cubicBezTo>
                  <a:pt x="14028" y="18951"/>
                  <a:pt x="14046" y="18936"/>
                  <a:pt x="14184" y="18958"/>
                </a:cubicBezTo>
                <a:cubicBezTo>
                  <a:pt x="14323" y="18980"/>
                  <a:pt x="14335" y="18995"/>
                  <a:pt x="14339" y="19185"/>
                </a:cubicBezTo>
                <a:cubicBezTo>
                  <a:pt x="14341" y="19298"/>
                  <a:pt x="14344" y="19445"/>
                  <a:pt x="14345" y="19513"/>
                </a:cubicBezTo>
                <a:cubicBezTo>
                  <a:pt x="14347" y="19591"/>
                  <a:pt x="14374" y="19539"/>
                  <a:pt x="14417" y="19372"/>
                </a:cubicBezTo>
                <a:cubicBezTo>
                  <a:pt x="14479" y="19131"/>
                  <a:pt x="14491" y="19117"/>
                  <a:pt x="14558" y="19203"/>
                </a:cubicBezTo>
                <a:cubicBezTo>
                  <a:pt x="14642" y="19312"/>
                  <a:pt x="14727" y="19600"/>
                  <a:pt x="14706" y="19703"/>
                </a:cubicBezTo>
                <a:cubicBezTo>
                  <a:pt x="14699" y="19741"/>
                  <a:pt x="14720" y="19832"/>
                  <a:pt x="14753" y="19903"/>
                </a:cubicBezTo>
                <a:cubicBezTo>
                  <a:pt x="14812" y="20028"/>
                  <a:pt x="14812" y="20034"/>
                  <a:pt x="14763" y="20144"/>
                </a:cubicBezTo>
                <a:cubicBezTo>
                  <a:pt x="14719" y="20241"/>
                  <a:pt x="14718" y="20269"/>
                  <a:pt x="14752" y="20334"/>
                </a:cubicBezTo>
                <a:cubicBezTo>
                  <a:pt x="14780" y="20386"/>
                  <a:pt x="14809" y="20358"/>
                  <a:pt x="14848" y="20246"/>
                </a:cubicBezTo>
                <a:cubicBezTo>
                  <a:pt x="14879" y="20158"/>
                  <a:pt x="14910" y="20102"/>
                  <a:pt x="14917" y="20123"/>
                </a:cubicBezTo>
                <a:cubicBezTo>
                  <a:pt x="14924" y="20144"/>
                  <a:pt x="14931" y="20080"/>
                  <a:pt x="14934" y="19980"/>
                </a:cubicBezTo>
                <a:cubicBezTo>
                  <a:pt x="14937" y="19861"/>
                  <a:pt x="14918" y="19767"/>
                  <a:pt x="14879" y="19715"/>
                </a:cubicBezTo>
                <a:cubicBezTo>
                  <a:pt x="14834" y="19655"/>
                  <a:pt x="14821" y="19576"/>
                  <a:pt x="14825" y="19393"/>
                </a:cubicBezTo>
                <a:cubicBezTo>
                  <a:pt x="14829" y="19259"/>
                  <a:pt x="14837" y="19104"/>
                  <a:pt x="14844" y="19051"/>
                </a:cubicBezTo>
                <a:cubicBezTo>
                  <a:pt x="14859" y="18934"/>
                  <a:pt x="15063" y="18944"/>
                  <a:pt x="15058" y="19062"/>
                </a:cubicBezTo>
                <a:cubicBezTo>
                  <a:pt x="15050" y="19216"/>
                  <a:pt x="15104" y="19431"/>
                  <a:pt x="15150" y="19429"/>
                </a:cubicBezTo>
                <a:cubicBezTo>
                  <a:pt x="15204" y="19426"/>
                  <a:pt x="15309" y="19203"/>
                  <a:pt x="15294" y="19123"/>
                </a:cubicBezTo>
                <a:cubicBezTo>
                  <a:pt x="15288" y="19093"/>
                  <a:pt x="15302" y="19032"/>
                  <a:pt x="15325" y="18988"/>
                </a:cubicBezTo>
                <a:cubicBezTo>
                  <a:pt x="15386" y="18872"/>
                  <a:pt x="15506" y="19056"/>
                  <a:pt x="15506" y="19265"/>
                </a:cubicBezTo>
                <a:cubicBezTo>
                  <a:pt x="15506" y="19391"/>
                  <a:pt x="15524" y="19430"/>
                  <a:pt x="15581" y="19430"/>
                </a:cubicBezTo>
                <a:cubicBezTo>
                  <a:pt x="15640" y="19430"/>
                  <a:pt x="15663" y="19377"/>
                  <a:pt x="15687" y="19180"/>
                </a:cubicBezTo>
                <a:cubicBezTo>
                  <a:pt x="15717" y="18943"/>
                  <a:pt x="15725" y="18931"/>
                  <a:pt x="15848" y="18955"/>
                </a:cubicBezTo>
                <a:cubicBezTo>
                  <a:pt x="15966" y="18978"/>
                  <a:pt x="15978" y="18999"/>
                  <a:pt x="15976" y="19177"/>
                </a:cubicBezTo>
                <a:cubicBezTo>
                  <a:pt x="15974" y="19286"/>
                  <a:pt x="15996" y="19445"/>
                  <a:pt x="16024" y="19531"/>
                </a:cubicBezTo>
                <a:cubicBezTo>
                  <a:pt x="16065" y="19655"/>
                  <a:pt x="16069" y="19712"/>
                  <a:pt x="16043" y="19805"/>
                </a:cubicBezTo>
                <a:cubicBezTo>
                  <a:pt x="16011" y="19922"/>
                  <a:pt x="16014" y="19932"/>
                  <a:pt x="16079" y="19956"/>
                </a:cubicBezTo>
                <a:cubicBezTo>
                  <a:pt x="16097" y="19962"/>
                  <a:pt x="16111" y="20031"/>
                  <a:pt x="16109" y="20109"/>
                </a:cubicBezTo>
                <a:cubicBezTo>
                  <a:pt x="16104" y="20289"/>
                  <a:pt x="16142" y="20293"/>
                  <a:pt x="16164" y="20115"/>
                </a:cubicBezTo>
                <a:cubicBezTo>
                  <a:pt x="16173" y="20041"/>
                  <a:pt x="16162" y="19918"/>
                  <a:pt x="16139" y="19838"/>
                </a:cubicBezTo>
                <a:cubicBezTo>
                  <a:pt x="16112" y="19748"/>
                  <a:pt x="16106" y="19674"/>
                  <a:pt x="16123" y="19641"/>
                </a:cubicBezTo>
                <a:cubicBezTo>
                  <a:pt x="16139" y="19613"/>
                  <a:pt x="16144" y="19539"/>
                  <a:pt x="16136" y="19477"/>
                </a:cubicBezTo>
                <a:cubicBezTo>
                  <a:pt x="16128" y="19415"/>
                  <a:pt x="16135" y="19340"/>
                  <a:pt x="16151" y="19310"/>
                </a:cubicBezTo>
                <a:cubicBezTo>
                  <a:pt x="16167" y="19280"/>
                  <a:pt x="16174" y="19222"/>
                  <a:pt x="16166" y="19182"/>
                </a:cubicBezTo>
                <a:cubicBezTo>
                  <a:pt x="16140" y="19051"/>
                  <a:pt x="16260" y="18929"/>
                  <a:pt x="16389" y="18955"/>
                </a:cubicBezTo>
                <a:cubicBezTo>
                  <a:pt x="16512" y="18979"/>
                  <a:pt x="16517" y="18987"/>
                  <a:pt x="16518" y="19241"/>
                </a:cubicBezTo>
                <a:cubicBezTo>
                  <a:pt x="16518" y="19385"/>
                  <a:pt x="16525" y="19528"/>
                  <a:pt x="16535" y="19557"/>
                </a:cubicBezTo>
                <a:cubicBezTo>
                  <a:pt x="16544" y="19586"/>
                  <a:pt x="16603" y="19456"/>
                  <a:pt x="16664" y="19269"/>
                </a:cubicBezTo>
                <a:cubicBezTo>
                  <a:pt x="16760" y="18977"/>
                  <a:pt x="16789" y="18933"/>
                  <a:pt x="16874" y="18955"/>
                </a:cubicBezTo>
                <a:cubicBezTo>
                  <a:pt x="16968" y="18979"/>
                  <a:pt x="16974" y="18998"/>
                  <a:pt x="16993" y="19339"/>
                </a:cubicBezTo>
                <a:cubicBezTo>
                  <a:pt x="17004" y="19535"/>
                  <a:pt x="17035" y="19744"/>
                  <a:pt x="17061" y="19802"/>
                </a:cubicBezTo>
                <a:cubicBezTo>
                  <a:pt x="17106" y="19903"/>
                  <a:pt x="17106" y="19916"/>
                  <a:pt x="17058" y="20079"/>
                </a:cubicBezTo>
                <a:cubicBezTo>
                  <a:pt x="17008" y="20247"/>
                  <a:pt x="17007" y="20251"/>
                  <a:pt x="17058" y="20251"/>
                </a:cubicBezTo>
                <a:cubicBezTo>
                  <a:pt x="17119" y="20250"/>
                  <a:pt x="17246" y="19998"/>
                  <a:pt x="17245" y="19882"/>
                </a:cubicBezTo>
                <a:cubicBezTo>
                  <a:pt x="17242" y="19721"/>
                  <a:pt x="17198" y="19584"/>
                  <a:pt x="17161" y="19626"/>
                </a:cubicBezTo>
                <a:cubicBezTo>
                  <a:pt x="17091" y="19708"/>
                  <a:pt x="17093" y="19514"/>
                  <a:pt x="17165" y="19224"/>
                </a:cubicBezTo>
                <a:cubicBezTo>
                  <a:pt x="17234" y="18950"/>
                  <a:pt x="17247" y="18932"/>
                  <a:pt x="17374" y="18955"/>
                </a:cubicBezTo>
                <a:cubicBezTo>
                  <a:pt x="17493" y="18976"/>
                  <a:pt x="17509" y="19003"/>
                  <a:pt x="17518" y="19182"/>
                </a:cubicBezTo>
                <a:cubicBezTo>
                  <a:pt x="17536" y="19538"/>
                  <a:pt x="17647" y="19635"/>
                  <a:pt x="17686" y="19326"/>
                </a:cubicBezTo>
                <a:cubicBezTo>
                  <a:pt x="17724" y="19019"/>
                  <a:pt x="17783" y="18927"/>
                  <a:pt x="17923" y="18955"/>
                </a:cubicBezTo>
                <a:cubicBezTo>
                  <a:pt x="18016" y="18973"/>
                  <a:pt x="18050" y="19012"/>
                  <a:pt x="18044" y="19093"/>
                </a:cubicBezTo>
                <a:cubicBezTo>
                  <a:pt x="18034" y="19246"/>
                  <a:pt x="18121" y="19530"/>
                  <a:pt x="18164" y="19480"/>
                </a:cubicBezTo>
                <a:cubicBezTo>
                  <a:pt x="18183" y="19458"/>
                  <a:pt x="18206" y="19473"/>
                  <a:pt x="18214" y="19516"/>
                </a:cubicBezTo>
                <a:cubicBezTo>
                  <a:pt x="18223" y="19559"/>
                  <a:pt x="18243" y="19594"/>
                  <a:pt x="18259" y="19594"/>
                </a:cubicBezTo>
                <a:cubicBezTo>
                  <a:pt x="18278" y="19594"/>
                  <a:pt x="18277" y="19557"/>
                  <a:pt x="18256" y="19482"/>
                </a:cubicBezTo>
                <a:cubicBezTo>
                  <a:pt x="18240" y="19420"/>
                  <a:pt x="18231" y="19282"/>
                  <a:pt x="18236" y="19174"/>
                </a:cubicBezTo>
                <a:cubicBezTo>
                  <a:pt x="18245" y="19006"/>
                  <a:pt x="18263" y="18979"/>
                  <a:pt x="18371" y="18958"/>
                </a:cubicBezTo>
                <a:cubicBezTo>
                  <a:pt x="18524" y="18928"/>
                  <a:pt x="18610" y="19051"/>
                  <a:pt x="18599" y="19284"/>
                </a:cubicBezTo>
                <a:cubicBezTo>
                  <a:pt x="18585" y="19590"/>
                  <a:pt x="18699" y="19554"/>
                  <a:pt x="18785" y="19226"/>
                </a:cubicBezTo>
                <a:cubicBezTo>
                  <a:pt x="18853" y="18966"/>
                  <a:pt x="18873" y="18940"/>
                  <a:pt x="18997" y="18940"/>
                </a:cubicBezTo>
                <a:cubicBezTo>
                  <a:pt x="19156" y="18940"/>
                  <a:pt x="19179" y="18982"/>
                  <a:pt x="19135" y="19193"/>
                </a:cubicBezTo>
                <a:cubicBezTo>
                  <a:pt x="19110" y="19318"/>
                  <a:pt x="19113" y="19366"/>
                  <a:pt x="19155" y="19459"/>
                </a:cubicBezTo>
                <a:cubicBezTo>
                  <a:pt x="19228" y="19621"/>
                  <a:pt x="19305" y="19529"/>
                  <a:pt x="19346" y="19232"/>
                </a:cubicBezTo>
                <a:cubicBezTo>
                  <a:pt x="19374" y="19030"/>
                  <a:pt x="19399" y="18970"/>
                  <a:pt x="19466" y="18955"/>
                </a:cubicBezTo>
                <a:cubicBezTo>
                  <a:pt x="19575" y="18929"/>
                  <a:pt x="19612" y="19001"/>
                  <a:pt x="19570" y="19155"/>
                </a:cubicBezTo>
                <a:cubicBezTo>
                  <a:pt x="19544" y="19252"/>
                  <a:pt x="19550" y="19298"/>
                  <a:pt x="19602" y="19408"/>
                </a:cubicBezTo>
                <a:cubicBezTo>
                  <a:pt x="19636" y="19482"/>
                  <a:pt x="19687" y="19611"/>
                  <a:pt x="19714" y="19692"/>
                </a:cubicBezTo>
                <a:cubicBezTo>
                  <a:pt x="19741" y="19774"/>
                  <a:pt x="19767" y="19841"/>
                  <a:pt x="19773" y="19841"/>
                </a:cubicBezTo>
                <a:cubicBezTo>
                  <a:pt x="19798" y="19841"/>
                  <a:pt x="19808" y="19520"/>
                  <a:pt x="19785" y="19451"/>
                </a:cubicBezTo>
                <a:cubicBezTo>
                  <a:pt x="19770" y="19405"/>
                  <a:pt x="19777" y="19335"/>
                  <a:pt x="19801" y="19272"/>
                </a:cubicBezTo>
                <a:cubicBezTo>
                  <a:pt x="19835" y="19188"/>
                  <a:pt x="19857" y="19204"/>
                  <a:pt x="19925" y="19352"/>
                </a:cubicBezTo>
                <a:cubicBezTo>
                  <a:pt x="19971" y="19451"/>
                  <a:pt x="20002" y="19551"/>
                  <a:pt x="19994" y="19575"/>
                </a:cubicBezTo>
                <a:cubicBezTo>
                  <a:pt x="19986" y="19598"/>
                  <a:pt x="20010" y="19689"/>
                  <a:pt x="20046" y="19777"/>
                </a:cubicBezTo>
                <a:cubicBezTo>
                  <a:pt x="20083" y="19864"/>
                  <a:pt x="20113" y="19986"/>
                  <a:pt x="20113" y="20051"/>
                </a:cubicBezTo>
                <a:cubicBezTo>
                  <a:pt x="20113" y="20195"/>
                  <a:pt x="20112" y="20197"/>
                  <a:pt x="20231" y="20046"/>
                </a:cubicBezTo>
                <a:cubicBezTo>
                  <a:pt x="20333" y="19916"/>
                  <a:pt x="20364" y="19653"/>
                  <a:pt x="20288" y="19564"/>
                </a:cubicBezTo>
                <a:cubicBezTo>
                  <a:pt x="20253" y="19524"/>
                  <a:pt x="20254" y="19483"/>
                  <a:pt x="20297" y="19250"/>
                </a:cubicBezTo>
                <a:cubicBezTo>
                  <a:pt x="20343" y="18997"/>
                  <a:pt x="20355" y="18980"/>
                  <a:pt x="20492" y="18980"/>
                </a:cubicBezTo>
                <a:cubicBezTo>
                  <a:pt x="20589" y="18980"/>
                  <a:pt x="20639" y="19015"/>
                  <a:pt x="20641" y="19083"/>
                </a:cubicBezTo>
                <a:cubicBezTo>
                  <a:pt x="20643" y="19139"/>
                  <a:pt x="20646" y="19250"/>
                  <a:pt x="20648" y="19331"/>
                </a:cubicBezTo>
                <a:cubicBezTo>
                  <a:pt x="20654" y="19570"/>
                  <a:pt x="20759" y="19505"/>
                  <a:pt x="20835" y="19215"/>
                </a:cubicBezTo>
                <a:lnTo>
                  <a:pt x="20904" y="18952"/>
                </a:lnTo>
                <a:lnTo>
                  <a:pt x="20961" y="19119"/>
                </a:lnTo>
                <a:cubicBezTo>
                  <a:pt x="21042" y="19356"/>
                  <a:pt x="21259" y="19598"/>
                  <a:pt x="21295" y="19491"/>
                </a:cubicBezTo>
                <a:cubicBezTo>
                  <a:pt x="21314" y="19432"/>
                  <a:pt x="21336" y="19438"/>
                  <a:pt x="21365" y="19510"/>
                </a:cubicBezTo>
                <a:cubicBezTo>
                  <a:pt x="21388" y="19568"/>
                  <a:pt x="21406" y="19589"/>
                  <a:pt x="21406" y="19557"/>
                </a:cubicBezTo>
                <a:cubicBezTo>
                  <a:pt x="21406" y="19525"/>
                  <a:pt x="21380" y="19433"/>
                  <a:pt x="21347" y="19354"/>
                </a:cubicBezTo>
                <a:cubicBezTo>
                  <a:pt x="21263" y="19146"/>
                  <a:pt x="21298" y="18940"/>
                  <a:pt x="21418" y="18940"/>
                </a:cubicBezTo>
                <a:cubicBezTo>
                  <a:pt x="21495" y="18940"/>
                  <a:pt x="21514" y="18908"/>
                  <a:pt x="21514" y="18780"/>
                </a:cubicBezTo>
                <a:cubicBezTo>
                  <a:pt x="21514" y="18692"/>
                  <a:pt x="21534" y="18586"/>
                  <a:pt x="21558" y="18544"/>
                </a:cubicBezTo>
                <a:cubicBezTo>
                  <a:pt x="21599" y="18474"/>
                  <a:pt x="21598" y="18448"/>
                  <a:pt x="21550" y="18232"/>
                </a:cubicBezTo>
                <a:cubicBezTo>
                  <a:pt x="21489" y="17963"/>
                  <a:pt x="21473" y="17572"/>
                  <a:pt x="21516" y="17415"/>
                </a:cubicBezTo>
                <a:cubicBezTo>
                  <a:pt x="21532" y="17356"/>
                  <a:pt x="21536" y="17264"/>
                  <a:pt x="21525" y="17210"/>
                </a:cubicBezTo>
                <a:cubicBezTo>
                  <a:pt x="21504" y="17106"/>
                  <a:pt x="21490" y="16213"/>
                  <a:pt x="21474" y="13978"/>
                </a:cubicBezTo>
                <a:cubicBezTo>
                  <a:pt x="21468" y="13212"/>
                  <a:pt x="21458" y="12485"/>
                  <a:pt x="21450" y="12362"/>
                </a:cubicBezTo>
                <a:cubicBezTo>
                  <a:pt x="21443" y="12238"/>
                  <a:pt x="21449" y="12115"/>
                  <a:pt x="21463" y="12088"/>
                </a:cubicBezTo>
                <a:cubicBezTo>
                  <a:pt x="21478" y="12059"/>
                  <a:pt x="21479" y="11997"/>
                  <a:pt x="21466" y="11942"/>
                </a:cubicBezTo>
                <a:cubicBezTo>
                  <a:pt x="21424" y="11773"/>
                  <a:pt x="21441" y="10661"/>
                  <a:pt x="21486" y="10576"/>
                </a:cubicBezTo>
                <a:cubicBezTo>
                  <a:pt x="21521" y="10512"/>
                  <a:pt x="21520" y="10485"/>
                  <a:pt x="21476" y="10387"/>
                </a:cubicBezTo>
                <a:cubicBezTo>
                  <a:pt x="21438" y="10304"/>
                  <a:pt x="21430" y="10229"/>
                  <a:pt x="21446" y="10117"/>
                </a:cubicBezTo>
                <a:cubicBezTo>
                  <a:pt x="21459" y="10032"/>
                  <a:pt x="21465" y="9924"/>
                  <a:pt x="21461" y="9879"/>
                </a:cubicBezTo>
                <a:cubicBezTo>
                  <a:pt x="21442" y="9684"/>
                  <a:pt x="21442" y="9463"/>
                  <a:pt x="21461" y="9387"/>
                </a:cubicBezTo>
                <a:cubicBezTo>
                  <a:pt x="21475" y="9333"/>
                  <a:pt x="21069" y="9312"/>
                  <a:pt x="20254" y="9325"/>
                </a:cubicBezTo>
                <a:cubicBezTo>
                  <a:pt x="19437" y="9338"/>
                  <a:pt x="19016" y="9316"/>
                  <a:pt x="18993" y="9259"/>
                </a:cubicBezTo>
                <a:cubicBezTo>
                  <a:pt x="18970" y="9201"/>
                  <a:pt x="18954" y="9202"/>
                  <a:pt x="18942" y="9259"/>
                </a:cubicBezTo>
                <a:cubicBezTo>
                  <a:pt x="18930" y="9316"/>
                  <a:pt x="17807" y="9347"/>
                  <a:pt x="15499" y="9357"/>
                </a:cubicBezTo>
                <a:cubicBezTo>
                  <a:pt x="13614" y="9365"/>
                  <a:pt x="11036" y="9387"/>
                  <a:pt x="9769" y="9404"/>
                </a:cubicBezTo>
                <a:cubicBezTo>
                  <a:pt x="8502" y="9421"/>
                  <a:pt x="7405" y="9432"/>
                  <a:pt x="7331" y="9429"/>
                </a:cubicBezTo>
                <a:cubicBezTo>
                  <a:pt x="7125" y="9422"/>
                  <a:pt x="6519" y="9431"/>
                  <a:pt x="4303" y="9471"/>
                </a:cubicBezTo>
                <a:cubicBezTo>
                  <a:pt x="2927" y="9496"/>
                  <a:pt x="2261" y="9481"/>
                  <a:pt x="2238" y="9423"/>
                </a:cubicBezTo>
                <a:cubicBezTo>
                  <a:pt x="2219" y="9374"/>
                  <a:pt x="2198" y="9370"/>
                  <a:pt x="2189" y="9413"/>
                </a:cubicBezTo>
                <a:cubicBezTo>
                  <a:pt x="2181" y="9454"/>
                  <a:pt x="2031" y="9482"/>
                  <a:pt x="1856" y="9477"/>
                </a:cubicBezTo>
                <a:lnTo>
                  <a:pt x="1539" y="9470"/>
                </a:lnTo>
                <a:lnTo>
                  <a:pt x="1531" y="9244"/>
                </a:lnTo>
                <a:cubicBezTo>
                  <a:pt x="1526" y="9109"/>
                  <a:pt x="1516" y="9040"/>
                  <a:pt x="1495" y="9032"/>
                </a:cubicBezTo>
                <a:close/>
                <a:moveTo>
                  <a:pt x="15926" y="19266"/>
                </a:moveTo>
                <a:cubicBezTo>
                  <a:pt x="15919" y="19266"/>
                  <a:pt x="15906" y="19304"/>
                  <a:pt x="15897" y="19349"/>
                </a:cubicBezTo>
                <a:cubicBezTo>
                  <a:pt x="15888" y="19394"/>
                  <a:pt x="15893" y="19430"/>
                  <a:pt x="15909" y="19430"/>
                </a:cubicBezTo>
                <a:cubicBezTo>
                  <a:pt x="15924" y="19430"/>
                  <a:pt x="15937" y="19394"/>
                  <a:pt x="15937" y="19349"/>
                </a:cubicBezTo>
                <a:cubicBezTo>
                  <a:pt x="15937" y="19304"/>
                  <a:pt x="15932" y="19266"/>
                  <a:pt x="15926" y="19266"/>
                </a:cubicBezTo>
                <a:close/>
                <a:moveTo>
                  <a:pt x="12745" y="19602"/>
                </a:moveTo>
                <a:cubicBezTo>
                  <a:pt x="12723" y="19585"/>
                  <a:pt x="12696" y="19641"/>
                  <a:pt x="12639" y="19802"/>
                </a:cubicBezTo>
                <a:cubicBezTo>
                  <a:pt x="12579" y="19971"/>
                  <a:pt x="12572" y="20033"/>
                  <a:pt x="12598" y="20130"/>
                </a:cubicBezTo>
                <a:cubicBezTo>
                  <a:pt x="12635" y="20266"/>
                  <a:pt x="12663" y="20294"/>
                  <a:pt x="12638" y="20169"/>
                </a:cubicBezTo>
                <a:cubicBezTo>
                  <a:pt x="12629" y="20124"/>
                  <a:pt x="12650" y="20051"/>
                  <a:pt x="12686" y="20010"/>
                </a:cubicBezTo>
                <a:cubicBezTo>
                  <a:pt x="12752" y="19934"/>
                  <a:pt x="12795" y="19734"/>
                  <a:pt x="12765" y="19644"/>
                </a:cubicBezTo>
                <a:cubicBezTo>
                  <a:pt x="12758" y="19623"/>
                  <a:pt x="12752" y="19608"/>
                  <a:pt x="12745" y="19602"/>
                </a:cubicBezTo>
                <a:close/>
                <a:moveTo>
                  <a:pt x="15314" y="19615"/>
                </a:moveTo>
                <a:cubicBezTo>
                  <a:pt x="15286" y="19609"/>
                  <a:pt x="15270" y="19639"/>
                  <a:pt x="15278" y="19682"/>
                </a:cubicBezTo>
                <a:cubicBezTo>
                  <a:pt x="15287" y="19724"/>
                  <a:pt x="15273" y="19786"/>
                  <a:pt x="15247" y="19816"/>
                </a:cubicBezTo>
                <a:cubicBezTo>
                  <a:pt x="15204" y="19866"/>
                  <a:pt x="15204" y="19875"/>
                  <a:pt x="15252" y="19929"/>
                </a:cubicBezTo>
                <a:cubicBezTo>
                  <a:pt x="15281" y="19961"/>
                  <a:pt x="15316" y="19955"/>
                  <a:pt x="15330" y="19915"/>
                </a:cubicBezTo>
                <a:cubicBezTo>
                  <a:pt x="15375" y="19787"/>
                  <a:pt x="15367" y="19628"/>
                  <a:pt x="15314" y="19615"/>
                </a:cubicBezTo>
                <a:close/>
                <a:moveTo>
                  <a:pt x="20705" y="19766"/>
                </a:moveTo>
                <a:cubicBezTo>
                  <a:pt x="20696" y="19766"/>
                  <a:pt x="20686" y="19786"/>
                  <a:pt x="20673" y="19825"/>
                </a:cubicBezTo>
                <a:cubicBezTo>
                  <a:pt x="20648" y="19901"/>
                  <a:pt x="20655" y="19923"/>
                  <a:pt x="20705" y="19923"/>
                </a:cubicBezTo>
                <a:cubicBezTo>
                  <a:pt x="20756" y="19923"/>
                  <a:pt x="20762" y="19901"/>
                  <a:pt x="20737" y="19825"/>
                </a:cubicBezTo>
                <a:cubicBezTo>
                  <a:pt x="20725" y="19786"/>
                  <a:pt x="20715" y="19766"/>
                  <a:pt x="20705" y="19766"/>
                </a:cubicBezTo>
                <a:close/>
                <a:moveTo>
                  <a:pt x="18146" y="19804"/>
                </a:moveTo>
                <a:cubicBezTo>
                  <a:pt x="18141" y="19803"/>
                  <a:pt x="18133" y="19808"/>
                  <a:pt x="18124" y="19817"/>
                </a:cubicBezTo>
                <a:cubicBezTo>
                  <a:pt x="18040" y="19908"/>
                  <a:pt x="18035" y="19938"/>
                  <a:pt x="18081" y="20094"/>
                </a:cubicBezTo>
                <a:cubicBezTo>
                  <a:pt x="18135" y="20274"/>
                  <a:pt x="18153" y="20249"/>
                  <a:pt x="18162" y="19969"/>
                </a:cubicBezTo>
                <a:cubicBezTo>
                  <a:pt x="18167" y="19852"/>
                  <a:pt x="18163" y="19804"/>
                  <a:pt x="18146" y="19804"/>
                </a:cubicBezTo>
                <a:close/>
                <a:moveTo>
                  <a:pt x="8989" y="19816"/>
                </a:moveTo>
                <a:cubicBezTo>
                  <a:pt x="8983" y="19808"/>
                  <a:pt x="8978" y="19807"/>
                  <a:pt x="8977" y="19817"/>
                </a:cubicBezTo>
                <a:cubicBezTo>
                  <a:pt x="8973" y="19837"/>
                  <a:pt x="8977" y="19896"/>
                  <a:pt x="8987" y="20007"/>
                </a:cubicBezTo>
                <a:cubicBezTo>
                  <a:pt x="9006" y="20207"/>
                  <a:pt x="9000" y="20269"/>
                  <a:pt x="8953" y="20371"/>
                </a:cubicBezTo>
                <a:cubicBezTo>
                  <a:pt x="8915" y="20452"/>
                  <a:pt x="8886" y="20468"/>
                  <a:pt x="8869" y="20415"/>
                </a:cubicBezTo>
                <a:cubicBezTo>
                  <a:pt x="8835" y="20312"/>
                  <a:pt x="8737" y="20308"/>
                  <a:pt x="8757" y="20410"/>
                </a:cubicBezTo>
                <a:cubicBezTo>
                  <a:pt x="8766" y="20452"/>
                  <a:pt x="8760" y="20510"/>
                  <a:pt x="8745" y="20538"/>
                </a:cubicBezTo>
                <a:cubicBezTo>
                  <a:pt x="8721" y="20584"/>
                  <a:pt x="8732" y="20920"/>
                  <a:pt x="8763" y="21091"/>
                </a:cubicBezTo>
                <a:cubicBezTo>
                  <a:pt x="8770" y="21125"/>
                  <a:pt x="8798" y="21116"/>
                  <a:pt x="8826" y="21071"/>
                </a:cubicBezTo>
                <a:cubicBezTo>
                  <a:pt x="8859" y="21017"/>
                  <a:pt x="8900" y="21017"/>
                  <a:pt x="8946" y="21071"/>
                </a:cubicBezTo>
                <a:cubicBezTo>
                  <a:pt x="9005" y="21139"/>
                  <a:pt x="9012" y="21178"/>
                  <a:pt x="8988" y="21312"/>
                </a:cubicBezTo>
                <a:cubicBezTo>
                  <a:pt x="8973" y="21400"/>
                  <a:pt x="8961" y="21481"/>
                  <a:pt x="8961" y="21496"/>
                </a:cubicBezTo>
                <a:cubicBezTo>
                  <a:pt x="8961" y="21510"/>
                  <a:pt x="9001" y="21532"/>
                  <a:pt x="9051" y="21542"/>
                </a:cubicBezTo>
                <a:cubicBezTo>
                  <a:pt x="9125" y="21558"/>
                  <a:pt x="9147" y="21524"/>
                  <a:pt x="9176" y="21338"/>
                </a:cubicBezTo>
                <a:cubicBezTo>
                  <a:pt x="9195" y="21214"/>
                  <a:pt x="9214" y="21056"/>
                  <a:pt x="9217" y="20988"/>
                </a:cubicBezTo>
                <a:cubicBezTo>
                  <a:pt x="9221" y="20921"/>
                  <a:pt x="9230" y="20811"/>
                  <a:pt x="9239" y="20743"/>
                </a:cubicBezTo>
                <a:cubicBezTo>
                  <a:pt x="9256" y="20612"/>
                  <a:pt x="9194" y="20353"/>
                  <a:pt x="9107" y="20197"/>
                </a:cubicBezTo>
                <a:cubicBezTo>
                  <a:pt x="9078" y="20144"/>
                  <a:pt x="9057" y="20068"/>
                  <a:pt x="9060" y="20028"/>
                </a:cubicBezTo>
                <a:cubicBezTo>
                  <a:pt x="9063" y="19988"/>
                  <a:pt x="9043" y="19913"/>
                  <a:pt x="9015" y="19861"/>
                </a:cubicBezTo>
                <a:cubicBezTo>
                  <a:pt x="9004" y="19839"/>
                  <a:pt x="8995" y="19824"/>
                  <a:pt x="8989" y="19816"/>
                </a:cubicBezTo>
                <a:close/>
                <a:moveTo>
                  <a:pt x="18677" y="19817"/>
                </a:moveTo>
                <a:cubicBezTo>
                  <a:pt x="18663" y="19805"/>
                  <a:pt x="18649" y="19805"/>
                  <a:pt x="18636" y="19820"/>
                </a:cubicBezTo>
                <a:cubicBezTo>
                  <a:pt x="18599" y="19863"/>
                  <a:pt x="18603" y="19884"/>
                  <a:pt x="18658" y="19930"/>
                </a:cubicBezTo>
                <a:cubicBezTo>
                  <a:pt x="18695" y="19961"/>
                  <a:pt x="18730" y="19993"/>
                  <a:pt x="18736" y="19998"/>
                </a:cubicBezTo>
                <a:cubicBezTo>
                  <a:pt x="18741" y="20002"/>
                  <a:pt x="18732" y="19951"/>
                  <a:pt x="18714" y="19886"/>
                </a:cubicBezTo>
                <a:cubicBezTo>
                  <a:pt x="18705" y="19853"/>
                  <a:pt x="18691" y="19829"/>
                  <a:pt x="18677" y="19817"/>
                </a:cubicBezTo>
                <a:close/>
                <a:moveTo>
                  <a:pt x="10929" y="19838"/>
                </a:moveTo>
                <a:cubicBezTo>
                  <a:pt x="10923" y="19837"/>
                  <a:pt x="10917" y="19846"/>
                  <a:pt x="10911" y="19864"/>
                </a:cubicBezTo>
                <a:cubicBezTo>
                  <a:pt x="10902" y="19891"/>
                  <a:pt x="10905" y="19957"/>
                  <a:pt x="10916" y="20014"/>
                </a:cubicBezTo>
                <a:cubicBezTo>
                  <a:pt x="10933" y="20098"/>
                  <a:pt x="10939" y="20098"/>
                  <a:pt x="10948" y="20014"/>
                </a:cubicBezTo>
                <a:cubicBezTo>
                  <a:pt x="10958" y="19925"/>
                  <a:pt x="10945" y="19843"/>
                  <a:pt x="10929" y="19838"/>
                </a:cubicBezTo>
                <a:close/>
                <a:moveTo>
                  <a:pt x="4315" y="19841"/>
                </a:moveTo>
                <a:cubicBezTo>
                  <a:pt x="4292" y="19841"/>
                  <a:pt x="4273" y="19877"/>
                  <a:pt x="4273" y="19923"/>
                </a:cubicBezTo>
                <a:cubicBezTo>
                  <a:pt x="4273" y="19968"/>
                  <a:pt x="4285" y="20005"/>
                  <a:pt x="4298" y="20005"/>
                </a:cubicBezTo>
                <a:cubicBezTo>
                  <a:pt x="4312" y="20005"/>
                  <a:pt x="4331" y="19968"/>
                  <a:pt x="4341" y="19923"/>
                </a:cubicBezTo>
                <a:cubicBezTo>
                  <a:pt x="4350" y="19877"/>
                  <a:pt x="4338" y="19841"/>
                  <a:pt x="4315" y="19841"/>
                </a:cubicBezTo>
                <a:close/>
                <a:moveTo>
                  <a:pt x="6632" y="19841"/>
                </a:moveTo>
                <a:cubicBezTo>
                  <a:pt x="6626" y="19841"/>
                  <a:pt x="6613" y="19877"/>
                  <a:pt x="6604" y="19923"/>
                </a:cubicBezTo>
                <a:cubicBezTo>
                  <a:pt x="6594" y="19968"/>
                  <a:pt x="6600" y="20005"/>
                  <a:pt x="6615" y="20005"/>
                </a:cubicBezTo>
                <a:cubicBezTo>
                  <a:pt x="6631" y="20005"/>
                  <a:pt x="6644" y="19968"/>
                  <a:pt x="6644" y="19923"/>
                </a:cubicBezTo>
                <a:cubicBezTo>
                  <a:pt x="6644" y="19877"/>
                  <a:pt x="6639" y="19841"/>
                  <a:pt x="6632" y="19841"/>
                </a:cubicBezTo>
                <a:close/>
                <a:moveTo>
                  <a:pt x="7856" y="19841"/>
                </a:moveTo>
                <a:cubicBezTo>
                  <a:pt x="7825" y="19841"/>
                  <a:pt x="7807" y="19877"/>
                  <a:pt x="7816" y="19923"/>
                </a:cubicBezTo>
                <a:cubicBezTo>
                  <a:pt x="7825" y="19968"/>
                  <a:pt x="7843" y="20005"/>
                  <a:pt x="7856" y="20005"/>
                </a:cubicBezTo>
                <a:cubicBezTo>
                  <a:pt x="7869" y="20005"/>
                  <a:pt x="7887" y="19968"/>
                  <a:pt x="7896" y="19923"/>
                </a:cubicBezTo>
                <a:cubicBezTo>
                  <a:pt x="7906" y="19877"/>
                  <a:pt x="7888" y="19841"/>
                  <a:pt x="7856" y="19841"/>
                </a:cubicBezTo>
                <a:close/>
                <a:moveTo>
                  <a:pt x="11723" y="19841"/>
                </a:moveTo>
                <a:cubicBezTo>
                  <a:pt x="11717" y="19841"/>
                  <a:pt x="11704" y="19877"/>
                  <a:pt x="11695" y="19923"/>
                </a:cubicBezTo>
                <a:cubicBezTo>
                  <a:pt x="11685" y="19968"/>
                  <a:pt x="11691" y="20005"/>
                  <a:pt x="11706" y="20005"/>
                </a:cubicBezTo>
                <a:cubicBezTo>
                  <a:pt x="11722" y="20005"/>
                  <a:pt x="11735" y="19968"/>
                  <a:pt x="11735" y="19923"/>
                </a:cubicBezTo>
                <a:cubicBezTo>
                  <a:pt x="11735" y="19877"/>
                  <a:pt x="11730" y="19841"/>
                  <a:pt x="11723" y="19841"/>
                </a:cubicBezTo>
                <a:close/>
                <a:moveTo>
                  <a:pt x="17648" y="19841"/>
                </a:moveTo>
                <a:cubicBezTo>
                  <a:pt x="17624" y="19841"/>
                  <a:pt x="17612" y="19877"/>
                  <a:pt x="17621" y="19923"/>
                </a:cubicBezTo>
                <a:cubicBezTo>
                  <a:pt x="17630" y="19968"/>
                  <a:pt x="17642" y="20005"/>
                  <a:pt x="17648" y="20005"/>
                </a:cubicBezTo>
                <a:cubicBezTo>
                  <a:pt x="17654" y="20005"/>
                  <a:pt x="17666" y="19968"/>
                  <a:pt x="17675" y="19923"/>
                </a:cubicBezTo>
                <a:cubicBezTo>
                  <a:pt x="17684" y="19877"/>
                  <a:pt x="17672" y="19841"/>
                  <a:pt x="17648" y="19841"/>
                </a:cubicBezTo>
                <a:close/>
                <a:moveTo>
                  <a:pt x="10369" y="19871"/>
                </a:moveTo>
                <a:cubicBezTo>
                  <a:pt x="10366" y="19880"/>
                  <a:pt x="10364" y="19908"/>
                  <a:pt x="10364" y="19956"/>
                </a:cubicBezTo>
                <a:cubicBezTo>
                  <a:pt x="10363" y="20042"/>
                  <a:pt x="10368" y="20091"/>
                  <a:pt x="10377" y="20064"/>
                </a:cubicBezTo>
                <a:cubicBezTo>
                  <a:pt x="10386" y="20037"/>
                  <a:pt x="10387" y="19967"/>
                  <a:pt x="10380" y="19908"/>
                </a:cubicBezTo>
                <a:cubicBezTo>
                  <a:pt x="10375" y="19875"/>
                  <a:pt x="10372" y="19863"/>
                  <a:pt x="10369" y="19871"/>
                </a:cubicBezTo>
                <a:close/>
                <a:moveTo>
                  <a:pt x="3736" y="19882"/>
                </a:moveTo>
                <a:cubicBezTo>
                  <a:pt x="3721" y="19854"/>
                  <a:pt x="3707" y="19888"/>
                  <a:pt x="3707" y="19959"/>
                </a:cubicBezTo>
                <a:cubicBezTo>
                  <a:pt x="3707" y="20103"/>
                  <a:pt x="3724" y="20124"/>
                  <a:pt x="3747" y="20010"/>
                </a:cubicBezTo>
                <a:cubicBezTo>
                  <a:pt x="3756" y="19968"/>
                  <a:pt x="3751" y="19910"/>
                  <a:pt x="3736" y="19882"/>
                </a:cubicBezTo>
                <a:close/>
                <a:moveTo>
                  <a:pt x="6050" y="19882"/>
                </a:moveTo>
                <a:cubicBezTo>
                  <a:pt x="6035" y="19910"/>
                  <a:pt x="6030" y="19968"/>
                  <a:pt x="6039" y="20010"/>
                </a:cubicBezTo>
                <a:cubicBezTo>
                  <a:pt x="6062" y="20124"/>
                  <a:pt x="6078" y="20103"/>
                  <a:pt x="6078" y="19959"/>
                </a:cubicBezTo>
                <a:cubicBezTo>
                  <a:pt x="6078" y="19888"/>
                  <a:pt x="6065" y="19854"/>
                  <a:pt x="6050" y="19882"/>
                </a:cubicBezTo>
                <a:close/>
                <a:moveTo>
                  <a:pt x="7060" y="19923"/>
                </a:moveTo>
                <a:cubicBezTo>
                  <a:pt x="7020" y="19923"/>
                  <a:pt x="7008" y="20020"/>
                  <a:pt x="7037" y="20108"/>
                </a:cubicBezTo>
                <a:cubicBezTo>
                  <a:pt x="7061" y="20182"/>
                  <a:pt x="7131" y="20082"/>
                  <a:pt x="7114" y="19998"/>
                </a:cubicBezTo>
                <a:cubicBezTo>
                  <a:pt x="7105" y="19957"/>
                  <a:pt x="7081" y="19923"/>
                  <a:pt x="7060" y="19923"/>
                </a:cubicBezTo>
                <a:close/>
                <a:moveTo>
                  <a:pt x="11383" y="19923"/>
                </a:moveTo>
                <a:cubicBezTo>
                  <a:pt x="11367" y="19923"/>
                  <a:pt x="11363" y="19960"/>
                  <a:pt x="11372" y="20005"/>
                </a:cubicBezTo>
                <a:cubicBezTo>
                  <a:pt x="11381" y="20050"/>
                  <a:pt x="11393" y="20087"/>
                  <a:pt x="11400" y="20087"/>
                </a:cubicBezTo>
                <a:cubicBezTo>
                  <a:pt x="11406" y="20087"/>
                  <a:pt x="11412" y="20050"/>
                  <a:pt x="11412" y="20005"/>
                </a:cubicBezTo>
                <a:cubicBezTo>
                  <a:pt x="11412" y="19960"/>
                  <a:pt x="11399" y="19923"/>
                  <a:pt x="11383" y="19923"/>
                </a:cubicBezTo>
                <a:close/>
                <a:moveTo>
                  <a:pt x="3229" y="19959"/>
                </a:moveTo>
                <a:cubicBezTo>
                  <a:pt x="3221" y="19965"/>
                  <a:pt x="3214" y="19979"/>
                  <a:pt x="3209" y="20002"/>
                </a:cubicBezTo>
                <a:cubicBezTo>
                  <a:pt x="3200" y="20048"/>
                  <a:pt x="3212" y="20087"/>
                  <a:pt x="3235" y="20087"/>
                </a:cubicBezTo>
                <a:cubicBezTo>
                  <a:pt x="3282" y="20087"/>
                  <a:pt x="3289" y="20037"/>
                  <a:pt x="3251" y="19966"/>
                </a:cubicBezTo>
                <a:cubicBezTo>
                  <a:pt x="3245" y="19953"/>
                  <a:pt x="3236" y="19952"/>
                  <a:pt x="3229" y="19959"/>
                </a:cubicBezTo>
                <a:close/>
                <a:moveTo>
                  <a:pt x="2699" y="20035"/>
                </a:moveTo>
                <a:cubicBezTo>
                  <a:pt x="2696" y="20023"/>
                  <a:pt x="2688" y="20023"/>
                  <a:pt x="2677" y="20038"/>
                </a:cubicBezTo>
                <a:cubicBezTo>
                  <a:pt x="2659" y="20065"/>
                  <a:pt x="2623" y="20107"/>
                  <a:pt x="2597" y="20135"/>
                </a:cubicBezTo>
                <a:cubicBezTo>
                  <a:pt x="2547" y="20189"/>
                  <a:pt x="2509" y="20450"/>
                  <a:pt x="2534" y="20573"/>
                </a:cubicBezTo>
                <a:cubicBezTo>
                  <a:pt x="2543" y="20615"/>
                  <a:pt x="2539" y="20674"/>
                  <a:pt x="2523" y="20702"/>
                </a:cubicBezTo>
                <a:cubicBezTo>
                  <a:pt x="2508" y="20731"/>
                  <a:pt x="2495" y="20824"/>
                  <a:pt x="2495" y="20912"/>
                </a:cubicBezTo>
                <a:cubicBezTo>
                  <a:pt x="2495" y="21038"/>
                  <a:pt x="2514" y="21071"/>
                  <a:pt x="2588" y="21071"/>
                </a:cubicBezTo>
                <a:cubicBezTo>
                  <a:pt x="2639" y="21071"/>
                  <a:pt x="2688" y="21033"/>
                  <a:pt x="2698" y="20987"/>
                </a:cubicBezTo>
                <a:cubicBezTo>
                  <a:pt x="2722" y="20867"/>
                  <a:pt x="2771" y="20983"/>
                  <a:pt x="2754" y="21119"/>
                </a:cubicBezTo>
                <a:cubicBezTo>
                  <a:pt x="2731" y="21301"/>
                  <a:pt x="2778" y="21253"/>
                  <a:pt x="2857" y="21014"/>
                </a:cubicBezTo>
                <a:cubicBezTo>
                  <a:pt x="2929" y="20795"/>
                  <a:pt x="2929" y="20795"/>
                  <a:pt x="2944" y="20973"/>
                </a:cubicBezTo>
                <a:cubicBezTo>
                  <a:pt x="2965" y="21213"/>
                  <a:pt x="2993" y="21198"/>
                  <a:pt x="3060" y="20912"/>
                </a:cubicBezTo>
                <a:cubicBezTo>
                  <a:pt x="3124" y="20636"/>
                  <a:pt x="3112" y="20591"/>
                  <a:pt x="2980" y="20620"/>
                </a:cubicBezTo>
                <a:cubicBezTo>
                  <a:pt x="2879" y="20642"/>
                  <a:pt x="2808" y="20530"/>
                  <a:pt x="2837" y="20392"/>
                </a:cubicBezTo>
                <a:cubicBezTo>
                  <a:pt x="2847" y="20343"/>
                  <a:pt x="2841" y="20334"/>
                  <a:pt x="2824" y="20367"/>
                </a:cubicBezTo>
                <a:cubicBezTo>
                  <a:pt x="2777" y="20455"/>
                  <a:pt x="2677" y="20259"/>
                  <a:pt x="2696" y="20115"/>
                </a:cubicBezTo>
                <a:cubicBezTo>
                  <a:pt x="2701" y="20075"/>
                  <a:pt x="2702" y="20048"/>
                  <a:pt x="2699" y="20035"/>
                </a:cubicBezTo>
                <a:close/>
                <a:moveTo>
                  <a:pt x="4362" y="20127"/>
                </a:moveTo>
                <a:lnTo>
                  <a:pt x="4304" y="20284"/>
                </a:lnTo>
                <a:cubicBezTo>
                  <a:pt x="4273" y="20370"/>
                  <a:pt x="4247" y="20503"/>
                  <a:pt x="4247" y="20579"/>
                </a:cubicBezTo>
                <a:cubicBezTo>
                  <a:pt x="4247" y="20806"/>
                  <a:pt x="4216" y="20827"/>
                  <a:pt x="4145" y="20656"/>
                </a:cubicBezTo>
                <a:cubicBezTo>
                  <a:pt x="4105" y="20560"/>
                  <a:pt x="4056" y="20514"/>
                  <a:pt x="4027" y="20543"/>
                </a:cubicBezTo>
                <a:cubicBezTo>
                  <a:pt x="3958" y="20610"/>
                  <a:pt x="3669" y="20615"/>
                  <a:pt x="3634" y="20550"/>
                </a:cubicBezTo>
                <a:cubicBezTo>
                  <a:pt x="3619" y="20521"/>
                  <a:pt x="3600" y="20570"/>
                  <a:pt x="3592" y="20660"/>
                </a:cubicBezTo>
                <a:cubicBezTo>
                  <a:pt x="3576" y="20853"/>
                  <a:pt x="3512" y="20875"/>
                  <a:pt x="3465" y="20702"/>
                </a:cubicBezTo>
                <a:cubicBezTo>
                  <a:pt x="3421" y="20542"/>
                  <a:pt x="3331" y="20543"/>
                  <a:pt x="3331" y="20704"/>
                </a:cubicBezTo>
                <a:cubicBezTo>
                  <a:pt x="3331" y="20773"/>
                  <a:pt x="3313" y="20850"/>
                  <a:pt x="3291" y="20875"/>
                </a:cubicBezTo>
                <a:cubicBezTo>
                  <a:pt x="3261" y="20910"/>
                  <a:pt x="3270" y="20972"/>
                  <a:pt x="3332" y="21130"/>
                </a:cubicBezTo>
                <a:cubicBezTo>
                  <a:pt x="3377" y="21244"/>
                  <a:pt x="3421" y="21316"/>
                  <a:pt x="3429" y="21291"/>
                </a:cubicBezTo>
                <a:cubicBezTo>
                  <a:pt x="3437" y="21265"/>
                  <a:pt x="3489" y="21316"/>
                  <a:pt x="3543" y="21404"/>
                </a:cubicBezTo>
                <a:cubicBezTo>
                  <a:pt x="3597" y="21492"/>
                  <a:pt x="3659" y="21539"/>
                  <a:pt x="3681" y="21511"/>
                </a:cubicBezTo>
                <a:cubicBezTo>
                  <a:pt x="3703" y="21482"/>
                  <a:pt x="3739" y="21460"/>
                  <a:pt x="3761" y="21458"/>
                </a:cubicBezTo>
                <a:cubicBezTo>
                  <a:pt x="3784" y="21456"/>
                  <a:pt x="3816" y="21396"/>
                  <a:pt x="3833" y="21324"/>
                </a:cubicBezTo>
                <a:cubicBezTo>
                  <a:pt x="3850" y="21252"/>
                  <a:pt x="3878" y="21190"/>
                  <a:pt x="3894" y="21184"/>
                </a:cubicBezTo>
                <a:cubicBezTo>
                  <a:pt x="3910" y="21178"/>
                  <a:pt x="3941" y="21169"/>
                  <a:pt x="3964" y="21163"/>
                </a:cubicBezTo>
                <a:cubicBezTo>
                  <a:pt x="3986" y="21157"/>
                  <a:pt x="4004" y="21082"/>
                  <a:pt x="4004" y="20994"/>
                </a:cubicBezTo>
                <a:cubicBezTo>
                  <a:pt x="4004" y="20763"/>
                  <a:pt x="4040" y="20729"/>
                  <a:pt x="4146" y="20863"/>
                </a:cubicBezTo>
                <a:cubicBezTo>
                  <a:pt x="4244" y="20987"/>
                  <a:pt x="4282" y="21154"/>
                  <a:pt x="4257" y="21348"/>
                </a:cubicBezTo>
                <a:cubicBezTo>
                  <a:pt x="4248" y="21420"/>
                  <a:pt x="4269" y="21479"/>
                  <a:pt x="4314" y="21514"/>
                </a:cubicBezTo>
                <a:cubicBezTo>
                  <a:pt x="4427" y="21600"/>
                  <a:pt x="4443" y="21486"/>
                  <a:pt x="4353" y="21232"/>
                </a:cubicBezTo>
                <a:cubicBezTo>
                  <a:pt x="4263" y="20976"/>
                  <a:pt x="4256" y="20726"/>
                  <a:pt x="4326" y="20334"/>
                </a:cubicBezTo>
                <a:lnTo>
                  <a:pt x="4362" y="20127"/>
                </a:lnTo>
                <a:close/>
                <a:moveTo>
                  <a:pt x="5152" y="20248"/>
                </a:moveTo>
                <a:cubicBezTo>
                  <a:pt x="5135" y="20246"/>
                  <a:pt x="5117" y="20298"/>
                  <a:pt x="5092" y="20400"/>
                </a:cubicBezTo>
                <a:cubicBezTo>
                  <a:pt x="5076" y="20469"/>
                  <a:pt x="5043" y="20502"/>
                  <a:pt x="5019" y="20474"/>
                </a:cubicBezTo>
                <a:cubicBezTo>
                  <a:pt x="4995" y="20446"/>
                  <a:pt x="4970" y="20452"/>
                  <a:pt x="4962" y="20489"/>
                </a:cubicBezTo>
                <a:cubicBezTo>
                  <a:pt x="4955" y="20525"/>
                  <a:pt x="4903" y="20543"/>
                  <a:pt x="4846" y="20532"/>
                </a:cubicBezTo>
                <a:cubicBezTo>
                  <a:pt x="4786" y="20520"/>
                  <a:pt x="4727" y="20563"/>
                  <a:pt x="4700" y="20635"/>
                </a:cubicBezTo>
                <a:cubicBezTo>
                  <a:pt x="4660" y="20742"/>
                  <a:pt x="4647" y="20739"/>
                  <a:pt x="4586" y="20617"/>
                </a:cubicBezTo>
                <a:cubicBezTo>
                  <a:pt x="4548" y="20540"/>
                  <a:pt x="4524" y="20443"/>
                  <a:pt x="4533" y="20400"/>
                </a:cubicBezTo>
                <a:cubicBezTo>
                  <a:pt x="4542" y="20356"/>
                  <a:pt x="4523" y="20368"/>
                  <a:pt x="4492" y="20427"/>
                </a:cubicBezTo>
                <a:cubicBezTo>
                  <a:pt x="4428" y="20550"/>
                  <a:pt x="4400" y="20717"/>
                  <a:pt x="4433" y="20781"/>
                </a:cubicBezTo>
                <a:cubicBezTo>
                  <a:pt x="4446" y="20805"/>
                  <a:pt x="4450" y="20898"/>
                  <a:pt x="4442" y="20988"/>
                </a:cubicBezTo>
                <a:cubicBezTo>
                  <a:pt x="4429" y="21150"/>
                  <a:pt x="4472" y="21220"/>
                  <a:pt x="4500" y="21082"/>
                </a:cubicBezTo>
                <a:cubicBezTo>
                  <a:pt x="4508" y="21043"/>
                  <a:pt x="4545" y="21028"/>
                  <a:pt x="4582" y="21050"/>
                </a:cubicBezTo>
                <a:cubicBezTo>
                  <a:pt x="4632" y="21079"/>
                  <a:pt x="4651" y="21055"/>
                  <a:pt x="4651" y="20963"/>
                </a:cubicBezTo>
                <a:cubicBezTo>
                  <a:pt x="4651" y="20754"/>
                  <a:pt x="4699" y="20725"/>
                  <a:pt x="4756" y="20901"/>
                </a:cubicBezTo>
                <a:lnTo>
                  <a:pt x="4811" y="21068"/>
                </a:lnTo>
                <a:lnTo>
                  <a:pt x="4841" y="20899"/>
                </a:lnTo>
                <a:cubicBezTo>
                  <a:pt x="4867" y="20751"/>
                  <a:pt x="4876" y="20742"/>
                  <a:pt x="4916" y="20845"/>
                </a:cubicBezTo>
                <a:cubicBezTo>
                  <a:pt x="4940" y="20910"/>
                  <a:pt x="4982" y="20986"/>
                  <a:pt x="5008" y="21014"/>
                </a:cubicBezTo>
                <a:cubicBezTo>
                  <a:pt x="5034" y="21042"/>
                  <a:pt x="5055" y="21102"/>
                  <a:pt x="5055" y="21149"/>
                </a:cubicBezTo>
                <a:cubicBezTo>
                  <a:pt x="5055" y="21203"/>
                  <a:pt x="5075" y="21198"/>
                  <a:pt x="5109" y="21134"/>
                </a:cubicBezTo>
                <a:cubicBezTo>
                  <a:pt x="5138" y="21078"/>
                  <a:pt x="5162" y="20974"/>
                  <a:pt x="5162" y="20904"/>
                </a:cubicBezTo>
                <a:cubicBezTo>
                  <a:pt x="5162" y="20834"/>
                  <a:pt x="5175" y="20738"/>
                  <a:pt x="5190" y="20692"/>
                </a:cubicBezTo>
                <a:cubicBezTo>
                  <a:pt x="5208" y="20638"/>
                  <a:pt x="5209" y="20533"/>
                  <a:pt x="5194" y="20407"/>
                </a:cubicBezTo>
                <a:cubicBezTo>
                  <a:pt x="5181" y="20302"/>
                  <a:pt x="5168" y="20249"/>
                  <a:pt x="5152" y="20248"/>
                </a:cubicBezTo>
                <a:close/>
                <a:moveTo>
                  <a:pt x="5810" y="20415"/>
                </a:moveTo>
                <a:cubicBezTo>
                  <a:pt x="5741" y="20415"/>
                  <a:pt x="5728" y="20446"/>
                  <a:pt x="5728" y="20615"/>
                </a:cubicBezTo>
                <a:cubicBezTo>
                  <a:pt x="5728" y="20725"/>
                  <a:pt x="5716" y="20839"/>
                  <a:pt x="5701" y="20866"/>
                </a:cubicBezTo>
                <a:cubicBezTo>
                  <a:pt x="5668" y="20929"/>
                  <a:pt x="5665" y="21152"/>
                  <a:pt x="5698" y="21152"/>
                </a:cubicBezTo>
                <a:cubicBezTo>
                  <a:pt x="5711" y="21152"/>
                  <a:pt x="5729" y="21075"/>
                  <a:pt x="5737" y="20981"/>
                </a:cubicBezTo>
                <a:cubicBezTo>
                  <a:pt x="5756" y="20761"/>
                  <a:pt x="5854" y="20802"/>
                  <a:pt x="5841" y="21024"/>
                </a:cubicBezTo>
                <a:cubicBezTo>
                  <a:pt x="5835" y="21136"/>
                  <a:pt x="5843" y="21160"/>
                  <a:pt x="5876" y="21122"/>
                </a:cubicBezTo>
                <a:cubicBezTo>
                  <a:pt x="5901" y="21094"/>
                  <a:pt x="5943" y="21110"/>
                  <a:pt x="5971" y="21155"/>
                </a:cubicBezTo>
                <a:cubicBezTo>
                  <a:pt x="6013" y="21223"/>
                  <a:pt x="6031" y="21197"/>
                  <a:pt x="6069" y="21021"/>
                </a:cubicBezTo>
                <a:cubicBezTo>
                  <a:pt x="6107" y="20847"/>
                  <a:pt x="6120" y="20828"/>
                  <a:pt x="6144" y="20919"/>
                </a:cubicBezTo>
                <a:cubicBezTo>
                  <a:pt x="6159" y="20981"/>
                  <a:pt x="6206" y="21096"/>
                  <a:pt x="6247" y="21175"/>
                </a:cubicBezTo>
                <a:lnTo>
                  <a:pt x="6320" y="21319"/>
                </a:lnTo>
                <a:lnTo>
                  <a:pt x="6368" y="21020"/>
                </a:lnTo>
                <a:cubicBezTo>
                  <a:pt x="6427" y="20647"/>
                  <a:pt x="6466" y="20651"/>
                  <a:pt x="6477" y="21032"/>
                </a:cubicBezTo>
                <a:cubicBezTo>
                  <a:pt x="6484" y="21263"/>
                  <a:pt x="6495" y="21314"/>
                  <a:pt x="6531" y="21280"/>
                </a:cubicBezTo>
                <a:cubicBezTo>
                  <a:pt x="6556" y="21257"/>
                  <a:pt x="6594" y="21272"/>
                  <a:pt x="6614" y="21312"/>
                </a:cubicBezTo>
                <a:cubicBezTo>
                  <a:pt x="6669" y="21415"/>
                  <a:pt x="6759" y="21235"/>
                  <a:pt x="6721" y="21098"/>
                </a:cubicBezTo>
                <a:cubicBezTo>
                  <a:pt x="6706" y="21042"/>
                  <a:pt x="6701" y="20962"/>
                  <a:pt x="6709" y="20918"/>
                </a:cubicBezTo>
                <a:cubicBezTo>
                  <a:pt x="6718" y="20874"/>
                  <a:pt x="6713" y="20812"/>
                  <a:pt x="6698" y="20784"/>
                </a:cubicBezTo>
                <a:cubicBezTo>
                  <a:pt x="6682" y="20755"/>
                  <a:pt x="6677" y="20692"/>
                  <a:pt x="6687" y="20645"/>
                </a:cubicBezTo>
                <a:cubicBezTo>
                  <a:pt x="6698" y="20589"/>
                  <a:pt x="6677" y="20580"/>
                  <a:pt x="6625" y="20615"/>
                </a:cubicBezTo>
                <a:cubicBezTo>
                  <a:pt x="6582" y="20644"/>
                  <a:pt x="6512" y="20629"/>
                  <a:pt x="6472" y="20582"/>
                </a:cubicBezTo>
                <a:cubicBezTo>
                  <a:pt x="6428" y="20531"/>
                  <a:pt x="6380" y="20526"/>
                  <a:pt x="6353" y="20568"/>
                </a:cubicBezTo>
                <a:cubicBezTo>
                  <a:pt x="6328" y="20608"/>
                  <a:pt x="6283" y="20615"/>
                  <a:pt x="6253" y="20582"/>
                </a:cubicBezTo>
                <a:cubicBezTo>
                  <a:pt x="6221" y="20546"/>
                  <a:pt x="6176" y="20565"/>
                  <a:pt x="6141" y="20635"/>
                </a:cubicBezTo>
                <a:cubicBezTo>
                  <a:pt x="6102" y="20712"/>
                  <a:pt x="6077" y="20724"/>
                  <a:pt x="6066" y="20666"/>
                </a:cubicBezTo>
                <a:cubicBezTo>
                  <a:pt x="6039" y="20537"/>
                  <a:pt x="6006" y="20558"/>
                  <a:pt x="5948" y="20747"/>
                </a:cubicBezTo>
                <a:cubicBezTo>
                  <a:pt x="5889" y="20939"/>
                  <a:pt x="5848" y="20845"/>
                  <a:pt x="5876" y="20579"/>
                </a:cubicBezTo>
                <a:cubicBezTo>
                  <a:pt x="5891" y="20440"/>
                  <a:pt x="5881" y="20415"/>
                  <a:pt x="5810" y="20415"/>
                </a:cubicBezTo>
                <a:close/>
                <a:moveTo>
                  <a:pt x="8178" y="20427"/>
                </a:moveTo>
                <a:cubicBezTo>
                  <a:pt x="8164" y="20429"/>
                  <a:pt x="8151" y="20467"/>
                  <a:pt x="8126" y="20543"/>
                </a:cubicBezTo>
                <a:cubicBezTo>
                  <a:pt x="8098" y="20630"/>
                  <a:pt x="8071" y="20772"/>
                  <a:pt x="8067" y="20856"/>
                </a:cubicBezTo>
                <a:cubicBezTo>
                  <a:pt x="8055" y="21052"/>
                  <a:pt x="8130" y="21200"/>
                  <a:pt x="8196" y="21115"/>
                </a:cubicBezTo>
                <a:cubicBezTo>
                  <a:pt x="8263" y="21028"/>
                  <a:pt x="8540" y="21079"/>
                  <a:pt x="8575" y="21184"/>
                </a:cubicBezTo>
                <a:cubicBezTo>
                  <a:pt x="8597" y="21252"/>
                  <a:pt x="8609" y="21209"/>
                  <a:pt x="8622" y="21020"/>
                </a:cubicBezTo>
                <a:cubicBezTo>
                  <a:pt x="8628" y="20935"/>
                  <a:pt x="8641" y="20801"/>
                  <a:pt x="8652" y="20722"/>
                </a:cubicBezTo>
                <a:cubicBezTo>
                  <a:pt x="8670" y="20578"/>
                  <a:pt x="8648" y="20544"/>
                  <a:pt x="8552" y="20573"/>
                </a:cubicBezTo>
                <a:cubicBezTo>
                  <a:pt x="8528" y="20580"/>
                  <a:pt x="8499" y="20546"/>
                  <a:pt x="8490" y="20499"/>
                </a:cubicBezTo>
                <a:cubicBezTo>
                  <a:pt x="8478" y="20439"/>
                  <a:pt x="8456" y="20439"/>
                  <a:pt x="8419" y="20499"/>
                </a:cubicBezTo>
                <a:cubicBezTo>
                  <a:pt x="8390" y="20546"/>
                  <a:pt x="8356" y="20565"/>
                  <a:pt x="8342" y="20540"/>
                </a:cubicBezTo>
                <a:cubicBezTo>
                  <a:pt x="8329" y="20514"/>
                  <a:pt x="8310" y="20535"/>
                  <a:pt x="8300" y="20583"/>
                </a:cubicBezTo>
                <a:cubicBezTo>
                  <a:pt x="8288" y="20642"/>
                  <a:pt x="8264" y="20623"/>
                  <a:pt x="8230" y="20528"/>
                </a:cubicBezTo>
                <a:cubicBezTo>
                  <a:pt x="8205" y="20459"/>
                  <a:pt x="8191" y="20425"/>
                  <a:pt x="8178" y="20427"/>
                </a:cubicBezTo>
                <a:close/>
                <a:moveTo>
                  <a:pt x="7036" y="20451"/>
                </a:moveTo>
                <a:cubicBezTo>
                  <a:pt x="6987" y="20454"/>
                  <a:pt x="6951" y="20482"/>
                  <a:pt x="6957" y="20514"/>
                </a:cubicBezTo>
                <a:cubicBezTo>
                  <a:pt x="6964" y="20546"/>
                  <a:pt x="6939" y="20631"/>
                  <a:pt x="6902" y="20704"/>
                </a:cubicBezTo>
                <a:cubicBezTo>
                  <a:pt x="6866" y="20777"/>
                  <a:pt x="6841" y="20882"/>
                  <a:pt x="6848" y="20937"/>
                </a:cubicBezTo>
                <a:cubicBezTo>
                  <a:pt x="6865" y="21070"/>
                  <a:pt x="7135" y="21060"/>
                  <a:pt x="7189" y="20925"/>
                </a:cubicBezTo>
                <a:cubicBezTo>
                  <a:pt x="7222" y="20842"/>
                  <a:pt x="7236" y="20847"/>
                  <a:pt x="7263" y="20948"/>
                </a:cubicBezTo>
                <a:cubicBezTo>
                  <a:pt x="7316" y="21140"/>
                  <a:pt x="7335" y="21095"/>
                  <a:pt x="7335" y="20784"/>
                </a:cubicBezTo>
                <a:cubicBezTo>
                  <a:pt x="7335" y="20471"/>
                  <a:pt x="7328" y="20458"/>
                  <a:pt x="7224" y="20579"/>
                </a:cubicBezTo>
                <a:cubicBezTo>
                  <a:pt x="7171" y="20640"/>
                  <a:pt x="7151" y="20631"/>
                  <a:pt x="7141" y="20550"/>
                </a:cubicBezTo>
                <a:cubicBezTo>
                  <a:pt x="7133" y="20489"/>
                  <a:pt x="7088" y="20448"/>
                  <a:pt x="7036" y="20451"/>
                </a:cubicBezTo>
                <a:close/>
                <a:moveTo>
                  <a:pt x="7775" y="20455"/>
                </a:moveTo>
                <a:cubicBezTo>
                  <a:pt x="7685" y="20461"/>
                  <a:pt x="7653" y="20496"/>
                  <a:pt x="7653" y="20589"/>
                </a:cubicBezTo>
                <a:cubicBezTo>
                  <a:pt x="7653" y="20659"/>
                  <a:pt x="7631" y="20782"/>
                  <a:pt x="7605" y="20863"/>
                </a:cubicBezTo>
                <a:cubicBezTo>
                  <a:pt x="7571" y="20964"/>
                  <a:pt x="7565" y="21030"/>
                  <a:pt x="7586" y="21068"/>
                </a:cubicBezTo>
                <a:cubicBezTo>
                  <a:pt x="7620" y="21132"/>
                  <a:pt x="7949" y="21108"/>
                  <a:pt x="7986" y="21038"/>
                </a:cubicBezTo>
                <a:cubicBezTo>
                  <a:pt x="8024" y="20968"/>
                  <a:pt x="7990" y="20581"/>
                  <a:pt x="7940" y="20510"/>
                </a:cubicBezTo>
                <a:cubicBezTo>
                  <a:pt x="7916" y="20475"/>
                  <a:pt x="7842" y="20451"/>
                  <a:pt x="7775" y="20455"/>
                </a:cubicBezTo>
                <a:close/>
                <a:moveTo>
                  <a:pt x="5279" y="20496"/>
                </a:moveTo>
                <a:cubicBezTo>
                  <a:pt x="5259" y="20493"/>
                  <a:pt x="5246" y="20529"/>
                  <a:pt x="5261" y="20600"/>
                </a:cubicBezTo>
                <a:cubicBezTo>
                  <a:pt x="5272" y="20656"/>
                  <a:pt x="5278" y="20803"/>
                  <a:pt x="5273" y="20927"/>
                </a:cubicBezTo>
                <a:cubicBezTo>
                  <a:pt x="5263" y="21212"/>
                  <a:pt x="5305" y="21218"/>
                  <a:pt x="5347" y="20937"/>
                </a:cubicBezTo>
                <a:cubicBezTo>
                  <a:pt x="5372" y="20775"/>
                  <a:pt x="5372" y="20695"/>
                  <a:pt x="5348" y="20609"/>
                </a:cubicBezTo>
                <a:cubicBezTo>
                  <a:pt x="5329" y="20537"/>
                  <a:pt x="5300" y="20499"/>
                  <a:pt x="5279" y="20496"/>
                </a:cubicBezTo>
                <a:close/>
                <a:moveTo>
                  <a:pt x="3188" y="20660"/>
                </a:moveTo>
                <a:cubicBezTo>
                  <a:pt x="3177" y="20660"/>
                  <a:pt x="3169" y="20680"/>
                  <a:pt x="3169" y="20702"/>
                </a:cubicBezTo>
                <a:cubicBezTo>
                  <a:pt x="3169" y="20725"/>
                  <a:pt x="3169" y="20853"/>
                  <a:pt x="3169" y="20988"/>
                </a:cubicBezTo>
                <a:cubicBezTo>
                  <a:pt x="3169" y="21124"/>
                  <a:pt x="3179" y="21235"/>
                  <a:pt x="3190" y="21235"/>
                </a:cubicBezTo>
                <a:cubicBezTo>
                  <a:pt x="3202" y="21235"/>
                  <a:pt x="3210" y="21106"/>
                  <a:pt x="3208" y="20948"/>
                </a:cubicBezTo>
                <a:cubicBezTo>
                  <a:pt x="3207" y="20790"/>
                  <a:pt x="3198" y="20660"/>
                  <a:pt x="3188" y="2066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" name="Line"/>
          <p:cNvSpPr/>
          <p:nvPr/>
        </p:nvSpPr>
        <p:spPr>
          <a:xfrm>
            <a:off x="8623300" y="3962400"/>
            <a:ext cx="3175" cy="609600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9" name="Line"/>
          <p:cNvSpPr/>
          <p:nvPr/>
        </p:nvSpPr>
        <p:spPr>
          <a:xfrm>
            <a:off x="9188450" y="3962400"/>
            <a:ext cx="3175" cy="609600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0" name="Line"/>
          <p:cNvSpPr/>
          <p:nvPr/>
        </p:nvSpPr>
        <p:spPr>
          <a:xfrm>
            <a:off x="13046075" y="3962400"/>
            <a:ext cx="3175" cy="609600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1" name="Line"/>
          <p:cNvSpPr/>
          <p:nvPr/>
        </p:nvSpPr>
        <p:spPr>
          <a:xfrm>
            <a:off x="14966950" y="3962400"/>
            <a:ext cx="3175" cy="609600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2" name="Line"/>
          <p:cNvSpPr/>
          <p:nvPr/>
        </p:nvSpPr>
        <p:spPr>
          <a:xfrm>
            <a:off x="17221200" y="3962400"/>
            <a:ext cx="3175" cy="609600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3" name="Line"/>
          <p:cNvSpPr/>
          <p:nvPr/>
        </p:nvSpPr>
        <p:spPr>
          <a:xfrm>
            <a:off x="19627850" y="3962400"/>
            <a:ext cx="3175" cy="609600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4" name="Line"/>
          <p:cNvSpPr/>
          <p:nvPr/>
        </p:nvSpPr>
        <p:spPr>
          <a:xfrm flipV="1">
            <a:off x="39624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5" name="Line"/>
          <p:cNvSpPr/>
          <p:nvPr/>
        </p:nvSpPr>
        <p:spPr>
          <a:xfrm flipV="1">
            <a:off x="45085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6" name="Line"/>
          <p:cNvSpPr/>
          <p:nvPr/>
        </p:nvSpPr>
        <p:spPr>
          <a:xfrm flipV="1">
            <a:off x="619129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7" name="Line"/>
          <p:cNvSpPr/>
          <p:nvPr/>
        </p:nvSpPr>
        <p:spPr>
          <a:xfrm flipV="1">
            <a:off x="67056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8" name="Line"/>
          <p:cNvSpPr/>
          <p:nvPr/>
        </p:nvSpPr>
        <p:spPr>
          <a:xfrm flipV="1">
            <a:off x="83820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9" name="Line"/>
          <p:cNvSpPr/>
          <p:nvPr/>
        </p:nvSpPr>
        <p:spPr>
          <a:xfrm flipV="1">
            <a:off x="89916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0" name="Line"/>
          <p:cNvSpPr/>
          <p:nvPr/>
        </p:nvSpPr>
        <p:spPr>
          <a:xfrm flipV="1">
            <a:off x="10633118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1" name="Line"/>
          <p:cNvSpPr/>
          <p:nvPr/>
        </p:nvSpPr>
        <p:spPr>
          <a:xfrm flipV="1">
            <a:off x="111252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2" name="Line"/>
          <p:cNvSpPr/>
          <p:nvPr/>
        </p:nvSpPr>
        <p:spPr>
          <a:xfrm flipV="1">
            <a:off x="128016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3" name="Line"/>
          <p:cNvSpPr/>
          <p:nvPr/>
        </p:nvSpPr>
        <p:spPr>
          <a:xfrm flipV="1">
            <a:off x="13338218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4" name="Line"/>
          <p:cNvSpPr/>
          <p:nvPr/>
        </p:nvSpPr>
        <p:spPr>
          <a:xfrm flipV="1">
            <a:off x="15020968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5" name="Line"/>
          <p:cNvSpPr/>
          <p:nvPr/>
        </p:nvSpPr>
        <p:spPr>
          <a:xfrm flipV="1">
            <a:off x="155448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6" name="Line"/>
          <p:cNvSpPr/>
          <p:nvPr/>
        </p:nvSpPr>
        <p:spPr>
          <a:xfrm flipV="1">
            <a:off x="17179968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7" name="Line"/>
          <p:cNvSpPr/>
          <p:nvPr/>
        </p:nvSpPr>
        <p:spPr>
          <a:xfrm flipV="1">
            <a:off x="176784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8" name="Line"/>
          <p:cNvSpPr/>
          <p:nvPr/>
        </p:nvSpPr>
        <p:spPr>
          <a:xfrm flipV="1">
            <a:off x="193548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9" name="Line"/>
          <p:cNvSpPr/>
          <p:nvPr/>
        </p:nvSpPr>
        <p:spPr>
          <a:xfrm flipV="1">
            <a:off x="19964443" y="5791199"/>
            <a:ext cx="3089" cy="457202"/>
          </a:xfrm>
          <a:prstGeom prst="line">
            <a:avLst/>
          </a:prstGeom>
          <a:ln w="76200">
            <a:solidFill>
              <a:srgbClr val="0433FF"/>
            </a:solidFill>
            <a:tailEnd type="triangle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0" name="Written accents, most of them on weak beats"/>
          <p:cNvSpPr/>
          <p:nvPr/>
        </p:nvSpPr>
        <p:spPr>
          <a:xfrm>
            <a:off x="5943600" y="2895600"/>
            <a:ext cx="147828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DA2A35"/>
              </a:buClr>
              <a:buFont typeface="Century Gothic"/>
              <a:defRPr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</a:rPr>
              <a:t>Written accents, most of them on weak beats</a:t>
            </a:r>
          </a:p>
        </p:txBody>
      </p:sp>
      <p:sp>
        <p:nvSpPr>
          <p:cNvPr id="351" name="Strong beats you would expect to be accented"/>
          <p:cNvSpPr/>
          <p:nvPr/>
        </p:nvSpPr>
        <p:spPr>
          <a:xfrm>
            <a:off x="4724400" y="10363200"/>
            <a:ext cx="13411200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3E67B8"/>
              </a:buClr>
              <a:buFont typeface="Century Gothic"/>
              <a:defRPr>
                <a:solidFill>
                  <a:srgbClr val="3E67B8"/>
                </a:solidFill>
                <a:uFill>
                  <a:solidFill>
                    <a:srgbClr val="3E67B8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3E67B8"/>
                </a:solidFill>
                <a:uFill>
                  <a:solidFill>
                    <a:srgbClr val="3E67B8"/>
                  </a:solidFill>
                </a:uFill>
              </a:rPr>
              <a:t>Strong beats you would expect to be accented</a:t>
            </a:r>
          </a:p>
        </p:txBody>
      </p:sp>
      <p:sp>
        <p:nvSpPr>
          <p:cNvPr id="352" name="“misplaced” accents on chords at “Dance of the Adolescents”"/>
          <p:cNvSpPr/>
          <p:nvPr/>
        </p:nvSpPr>
        <p:spPr>
          <a:xfrm>
            <a:off x="3122385" y="929438"/>
            <a:ext cx="18915782" cy="1661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/>
          <a:lstStyle>
            <a:lvl1pPr marL="81279" marR="81279" algn="ctr" defTabSz="18288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Century Gothic"/>
              <a:defRPr b="1">
                <a:ln w="127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“misplaced” accents on chords at “Dance of the Adolescents” </a:t>
            </a:r>
          </a:p>
        </p:txBody>
      </p:sp>
      <p:pic>
        <p:nvPicPr>
          <p:cNvPr id="353" name="Danse.m4a" descr="Dans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00" y="10346266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" fill="hold"/>
                                        <p:tgtEl>
                                          <p:spTgt spid="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.jpeg" descr="image.jpeg"/>
          <p:cNvPicPr>
            <a:picLocks noChangeAspect="1"/>
          </p:cNvPicPr>
          <p:nvPr/>
        </p:nvPicPr>
        <p:blipFill>
          <a:blip r:embed="rId4"/>
          <a:srcRect r="4705"/>
          <a:stretch>
            <a:fillRect/>
          </a:stretch>
        </p:blipFill>
        <p:spPr>
          <a:xfrm>
            <a:off x="3784600" y="3200400"/>
            <a:ext cx="17551400" cy="807085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ectangle"/>
          <p:cNvSpPr/>
          <p:nvPr/>
        </p:nvSpPr>
        <p:spPr>
          <a:xfrm>
            <a:off x="4419600" y="3048000"/>
            <a:ext cx="14478000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57" name="tubas"/>
          <p:cNvSpPr txBox="1"/>
          <p:nvPr/>
        </p:nvSpPr>
        <p:spPr>
          <a:xfrm>
            <a:off x="3657600" y="4114800"/>
            <a:ext cx="1219200" cy="6146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1600"/>
              </a:spcBef>
              <a:defRPr sz="28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tubas</a:t>
            </a:r>
          </a:p>
        </p:txBody>
      </p:sp>
      <p:sp>
        <p:nvSpPr>
          <p:cNvPr id="358" name="bass drum"/>
          <p:cNvSpPr txBox="1"/>
          <p:nvPr/>
        </p:nvSpPr>
        <p:spPr>
          <a:xfrm>
            <a:off x="3657600" y="5638800"/>
            <a:ext cx="1219200" cy="10464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1600"/>
              </a:spcBef>
              <a:defRPr sz="28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bass drum</a:t>
            </a:r>
          </a:p>
        </p:txBody>
      </p:sp>
      <p:sp>
        <p:nvSpPr>
          <p:cNvPr id="359" name="violins"/>
          <p:cNvSpPr txBox="1"/>
          <p:nvPr/>
        </p:nvSpPr>
        <p:spPr>
          <a:xfrm>
            <a:off x="3352800" y="7772400"/>
            <a:ext cx="1371600" cy="6146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1600"/>
              </a:spcBef>
              <a:defRPr sz="28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violins</a:t>
            </a:r>
          </a:p>
        </p:txBody>
      </p:sp>
      <p:sp>
        <p:nvSpPr>
          <p:cNvPr id="360" name="violas"/>
          <p:cNvSpPr txBox="1"/>
          <p:nvPr/>
        </p:nvSpPr>
        <p:spPr>
          <a:xfrm>
            <a:off x="3505200" y="9296400"/>
            <a:ext cx="1371600" cy="6146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1600"/>
              </a:spcBef>
              <a:defRPr sz="28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violas</a:t>
            </a:r>
          </a:p>
        </p:txBody>
      </p:sp>
      <p:sp>
        <p:nvSpPr>
          <p:cNvPr id="361" name="cellos"/>
          <p:cNvSpPr txBox="1"/>
          <p:nvPr/>
        </p:nvSpPr>
        <p:spPr>
          <a:xfrm>
            <a:off x="3505200" y="10058400"/>
            <a:ext cx="1371600" cy="6146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1600"/>
              </a:spcBef>
              <a:defRPr sz="28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cellos</a:t>
            </a:r>
          </a:p>
        </p:txBody>
      </p:sp>
      <p:sp>
        <p:nvSpPr>
          <p:cNvPr id="362" name="Rectangle"/>
          <p:cNvSpPr/>
          <p:nvPr/>
        </p:nvSpPr>
        <p:spPr>
          <a:xfrm>
            <a:off x="3657600" y="5029200"/>
            <a:ext cx="1066800" cy="762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63" name="Rectangle"/>
          <p:cNvSpPr/>
          <p:nvPr/>
        </p:nvSpPr>
        <p:spPr>
          <a:xfrm>
            <a:off x="3657600" y="6553200"/>
            <a:ext cx="1066800" cy="762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64" name="Polymeter in “Games of the Rival Tribes”"/>
          <p:cNvSpPr txBox="1"/>
          <p:nvPr/>
        </p:nvSpPr>
        <p:spPr>
          <a:xfrm>
            <a:off x="5425440" y="914400"/>
            <a:ext cx="14752320" cy="907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 i="1">
                <a:latin typeface="Optima"/>
                <a:ea typeface="Optima"/>
                <a:cs typeface="Optima"/>
                <a:sym typeface="Optima"/>
              </a:defRPr>
            </a:pPr>
            <a:r>
              <a:t>Polymeter</a:t>
            </a:r>
            <a:r>
              <a:rPr i="0"/>
              <a:t> in “Games of the Rival Tribes”</a:t>
            </a:r>
          </a:p>
        </p:txBody>
      </p:sp>
      <p:sp>
        <p:nvSpPr>
          <p:cNvPr id="365" name="Bass drum in 3/4 time, everyone else in 4/4"/>
          <p:cNvSpPr txBox="1"/>
          <p:nvPr/>
        </p:nvSpPr>
        <p:spPr>
          <a:xfrm>
            <a:off x="5425440" y="1981200"/>
            <a:ext cx="13685520" cy="90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3961C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Bass drum in 3/4 time,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CB321C"/>
                </a:solidFill>
              </a:rPr>
              <a:t>everyone else in 4/4</a:t>
            </a:r>
          </a:p>
        </p:txBody>
      </p:sp>
      <p:sp>
        <p:nvSpPr>
          <p:cNvPr id="366" name="Rectangle"/>
          <p:cNvSpPr/>
          <p:nvPr/>
        </p:nvSpPr>
        <p:spPr>
          <a:xfrm>
            <a:off x="5181600" y="5486400"/>
            <a:ext cx="13716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67" name="Rectangle"/>
          <p:cNvSpPr/>
          <p:nvPr/>
        </p:nvSpPr>
        <p:spPr>
          <a:xfrm>
            <a:off x="6705600" y="5486400"/>
            <a:ext cx="13716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68" name="Rectangle"/>
          <p:cNvSpPr/>
          <p:nvPr/>
        </p:nvSpPr>
        <p:spPr>
          <a:xfrm>
            <a:off x="8229600" y="5486400"/>
            <a:ext cx="15240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69" name="Rectangle"/>
          <p:cNvSpPr/>
          <p:nvPr/>
        </p:nvSpPr>
        <p:spPr>
          <a:xfrm>
            <a:off x="9906000" y="5486400"/>
            <a:ext cx="21336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12344400" y="5486400"/>
            <a:ext cx="13716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1" name="Rectangle"/>
          <p:cNvSpPr/>
          <p:nvPr/>
        </p:nvSpPr>
        <p:spPr>
          <a:xfrm>
            <a:off x="13868400" y="5486400"/>
            <a:ext cx="15240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15544800" y="5486400"/>
            <a:ext cx="15240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3" name="Rectangle"/>
          <p:cNvSpPr/>
          <p:nvPr/>
        </p:nvSpPr>
        <p:spPr>
          <a:xfrm>
            <a:off x="17221200" y="5486400"/>
            <a:ext cx="13716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4" name="Rectangle"/>
          <p:cNvSpPr/>
          <p:nvPr/>
        </p:nvSpPr>
        <p:spPr>
          <a:xfrm>
            <a:off x="18745200" y="5486400"/>
            <a:ext cx="1524000" cy="1219200"/>
          </a:xfrm>
          <a:prstGeom prst="rect">
            <a:avLst/>
          </a:prstGeom>
          <a:ln w="50800">
            <a:solidFill>
              <a:srgbClr val="3961CB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5" name="Rectangle"/>
          <p:cNvSpPr/>
          <p:nvPr/>
        </p:nvSpPr>
        <p:spPr>
          <a:xfrm>
            <a:off x="5486400" y="3200400"/>
            <a:ext cx="1828800" cy="79248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6" name="Rectangle"/>
          <p:cNvSpPr/>
          <p:nvPr/>
        </p:nvSpPr>
        <p:spPr>
          <a:xfrm>
            <a:off x="7467600" y="3200400"/>
            <a:ext cx="1828800" cy="79248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7" name="Rectangle"/>
          <p:cNvSpPr/>
          <p:nvPr/>
        </p:nvSpPr>
        <p:spPr>
          <a:xfrm>
            <a:off x="9448800" y="3200400"/>
            <a:ext cx="2743200" cy="79248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8" name="Rectangle"/>
          <p:cNvSpPr/>
          <p:nvPr/>
        </p:nvSpPr>
        <p:spPr>
          <a:xfrm>
            <a:off x="12344400" y="3200400"/>
            <a:ext cx="2133600" cy="79248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79" name="Rectangle"/>
          <p:cNvSpPr/>
          <p:nvPr/>
        </p:nvSpPr>
        <p:spPr>
          <a:xfrm>
            <a:off x="14630400" y="3200400"/>
            <a:ext cx="1981200" cy="79248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80" name="Rectangle"/>
          <p:cNvSpPr/>
          <p:nvPr/>
        </p:nvSpPr>
        <p:spPr>
          <a:xfrm>
            <a:off x="16764000" y="3200400"/>
            <a:ext cx="1828800" cy="79248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81" name="Rectangle"/>
          <p:cNvSpPr/>
          <p:nvPr/>
        </p:nvSpPr>
        <p:spPr>
          <a:xfrm>
            <a:off x="18745200" y="3200400"/>
            <a:ext cx="2133600" cy="79248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pic>
        <p:nvPicPr>
          <p:cNvPr id="382" name="rival_tribes.m4a" descr="rival_tribes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8666" y="90254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04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3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audio>
          </p:childTnLst>
        </p:cTn>
      </p:par>
    </p:tnLst>
    <p:bldLst>
      <p:bldP spid="366" grpId="1" animBg="1" advAuto="0"/>
      <p:bldP spid="367" grpId="2" animBg="1" advAuto="0"/>
      <p:bldP spid="368" grpId="3" animBg="1" advAuto="0"/>
      <p:bldP spid="369" grpId="4" animBg="1" advAuto="0"/>
      <p:bldP spid="370" grpId="5" animBg="1" advAuto="0"/>
      <p:bldP spid="371" grpId="6" animBg="1" advAuto="0"/>
      <p:bldP spid="372" grpId="7" animBg="1" advAuto="0"/>
      <p:bldP spid="373" grpId="8" animBg="1" advAuto="0"/>
      <p:bldP spid="374" grpId="9" animBg="1" advAuto="0"/>
      <p:bldP spid="375" grpId="10" animBg="1" advAuto="0"/>
      <p:bldP spid="376" grpId="11" animBg="1" advAuto="0"/>
      <p:bldP spid="377" grpId="12" animBg="1" advAuto="0"/>
      <p:bldP spid="378" grpId="13" animBg="1" advAuto="0"/>
      <p:bldP spid="379" grpId="14" animBg="1" advAuto="0"/>
      <p:bldP spid="380" grpId="15" animBg="1" advAuto="0"/>
      <p:bldP spid="381" grpId="16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ros1.gif" descr="ros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0" y="4013200"/>
            <a:ext cx="12573000" cy="3581400"/>
          </a:xfrm>
          <a:prstGeom prst="rect">
            <a:avLst/>
          </a:prstGeom>
          <a:ln w="25400"/>
        </p:spPr>
      </p:pic>
      <p:sp>
        <p:nvSpPr>
          <p:cNvPr id="385" name="Rhythm and meter in the Rite"/>
          <p:cNvSpPr txBox="1">
            <a:spLocks noGrp="1"/>
          </p:cNvSpPr>
          <p:nvPr>
            <p:ph type="title"/>
          </p:nvPr>
        </p:nvSpPr>
        <p:spPr>
          <a:xfrm>
            <a:off x="4419600" y="414866"/>
            <a:ext cx="15544800" cy="2286001"/>
          </a:xfrm>
          <a:prstGeom prst="rect">
            <a:avLst/>
          </a:prstGeom>
        </p:spPr>
        <p:txBody>
          <a:bodyPr anchor="t"/>
          <a:lstStyle>
            <a:lvl1pPr>
              <a:defRPr sz="7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Rhythm and meter in the Rite</a:t>
            </a:r>
          </a:p>
        </p:txBody>
      </p:sp>
      <p:sp>
        <p:nvSpPr>
          <p:cNvPr id="386" name="Meter change/mixed meter…"/>
          <p:cNvSpPr txBox="1">
            <a:spLocks noGrp="1"/>
          </p:cNvSpPr>
          <p:nvPr>
            <p:ph type="body" sz="half" idx="1"/>
          </p:nvPr>
        </p:nvSpPr>
        <p:spPr>
          <a:xfrm>
            <a:off x="440266" y="2510366"/>
            <a:ext cx="10058401" cy="10210801"/>
          </a:xfrm>
          <a:prstGeom prst="rect">
            <a:avLst/>
          </a:prstGeom>
        </p:spPr>
        <p:txBody>
          <a:bodyPr/>
          <a:lstStyle/>
          <a:p>
            <a:pPr marL="426402" indent="-385762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rPr sz="3600"/>
              <a:t>Meter change/mixed meter</a:t>
            </a:r>
          </a:p>
          <a:p>
            <a:pPr marL="426402" indent="-385762">
              <a:defRPr sz="3600">
                <a:latin typeface="Optima"/>
                <a:ea typeface="Optima"/>
                <a:cs typeface="Optima"/>
                <a:sym typeface="Optima"/>
              </a:defRPr>
            </a:pPr>
            <a:r>
              <a:t>Repetition of melodic cells associated with different rhythms</a:t>
            </a:r>
          </a:p>
          <a:p>
            <a:pPr marL="426402" indent="-385762">
              <a:defRPr sz="3600">
                <a:latin typeface="Optima"/>
                <a:ea typeface="Optima"/>
                <a:cs typeface="Optima"/>
                <a:sym typeface="Optima"/>
              </a:defRPr>
            </a:pPr>
            <a:r>
              <a:t>Repetition of melodic cells alters metric placement</a:t>
            </a:r>
          </a:p>
          <a:p>
            <a:pPr marL="426402" indent="-385762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rPr sz="3600"/>
              <a:t>Repeated rhythmic cells in various voices create different simultaneities and polyrhythm</a:t>
            </a:r>
          </a:p>
          <a:p>
            <a:pPr marL="426402" indent="-385762">
              <a:defRPr sz="3600">
                <a:latin typeface="Optima"/>
                <a:ea typeface="Optima"/>
                <a:cs typeface="Optima"/>
                <a:sym typeface="Optima"/>
              </a:defRPr>
            </a:pPr>
            <a:r>
              <a:t>Polymeter when simultaneous presentation of more than one meter</a:t>
            </a:r>
          </a:p>
        </p:txBody>
      </p:sp>
      <p:pic>
        <p:nvPicPr>
          <p:cNvPr id="387" name="ros2.gif" descr="ros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5664200"/>
            <a:ext cx="12395200" cy="3606800"/>
          </a:xfrm>
          <a:prstGeom prst="rect">
            <a:avLst/>
          </a:prstGeom>
          <a:ln w="25400"/>
        </p:spPr>
      </p:pic>
      <p:pic>
        <p:nvPicPr>
          <p:cNvPr id="388" name="ros3.gif" descr="ros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333" y="6307666"/>
            <a:ext cx="6223001" cy="2616201"/>
          </a:xfrm>
          <a:prstGeom prst="rect">
            <a:avLst/>
          </a:prstGeom>
          <a:ln w="25400"/>
        </p:spPr>
      </p:pic>
      <p:pic>
        <p:nvPicPr>
          <p:cNvPr id="389" name="ros4.gif" descr="ros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5133" y="3098800"/>
            <a:ext cx="7289801" cy="6477000"/>
          </a:xfrm>
          <a:prstGeom prst="rect">
            <a:avLst/>
          </a:prstGeom>
          <a:ln w="25400"/>
        </p:spPr>
      </p:pic>
      <p:pic>
        <p:nvPicPr>
          <p:cNvPr id="390" name="ros5.gif" descr="ros5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7733" y="2429933"/>
            <a:ext cx="12369801" cy="4013201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2" animBg="1" advAuto="0"/>
      <p:bldP spid="384" grpId="3" animBg="1" advAuto="0"/>
      <p:bldP spid="386" grpId="1" build="p" animBg="1" advAuto="0"/>
      <p:bldP spid="387" grpId="4" animBg="1" advAuto="0"/>
      <p:bldP spid="387" grpId="5" animBg="1" advAuto="0"/>
      <p:bldP spid="388" grpId="6" animBg="1" advAuto="0"/>
      <p:bldP spid="388" grpId="8" animBg="1" advAuto="0"/>
      <p:bldP spid="389" grpId="7" animBg="1" advAuto="0"/>
      <p:bldP spid="389" grpId="9" animBg="1" advAuto="0"/>
      <p:bldP spid="390" grpId="1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Melodic relationships:…"/>
          <p:cNvSpPr txBox="1">
            <a:spLocks noGrp="1"/>
          </p:cNvSpPr>
          <p:nvPr>
            <p:ph type="body" sz="half" idx="1"/>
          </p:nvPr>
        </p:nvSpPr>
        <p:spPr>
          <a:xfrm>
            <a:off x="1253066" y="5071533"/>
            <a:ext cx="12447217" cy="899160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DA2A35"/>
              </a:buClr>
              <a:buFont typeface="Century Gothic"/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Melodic relationships: 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stasis, 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short and narrow range motives and 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ostinati: naígrïsh</a:t>
            </a:r>
          </a:p>
          <a:p>
            <a:pPr>
              <a:buClr>
                <a:srgbClr val="DA2A35"/>
              </a:buClr>
              <a:buFont typeface="Century Gothic"/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Russian folk music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motivic construction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additive process of cell repetition</a:t>
            </a:r>
          </a:p>
        </p:txBody>
      </p:sp>
      <p:pic>
        <p:nvPicPr>
          <p:cNvPr id="393" name="folk tune.png" descr="folk tu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027" y="673100"/>
            <a:ext cx="12332346" cy="30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Above is the folk tune which serves as the basis to the opening theme"/>
          <p:cNvSpPr txBox="1">
            <a:spLocks noGrp="1"/>
          </p:cNvSpPr>
          <p:nvPr>
            <p:ph type="title"/>
          </p:nvPr>
        </p:nvSpPr>
        <p:spPr>
          <a:xfrm>
            <a:off x="12611100" y="5145018"/>
            <a:ext cx="10738399" cy="6744897"/>
          </a:xfrm>
          <a:prstGeom prst="rect">
            <a:avLst/>
          </a:prstGeom>
        </p:spPr>
        <p:txBody>
          <a:bodyPr lIns="50800" tIns="50800" rIns="50800" bIns="50800"/>
          <a:lstStyle>
            <a:lvl1pPr algn="l">
              <a:defRPr sz="49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Above is the folk tune which serves as the basis to the opening theme</a:t>
            </a:r>
          </a:p>
        </p:txBody>
      </p:sp>
      <p:pic>
        <p:nvPicPr>
          <p:cNvPr id="395" name="1.png" descr="1.png"/>
          <p:cNvPicPr>
            <a:picLocks/>
          </p:cNvPicPr>
          <p:nvPr/>
        </p:nvPicPr>
        <p:blipFill>
          <a:blip r:embed="rId3"/>
          <a:srcRect b="81512"/>
          <a:stretch>
            <a:fillRect/>
          </a:stretch>
        </p:blipFill>
        <p:spPr>
          <a:xfrm>
            <a:off x="12362777" y="4141618"/>
            <a:ext cx="10510607" cy="2060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A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ebussy and Stravinsky, 1910…"/>
          <p:cNvSpPr/>
          <p:nvPr/>
        </p:nvSpPr>
        <p:spPr>
          <a:xfrm>
            <a:off x="12801600" y="2743200"/>
            <a:ext cx="7692053" cy="571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Century Gothic"/>
              <a:defRPr sz="7200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Debussy and Stravinsky, 1910 </a:t>
            </a:r>
          </a:p>
          <a:p>
            <a:pPr marL="81279" marR="81279" defTabSz="18288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Century Gothic"/>
              <a:defRPr sz="7200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(3 yrs before </a:t>
            </a:r>
            <a:r>
              <a:rPr i="1"/>
              <a:t>The Rite of Spring</a:t>
            </a:r>
            <a:r>
              <a:t>)</a:t>
            </a:r>
          </a:p>
          <a:p>
            <a:pPr marL="81279" marR="81279" defTabSz="18288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Century Gothic"/>
              <a:defRPr sz="7200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taken by Satie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64" y="0"/>
            <a:ext cx="9052561" cy="137160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Formal processes…"/>
          <p:cNvSpPr txBox="1">
            <a:spLocks noGrp="1"/>
          </p:cNvSpPr>
          <p:nvPr>
            <p:ph type="title"/>
          </p:nvPr>
        </p:nvSpPr>
        <p:spPr>
          <a:xfrm>
            <a:off x="746951" y="-423334"/>
            <a:ext cx="7883808" cy="4724401"/>
          </a:xfrm>
          <a:prstGeom prst="rect">
            <a:avLst/>
          </a:prstGeom>
        </p:spPr>
        <p:txBody>
          <a:bodyPr/>
          <a:lstStyle/>
          <a:p>
            <a:pPr algn="l">
              <a:defRPr sz="7200">
                <a:latin typeface="Optima"/>
                <a:ea typeface="Optima"/>
                <a:cs typeface="Optima"/>
                <a:sym typeface="Optima"/>
              </a:defRPr>
            </a:pPr>
            <a:r>
              <a:t>Formal processes</a:t>
            </a:r>
          </a:p>
          <a:p>
            <a:pPr algn="l">
              <a:defRPr sz="7200">
                <a:latin typeface="Optima"/>
                <a:ea typeface="Optima"/>
                <a:cs typeface="Optima"/>
                <a:sym typeface="Optima"/>
              </a:defRPr>
            </a:pPr>
            <a:r>
              <a:t>in the </a:t>
            </a:r>
            <a:r>
              <a:rPr i="1"/>
              <a:t>Rite</a:t>
            </a:r>
          </a:p>
        </p:txBody>
      </p:sp>
      <p:pic>
        <p:nvPicPr>
          <p:cNvPr id="398" name="The_Rite_of_Spring_manuscript.jpg" descr="The_Rite_of_Spring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98" y="0"/>
            <a:ext cx="1597147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Nondevelopmental, repetitions at same tonal level…"/>
          <p:cNvSpPr txBox="1">
            <a:spLocks noGrp="1"/>
          </p:cNvSpPr>
          <p:nvPr>
            <p:ph type="body" sz="half" idx="1"/>
          </p:nvPr>
        </p:nvSpPr>
        <p:spPr>
          <a:xfrm>
            <a:off x="965200" y="4826000"/>
            <a:ext cx="9411577" cy="89916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DA2A35"/>
              </a:buClr>
              <a:buFont typeface="Century Gothic"/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Nondevelopmental, repetitions at same tonal level</a:t>
            </a:r>
          </a:p>
          <a:p>
            <a:pPr>
              <a:buClr>
                <a:srgbClr val="DA2A35"/>
              </a:buClr>
              <a:buFont typeface="Century Gothic"/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Block structures: 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stratification, 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juxtaposition, 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interruption</a:t>
            </a:r>
          </a:p>
          <a:p>
            <a:pPr lvl="1">
              <a:defRPr sz="4800">
                <a:solidFill>
                  <a:srgbClr val="DA2A35"/>
                </a:solidFill>
                <a:uFill>
                  <a:solidFill>
                    <a:srgbClr val="DA2A35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synthesis.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1" build="p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RoS_intro7.png" descr="RoS_intro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624" y="1532466"/>
            <a:ext cx="15376642" cy="10287001"/>
          </a:xfrm>
          <a:prstGeom prst="rect">
            <a:avLst/>
          </a:prstGeom>
          <a:ln w="25400"/>
        </p:spPr>
      </p:pic>
      <p:sp>
        <p:nvSpPr>
          <p:cNvPr id="402" name="12 Layers"/>
          <p:cNvSpPr/>
          <p:nvPr/>
        </p:nvSpPr>
        <p:spPr>
          <a:xfrm>
            <a:off x="10312400" y="508000"/>
            <a:ext cx="303909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0"/>
              </a:spcBef>
              <a:defRPr>
                <a:solidFill>
                  <a:srgbClr val="B92D5D"/>
                </a:solidFill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1"/>
              <a:t>12</a:t>
            </a:r>
            <a:r>
              <a:t> </a:t>
            </a:r>
            <a:r>
              <a:rPr b="1"/>
              <a:t>Layers</a:t>
            </a:r>
          </a:p>
        </p:txBody>
      </p:sp>
      <p:pic>
        <p:nvPicPr>
          <p:cNvPr id="403" name="12 layersm4a.m4a" descr="12 layersm4a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5600" y="90085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travinsky also reconceives harmony:   harmonies tend to  be dense, dissonant, opaque; but dissonant chords arrived at tas indivisible “blocks” of sound; this gives Stravinsky’s harmonies a kind of monumental &amp; arbitrary quality"/>
          <p:cNvSpPr txBox="1"/>
          <p:nvPr/>
        </p:nvSpPr>
        <p:spPr>
          <a:xfrm>
            <a:off x="4358640" y="1066800"/>
            <a:ext cx="15514320" cy="3850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Stravinsky also reconceives harmony:  </a:t>
            </a:r>
            <a:br/>
            <a:r>
              <a:t>harmonies tend to  be dense, dissonant, opaque; but dissonant chords arrived at tas indivisible “blocks” of sound; this gives Stravinsky’s harmonies a kind of monumental &amp; arbitrary quality</a:t>
            </a:r>
          </a:p>
        </p:txBody>
      </p:sp>
      <p:pic>
        <p:nvPicPr>
          <p:cNvPr id="406" name="image.jpeg" descr="image.jpeg"/>
          <p:cNvPicPr>
            <a:picLocks noChangeAspect="1"/>
          </p:cNvPicPr>
          <p:nvPr/>
        </p:nvPicPr>
        <p:blipFill>
          <a:blip r:embed="rId2"/>
          <a:srcRect b="83729"/>
          <a:stretch>
            <a:fillRect/>
          </a:stretch>
        </p:blipFill>
        <p:spPr>
          <a:xfrm>
            <a:off x="3725333" y="6400800"/>
            <a:ext cx="10820401" cy="374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.jpeg" descr="image.jpeg"/>
          <p:cNvPicPr>
            <a:picLocks noChangeAspect="1"/>
          </p:cNvPicPr>
          <p:nvPr/>
        </p:nvPicPr>
        <p:blipFill>
          <a:blip r:embed="rId2"/>
          <a:srcRect t="76118" r="40486"/>
          <a:stretch>
            <a:fillRect/>
          </a:stretch>
        </p:blipFill>
        <p:spPr>
          <a:xfrm>
            <a:off x="12987866" y="5557837"/>
            <a:ext cx="6400801" cy="543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As we saw in Pettrushka, Stravinsky uses a variety of non-diatonic scales: whole-tone, pentatonic, octatonic (alternating whole &amp; half steps)"/>
          <p:cNvSpPr txBox="1"/>
          <p:nvPr/>
        </p:nvSpPr>
        <p:spPr>
          <a:xfrm>
            <a:off x="3198706" y="10897230"/>
            <a:ext cx="19590111" cy="164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As we saw in Pettrushka, Stravinsky uses a variety of non-diatonic scales: whole-tone, pentatonic, octatonic (alternating whole &amp; half steps)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1" animBg="1" advAuto="0"/>
      <p:bldP spid="407" grpId="2" animBg="1" advAuto="0"/>
      <p:bldP spid="408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travinsky also reconceives the orchestra, using lots of winds and drums (more than in a traditional orchestra), and writing for strings in non-traditional ways"/>
          <p:cNvSpPr txBox="1"/>
          <p:nvPr/>
        </p:nvSpPr>
        <p:spPr>
          <a:xfrm>
            <a:off x="4968240" y="914400"/>
            <a:ext cx="15057120" cy="237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Stravinsky also reconceives the orchestra, using lots of winds and drums (more than in a traditional orchestra), and writing for strings in non-traditional ways</a:t>
            </a:r>
          </a:p>
        </p:txBody>
      </p:sp>
      <p:pic>
        <p:nvPicPr>
          <p:cNvPr id="411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505200"/>
            <a:ext cx="15849600" cy="953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string divisi.m4a" descr="string divisi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3466" y="102785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5" fill="hold"/>
                                        <p:tgtEl>
                                          <p:spTgt spid="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86179">
            <a:off x="2624666" y="2184400"/>
            <a:ext cx="17678401" cy="10525125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For comparison, some typical string parts in a Tchaikovsky symphony, with the melody in doubled violins &amp; violas:"/>
          <p:cNvSpPr txBox="1"/>
          <p:nvPr/>
        </p:nvSpPr>
        <p:spPr>
          <a:xfrm>
            <a:off x="3596640" y="609600"/>
            <a:ext cx="17647920" cy="164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For comparison, some typical string parts in a Tchaikovsky symphony, with the melody in doubled violins &amp; violas:</a:t>
            </a:r>
          </a:p>
        </p:txBody>
      </p:sp>
      <p:pic>
        <p:nvPicPr>
          <p:cNvPr id="416" name="tahci_5_I-59.m4a" descr="tahci_5_I-59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69866" y="87884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" fill="hold"/>
                                        <p:tgtEl>
                                          <p:spTgt spid="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.jpg" descr="image.jpg"/>
          <p:cNvPicPr>
            <a:picLocks/>
          </p:cNvPicPr>
          <p:nvPr/>
        </p:nvPicPr>
        <p:blipFill>
          <a:blip r:embed="rId2">
            <a:alphaModFix amt="18000"/>
          </a:blip>
          <a:srcRect r="6355" b="44993"/>
          <a:stretch>
            <a:fillRect/>
          </a:stretch>
        </p:blipFill>
        <p:spPr>
          <a:xfrm>
            <a:off x="6032761" y="948723"/>
            <a:ext cx="12540989" cy="1215767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How is Stravinsky’s Rite different from Debussy’s brand of “impressionism”?"/>
          <p:cNvSpPr/>
          <p:nvPr/>
        </p:nvSpPr>
        <p:spPr>
          <a:xfrm>
            <a:off x="1524000" y="472436"/>
            <a:ext cx="20134832" cy="1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algn="ctr" defTabSz="1828800">
              <a:lnSpc>
                <a:spcPct val="100000"/>
              </a:lnSpc>
              <a:spcBef>
                <a:spcPts val="2900"/>
              </a:spcBef>
              <a:buClr>
                <a:srgbClr val="011993"/>
              </a:buClr>
              <a:buFont typeface="Century Gothic"/>
              <a:defRPr b="1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</a:rPr>
              <a:t>How is </a:t>
            </a:r>
            <a:r>
              <a:rPr>
                <a:solidFill>
                  <a:srgbClr val="941751"/>
                </a:solidFill>
                <a:uFill>
                  <a:solidFill>
                    <a:srgbClr val="941751"/>
                  </a:solidFill>
                </a:uFill>
              </a:rPr>
              <a:t>Stravinsky’s</a:t>
            </a:r>
            <a:r>
              <a: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</a:rPr>
              <a:t> </a:t>
            </a:r>
            <a:r>
              <a:rPr i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</a:rPr>
              <a:t>Rite</a:t>
            </a:r>
            <a:r>
              <a: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</a:rPr>
              <a:t> different from </a:t>
            </a:r>
            <a:r>
              <a:rPr>
                <a:solidFill>
                  <a:srgbClr val="D74824"/>
                </a:solidFill>
                <a:uFill>
                  <a:solidFill>
                    <a:srgbClr val="D74824"/>
                  </a:solidFill>
                </a:uFill>
              </a:rPr>
              <a:t>Debussy’s</a:t>
            </a:r>
            <a:r>
              <a: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</a:rPr>
              <a:t> brand of “impressionism”?</a:t>
            </a:r>
          </a:p>
        </p:txBody>
      </p:sp>
      <p:sp>
        <p:nvSpPr>
          <p:cNvPr id="426" name="Debussy often elusive elusive and ambiguous, while Stravinsky is emphatic, barbaric, shocking"/>
          <p:cNvSpPr/>
          <p:nvPr/>
        </p:nvSpPr>
        <p:spPr>
          <a:xfrm>
            <a:off x="4343400" y="2438400"/>
            <a:ext cx="16306800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D74824"/>
              </a:buClr>
              <a:buFont typeface="Century Gothic"/>
              <a:defRPr b="1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D74824"/>
                </a:solidFill>
                <a:uFill>
                  <a:solidFill>
                    <a:srgbClr val="D74824"/>
                  </a:solidFill>
                </a:uFill>
              </a:rPr>
              <a:t>Debussy</a:t>
            </a:r>
            <a:r>
              <a:t> often elusive elusive and ambiguous, while </a:t>
            </a:r>
            <a:r>
              <a:rPr>
                <a:solidFill>
                  <a:srgbClr val="941751"/>
                </a:solidFill>
                <a:uFill>
                  <a:solidFill>
                    <a:srgbClr val="941751"/>
                  </a:solidFill>
                </a:uFill>
              </a:rPr>
              <a:t>Stravinsky</a:t>
            </a:r>
            <a:r>
              <a:t> is emphatic, barbaric, shocking</a:t>
            </a:r>
          </a:p>
        </p:txBody>
      </p:sp>
      <p:sp>
        <p:nvSpPr>
          <p:cNvPr id="427" name="Debussy avoids clear repetition; Stravinsky repeats a dissonant chord 32 times; Stravinsky treats musical ideas as “objects,” to be repeated, dismembered, &amp; overlaid without apology"/>
          <p:cNvSpPr/>
          <p:nvPr/>
        </p:nvSpPr>
        <p:spPr>
          <a:xfrm>
            <a:off x="4470400" y="4419600"/>
            <a:ext cx="15697200" cy="314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D74824"/>
              </a:buClr>
              <a:buFont typeface="Century Gothic"/>
              <a:defRPr b="1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D74824"/>
                </a:solidFill>
                <a:uFill>
                  <a:solidFill>
                    <a:srgbClr val="D74824"/>
                  </a:solidFill>
                </a:uFill>
              </a:rPr>
              <a:t>Debussy</a:t>
            </a:r>
            <a:r>
              <a:t> avoids clear repetition; </a:t>
            </a:r>
            <a:r>
              <a:rPr>
                <a:solidFill>
                  <a:srgbClr val="941751"/>
                </a:solidFill>
                <a:uFill>
                  <a:solidFill>
                    <a:srgbClr val="941751"/>
                  </a:solidFill>
                </a:uFill>
              </a:rPr>
              <a:t>Stravinsky</a:t>
            </a:r>
            <a:r>
              <a:t> repeats a dissonant chord 32 times; </a:t>
            </a:r>
            <a:r>
              <a:rPr>
                <a:solidFill>
                  <a:srgbClr val="941751"/>
                </a:solidFill>
                <a:uFill>
                  <a:solidFill>
                    <a:srgbClr val="941751"/>
                  </a:solidFill>
                </a:uFill>
              </a:rPr>
              <a:t>Stravinsky</a:t>
            </a:r>
            <a:r>
              <a:t> treats musical ideas as “objects,” to be repeated, dismembered, &amp; overlaid without apology</a:t>
            </a:r>
          </a:p>
        </p:txBody>
      </p:sp>
      <p:sp>
        <p:nvSpPr>
          <p:cNvPr id="428" name="Debussy avoids continuous and strictly defined rhythms, Stravinsky glorifies in these (uses many ostinatos — short musical patterns that are repeated insistently"/>
          <p:cNvSpPr/>
          <p:nvPr/>
        </p:nvSpPr>
        <p:spPr>
          <a:xfrm>
            <a:off x="4419600" y="7924800"/>
            <a:ext cx="161544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D74824"/>
              </a:buClr>
              <a:buFont typeface="Century Gothic"/>
              <a:defRPr b="1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D74824"/>
                </a:solidFill>
                <a:uFill>
                  <a:solidFill>
                    <a:srgbClr val="D74824"/>
                  </a:solidFill>
                </a:uFill>
              </a:rPr>
              <a:t>Debussy</a:t>
            </a:r>
            <a:r>
              <a:t> avoids continuous and strictly defined rhythms, </a:t>
            </a:r>
            <a:r>
              <a:rPr>
                <a:solidFill>
                  <a:srgbClr val="941751"/>
                </a:solidFill>
                <a:uFill>
                  <a:solidFill>
                    <a:srgbClr val="941751"/>
                  </a:solidFill>
                </a:uFill>
              </a:rPr>
              <a:t>Stravinsky</a:t>
            </a:r>
            <a:r>
              <a:t> glorifies in these (uses many ostinatos — short musical patterns that are repeated insistently</a:t>
            </a:r>
          </a:p>
        </p:txBody>
      </p:sp>
      <p:sp>
        <p:nvSpPr>
          <p:cNvPr id="429" name="Debussy hides &amp; varies the pulse; Stravinsky’s main structural agent in Sacre is pulse, not harmonic motion &amp; modulation"/>
          <p:cNvSpPr/>
          <p:nvPr/>
        </p:nvSpPr>
        <p:spPr>
          <a:xfrm>
            <a:off x="4419600" y="10473266"/>
            <a:ext cx="15544800" cy="241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lnSpc>
                <a:spcPct val="100000"/>
              </a:lnSpc>
              <a:spcBef>
                <a:spcPts val="2900"/>
              </a:spcBef>
              <a:buClr>
                <a:srgbClr val="D74824"/>
              </a:buClr>
              <a:buFont typeface="Century Gothic"/>
              <a:defRPr b="1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D74824"/>
                </a:solidFill>
                <a:uFill>
                  <a:solidFill>
                    <a:srgbClr val="D74824"/>
                  </a:solidFill>
                </a:uFill>
              </a:rPr>
              <a:t>Debussy</a:t>
            </a:r>
            <a:r>
              <a:t> hides &amp; varies the pulse; </a:t>
            </a:r>
            <a:r>
              <a:rPr>
                <a:solidFill>
                  <a:srgbClr val="941751"/>
                </a:solidFill>
                <a:uFill>
                  <a:solidFill>
                    <a:srgbClr val="941751"/>
                  </a:solidFill>
                </a:uFill>
              </a:rPr>
              <a:t>Stravinsky’s</a:t>
            </a:r>
            <a:r>
              <a:t> main structural agent in </a:t>
            </a:r>
            <a:r>
              <a:rPr i="1"/>
              <a:t>Sacre</a:t>
            </a:r>
            <a:r>
              <a:t> is pulse, not harmonic motion &amp; modulation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fill="hold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 fill="hold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1000" fill="hold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1" animBg="1" advAuto="0"/>
      <p:bldP spid="426" grpId="3" animBg="1" advAuto="0"/>
      <p:bldP spid="427" grpId="2" animBg="1" advAuto="0"/>
      <p:bldP spid="427" grpId="5" animBg="1" advAuto="0"/>
      <p:bldP spid="428" grpId="4" animBg="1" advAuto="0"/>
      <p:bldP spid="428" grpId="7" animBg="1" advAuto="0"/>
      <p:bldP spid="429" grpId="6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578" y="1284400"/>
            <a:ext cx="15894844" cy="11199304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Rectangle"/>
          <p:cNvSpPr/>
          <p:nvPr/>
        </p:nvSpPr>
        <p:spPr>
          <a:xfrm>
            <a:off x="15674578" y="4143375"/>
            <a:ext cx="4000501" cy="1285875"/>
          </a:xfrm>
          <a:prstGeom prst="rect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33" name="Rectangle"/>
          <p:cNvSpPr/>
          <p:nvPr/>
        </p:nvSpPr>
        <p:spPr>
          <a:xfrm>
            <a:off x="12013406" y="4536281"/>
            <a:ext cx="607219" cy="2053829"/>
          </a:xfrm>
          <a:prstGeom prst="rect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34" name="Line"/>
          <p:cNvSpPr/>
          <p:nvPr/>
        </p:nvSpPr>
        <p:spPr>
          <a:xfrm flipV="1">
            <a:off x="12674203" y="4107638"/>
            <a:ext cx="2803922" cy="17878"/>
          </a:xfrm>
          <a:prstGeom prst="line">
            <a:avLst/>
          </a:prstGeom>
          <a:ln w="50800">
            <a:solidFill>
              <a:srgbClr val="E32400"/>
            </a:solidFill>
            <a:miter lim="400000"/>
            <a:headEnd type="stealth"/>
            <a:tailEnd type="stealth"/>
          </a:ln>
        </p:spPr>
        <p:txBody>
          <a:bodyPr lIns="71437" tIns="71437" rIns="71437" bIns="71437" anchor="ctr"/>
          <a:lstStyle/>
          <a:p>
            <a:pPr defTabSz="642937">
              <a:lnSpc>
                <a:spcPct val="100000"/>
              </a:lnSpc>
              <a:spcBef>
                <a:spcPts val="0"/>
              </a:spcBef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5" name="Rectangle"/>
          <p:cNvSpPr/>
          <p:nvPr/>
        </p:nvSpPr>
        <p:spPr>
          <a:xfrm>
            <a:off x="15674578" y="4143375"/>
            <a:ext cx="4000501" cy="1285875"/>
          </a:xfrm>
          <a:prstGeom prst="rect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36" name="Rectangle"/>
          <p:cNvSpPr/>
          <p:nvPr/>
        </p:nvSpPr>
        <p:spPr>
          <a:xfrm>
            <a:off x="12763500" y="4286250"/>
            <a:ext cx="1143000" cy="2732485"/>
          </a:xfrm>
          <a:prstGeom prst="rect">
            <a:avLst/>
          </a:prstGeom>
          <a:ln w="63500">
            <a:solidFill>
              <a:srgbClr val="4F7A28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37" name="Intro"/>
          <p:cNvSpPr/>
          <p:nvPr/>
        </p:nvSpPr>
        <p:spPr>
          <a:xfrm>
            <a:off x="2159042" y="2552700"/>
            <a:ext cx="1665318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800">
                <a:solidFill>
                  <a:srgbClr val="0042AA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Intro</a:t>
            </a:r>
          </a:p>
        </p:txBody>
      </p:sp>
      <p:sp>
        <p:nvSpPr>
          <p:cNvPr id="438" name="A"/>
          <p:cNvSpPr/>
          <p:nvPr/>
        </p:nvSpPr>
        <p:spPr>
          <a:xfrm>
            <a:off x="15527296" y="1048676"/>
            <a:ext cx="661042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800">
                <a:solidFill>
                  <a:srgbClr val="0042AA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A</a:t>
            </a:r>
          </a:p>
        </p:txBody>
      </p:sp>
      <p:sp>
        <p:nvSpPr>
          <p:cNvPr id="439" name="Line"/>
          <p:cNvSpPr/>
          <p:nvPr/>
        </p:nvSpPr>
        <p:spPr>
          <a:xfrm flipV="1">
            <a:off x="12388453" y="6715138"/>
            <a:ext cx="5339954" cy="17865"/>
          </a:xfrm>
          <a:prstGeom prst="line">
            <a:avLst/>
          </a:prstGeom>
          <a:ln w="50800">
            <a:solidFill>
              <a:srgbClr val="E32400"/>
            </a:solidFill>
            <a:miter lim="400000"/>
            <a:headEnd type="stealth"/>
            <a:tailEnd type="stealth"/>
          </a:ln>
        </p:spPr>
        <p:txBody>
          <a:bodyPr lIns="71437" tIns="71437" rIns="71437" bIns="71437" anchor="ctr"/>
          <a:lstStyle/>
          <a:p>
            <a:pPr defTabSz="642937">
              <a:lnSpc>
                <a:spcPct val="100000"/>
              </a:lnSpc>
              <a:spcBef>
                <a:spcPts val="0"/>
              </a:spcBef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0" name="Rectangle"/>
          <p:cNvSpPr/>
          <p:nvPr/>
        </p:nvSpPr>
        <p:spPr>
          <a:xfrm>
            <a:off x="17692687" y="4911328"/>
            <a:ext cx="607220" cy="2053829"/>
          </a:xfrm>
          <a:prstGeom prst="rect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41" name="G Lydian? prominent tritone G-C#"/>
          <p:cNvSpPr/>
          <p:nvPr/>
        </p:nvSpPr>
        <p:spPr>
          <a:xfrm>
            <a:off x="3050197" y="12298162"/>
            <a:ext cx="11269267" cy="889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000">
                <a:solidFill>
                  <a:srgbClr val="0042AA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G Lydian? prominent tritone G-C# </a:t>
            </a:r>
          </a:p>
        </p:txBody>
      </p:sp>
      <p:sp>
        <p:nvSpPr>
          <p:cNvPr id="442" name="soldier’s theme on E: 2"/>
          <p:cNvSpPr/>
          <p:nvPr/>
        </p:nvSpPr>
        <p:spPr>
          <a:xfrm>
            <a:off x="16397543" y="581106"/>
            <a:ext cx="42505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968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soldier’s theme on E: 2</a:t>
            </a:r>
          </a:p>
        </p:txBody>
      </p:sp>
      <p:sp>
        <p:nvSpPr>
          <p:cNvPr id="443" name="NN: 2.5"/>
          <p:cNvSpPr/>
          <p:nvPr/>
        </p:nvSpPr>
        <p:spPr>
          <a:xfrm>
            <a:off x="5619750" y="9105900"/>
            <a:ext cx="34111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968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NN: 2.5</a:t>
            </a:r>
          </a:p>
        </p:txBody>
      </p:sp>
      <p:sp>
        <p:nvSpPr>
          <p:cNvPr id="444" name="Rectangle"/>
          <p:cNvSpPr/>
          <p:nvPr/>
        </p:nvSpPr>
        <p:spPr>
          <a:xfrm>
            <a:off x="14549437" y="9626203"/>
            <a:ext cx="1714501" cy="2053829"/>
          </a:xfrm>
          <a:prstGeom prst="rect">
            <a:avLst/>
          </a:prstGeom>
          <a:ln w="63500">
            <a:solidFill>
              <a:srgbClr val="D357F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45" name="B-C#-D-E…"/>
          <p:cNvSpPr/>
          <p:nvPr/>
        </p:nvSpPr>
        <p:spPr>
          <a:xfrm>
            <a:off x="14656593" y="12340828"/>
            <a:ext cx="341114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357FE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B-C#-D-E </a:t>
            </a:r>
          </a:p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357FE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always 3/8</a:t>
            </a:r>
          </a:p>
        </p:txBody>
      </p:sp>
      <p:sp>
        <p:nvSpPr>
          <p:cNvPr id="446" name="Characteristic conflicts of meter (march from The Soldier’s Tale, L’Histoire du soldat, 1918)"/>
          <p:cNvSpPr txBox="1"/>
          <p:nvPr/>
        </p:nvSpPr>
        <p:spPr>
          <a:xfrm>
            <a:off x="318070" y="80870"/>
            <a:ext cx="16733521" cy="157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Characteristic conflicts of meter (march from </a:t>
            </a:r>
            <a:r>
              <a:rPr i="1"/>
              <a:t>The Soldier’s Tale, L’Histoire du soldat, 1918</a:t>
            </a:r>
            <a:r>
              <a:t>)</a:t>
            </a:r>
          </a:p>
        </p:txBody>
      </p:sp>
      <p:pic>
        <p:nvPicPr>
          <p:cNvPr id="447" name="March.m4a" descr="March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71466" y="117178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grpId="4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232" fill="hold"/>
                                        <p:tgtEl>
                                          <p:spTgt spid="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</p:cTn>
                <p:tgtEl>
                  <p:spTgt spid="447"/>
                </p:tgtEl>
              </p:cMediaNode>
            </p:audio>
          </p:childTnLst>
        </p:cTn>
      </p:par>
    </p:tnLst>
    <p:bldLst>
      <p:bldP spid="433" grpId="1" animBg="1" advAuto="0"/>
      <p:bldP spid="434" grpId="2" animBg="1" advAuto="0"/>
      <p:bldP spid="435" grpId="3" animBg="1" advAuto="0"/>
      <p:bldP spid="436" grpId="6" animBg="1" advAuto="0"/>
      <p:bldP spid="439" grpId="4" animBg="1" advAuto="0"/>
      <p:bldP spid="440" grpId="5" animBg="1" advAuto="0"/>
      <p:bldP spid="441" grpId="11" animBg="1" advAuto="0"/>
      <p:bldP spid="442" grpId="7" animBg="1" advAuto="0"/>
      <p:bldP spid="443" grpId="8" animBg="1" advAuto="0"/>
      <p:bldP spid="444" grpId="9" animBg="1" advAuto="0"/>
      <p:bldP spid="445" grpId="1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irst two period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First two periods</a:t>
            </a:r>
          </a:p>
        </p:txBody>
      </p:sp>
      <p:sp>
        <p:nvSpPr>
          <p:cNvPr id="216" name="modernist-primitivist (1910-1918)…"/>
          <p:cNvSpPr txBox="1">
            <a:spLocks noGrp="1"/>
          </p:cNvSpPr>
          <p:nvPr>
            <p:ph type="body" sz="half" idx="1"/>
          </p:nvPr>
        </p:nvSpPr>
        <p:spPr>
          <a:xfrm>
            <a:off x="986366" y="3943704"/>
            <a:ext cx="11429381" cy="8256630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pPr>
            <a:r>
              <a:t>modernist-primitivist (1910-1918) 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pPr>
            <a:r>
              <a:t>neoclassical (1918-1951)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pPr>
            <a:endParaRPr/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pPr>
            <a:r>
              <a:t>Theodor W. Adorno (1949), who was an advocate of Schoenberg, equiated modernism = progress; neoclassicism = regression</a:t>
            </a:r>
          </a:p>
        </p:txBody>
      </p:sp>
      <p:sp>
        <p:nvSpPr>
          <p:cNvPr id="217" name="Early (Modernist) Stravinsk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853137">
              <a:defRPr sz="6460" spc="-129"/>
            </a:lvl1pPr>
          </a:lstStyle>
          <a:p>
            <a:r>
              <a:t>Early (Modernist) Stravinsky</a:t>
            </a:r>
          </a:p>
        </p:txBody>
      </p:sp>
      <p:pic>
        <p:nvPicPr>
          <p:cNvPr id="218" name="Igor_Stravinsky_as_drawn_by_Pablo_Picasso_31_Dec_1920_-_Gallica.jpg" descr="Igor_Stravinsky_as_drawn_by_Pablo_Picasso_31_Dec_1920_-_Gall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0" y="1282700"/>
            <a:ext cx="8458200" cy="1054100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9" name="1920 by Pablo Picasso"/>
          <p:cNvSpPr txBox="1"/>
          <p:nvPr/>
        </p:nvSpPr>
        <p:spPr>
          <a:xfrm>
            <a:off x="16232818" y="12273225"/>
            <a:ext cx="5589271" cy="78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i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1920 by Pablo Picasso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written for the 1910 Paris season of Sergei Diaghilev’s Ballets Russes company"/>
          <p:cNvSpPr txBox="1">
            <a:spLocks noGrp="1"/>
          </p:cNvSpPr>
          <p:nvPr>
            <p:ph type="body" idx="21"/>
          </p:nvPr>
        </p:nvSpPr>
        <p:spPr>
          <a:xfrm>
            <a:off x="9812300" y="1926166"/>
            <a:ext cx="14155033" cy="9654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/>
          </a:bodyPr>
          <a:lstStyle>
            <a:lvl1pPr defTabSz="487044">
              <a:defRPr sz="3244"/>
            </a:lvl1pPr>
          </a:lstStyle>
          <a:p>
            <a:r>
              <a:t>written for the 1910 Paris season of Sergei Diaghilev’s Ballets Russes company</a:t>
            </a:r>
          </a:p>
        </p:txBody>
      </p:sp>
      <p:sp>
        <p:nvSpPr>
          <p:cNvPr id="222" name="The Firebird (L’Oiseau de feu)"/>
          <p:cNvSpPr txBox="1">
            <a:spLocks noGrp="1"/>
          </p:cNvSpPr>
          <p:nvPr>
            <p:ph type="title"/>
          </p:nvPr>
        </p:nvSpPr>
        <p:spPr>
          <a:xfrm>
            <a:off x="10795385" y="318888"/>
            <a:ext cx="14979001" cy="1435101"/>
          </a:xfrm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The Firebird </a:t>
            </a:r>
            <a:r>
              <a:rPr i="0"/>
              <a:t>(L’Oiseau de feu)</a:t>
            </a:r>
          </a:p>
        </p:txBody>
      </p:sp>
      <p:pic>
        <p:nvPicPr>
          <p:cNvPr id="223" name="Neale Osborne - Igor Stravinsky - caricature of the Russian with a firebird - (MeisterDrucke-646203).jpg" descr="Neale Osborne - Igor Stravinsky - caricature of the Russian with a firebird - (MeisterDrucke-64620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867" y="3482259"/>
            <a:ext cx="13069072" cy="915090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4" name="Nigel Osborne"/>
          <p:cNvSpPr txBox="1"/>
          <p:nvPr/>
        </p:nvSpPr>
        <p:spPr>
          <a:xfrm>
            <a:off x="15537028" y="12764292"/>
            <a:ext cx="3702749" cy="78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i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Nigel Osborne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869" y="1445817"/>
            <a:ext cx="7598589" cy="1037207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6" name="Léon Bakst drawings"/>
          <p:cNvSpPr txBox="1"/>
          <p:nvPr/>
        </p:nvSpPr>
        <p:spPr>
          <a:xfrm>
            <a:off x="1829495" y="12518758"/>
            <a:ext cx="5114354" cy="78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i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Léon Bakst drawings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" y="-1"/>
            <a:ext cx="9278696" cy="13716001"/>
          </a:xfrm>
          <a:prstGeom prst="rect">
            <a:avLst/>
          </a:prstGeom>
          <a:ln>
            <a:solidFill>
              <a:srgbClr val="000080"/>
            </a:solidFill>
            <a:miter/>
          </a:ln>
        </p:spPr>
      </p:pic>
      <p:pic>
        <p:nvPicPr>
          <p:cNvPr id="228" name="Firebird_ste.m4a" descr="Firebird_st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12479866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79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  <p:bldLst>
      <p:bldP spid="22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ussian Shrovetide fair"/>
          <p:cNvSpPr txBox="1">
            <a:spLocks noGrp="1"/>
          </p:cNvSpPr>
          <p:nvPr>
            <p:ph type="body" idx="21"/>
          </p:nvPr>
        </p:nvSpPr>
        <p:spPr>
          <a:xfrm>
            <a:off x="1545166" y="2246392"/>
            <a:ext cx="9779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Russian Shrovetide fair</a:t>
            </a:r>
          </a:p>
        </p:txBody>
      </p:sp>
      <p:sp>
        <p:nvSpPr>
          <p:cNvPr id="231" name="Petrushka (191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Petrushka (1911)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700" y="1566333"/>
            <a:ext cx="6400218" cy="933481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3" name="Nijinsky as Petrushka"/>
          <p:cNvSpPr txBox="1"/>
          <p:nvPr/>
        </p:nvSpPr>
        <p:spPr>
          <a:xfrm>
            <a:off x="17470908" y="11883758"/>
            <a:ext cx="5265802" cy="78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i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Nijinsky as Petrushka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33" y="3944813"/>
            <a:ext cx="12079775" cy="886353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764" y="6300214"/>
            <a:ext cx="9296384" cy="7416879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Fokine’s choreo, Benois’ set design"/>
          <p:cNvSpPr txBox="1">
            <a:spLocks noGrp="1"/>
          </p:cNvSpPr>
          <p:nvPr>
            <p:ph type="title"/>
          </p:nvPr>
        </p:nvSpPr>
        <p:spPr>
          <a:xfrm>
            <a:off x="850900" y="735688"/>
            <a:ext cx="9779000" cy="1435101"/>
          </a:xfrm>
          <a:prstGeom prst="rect">
            <a:avLst/>
          </a:prstGeom>
        </p:spPr>
        <p:txBody>
          <a:bodyPr/>
          <a:lstStyle>
            <a:lvl1pPr defTabSz="1511770">
              <a:defRPr sz="5270" spc="-105"/>
            </a:lvl1pPr>
          </a:lstStyle>
          <a:p>
            <a:r>
              <a:t>Fokine’s choreo, Benois’ set design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07" y="5765664"/>
            <a:ext cx="13080170" cy="808157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he story of the loves and jealousies of three puppets brought to life by the Charlatan during the 1830 Shrovetide Fair in St. Petersburg: Petrushka, the Ballerina and the Moor"/>
          <p:cNvSpPr txBox="1"/>
          <p:nvPr/>
        </p:nvSpPr>
        <p:spPr>
          <a:xfrm>
            <a:off x="1206500" y="2247900"/>
            <a:ext cx="9296383" cy="271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520065">
              <a:lnSpc>
                <a:spcPct val="100000"/>
              </a:lnSpc>
              <a:spcBef>
                <a:spcPts val="0"/>
              </a:spcBef>
              <a:defRPr sz="3465" b="1">
                <a:solidFill>
                  <a:schemeClr val="accent5">
                    <a:lumOff val="-29866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The story of the loves and jealousies of three puppets brought to life by the Charlatan during the 1830 Shrovetide Fair in St. Petersburg: Petrushka, the Ballerina and the Moor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4497" y="-111534"/>
            <a:ext cx="10057771" cy="7191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02 Stravinsky_ Petrushka - Danse Russe.m4a" descr="02 Stravinsky_ Petrushka - Danse Russ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6230" y="1117822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Straus_ch_5_Russian_Dance.png" descr="Straus_ch_5_Russian_Da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13" y="239643"/>
            <a:ext cx="9347962" cy="13236714"/>
          </a:xfrm>
          <a:prstGeom prst="rect">
            <a:avLst/>
          </a:prstGeom>
          <a:ln w="25400"/>
        </p:spPr>
      </p:pic>
      <p:pic>
        <p:nvPicPr>
          <p:cNvPr id="244" name="Straus_ch_5_Russian_Danceb.png" descr="Straus_ch_5_Russian_Dance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8166" y="630462"/>
            <a:ext cx="12783899" cy="5177480"/>
          </a:xfrm>
          <a:prstGeom prst="rect">
            <a:avLst/>
          </a:prstGeom>
          <a:ln w="25400"/>
        </p:spPr>
      </p:pic>
      <p:sp>
        <p:nvSpPr>
          <p:cNvPr id="245" name="Petrushka is diatonic but modal,…"/>
          <p:cNvSpPr/>
          <p:nvPr/>
        </p:nvSpPr>
        <p:spPr>
          <a:xfrm>
            <a:off x="12866546" y="8679403"/>
            <a:ext cx="7833005" cy="14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B51A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i="1"/>
              <a:t>Petrushka</a:t>
            </a:r>
            <a:r>
              <a:t> is diatonic but modal,</a:t>
            </a:r>
            <a:endParaRPr>
              <a:solidFill>
                <a:srgbClr val="0056D6"/>
              </a:solidFill>
            </a:endParaRP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B51A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56D6"/>
                </a:solidFill>
              </a:rPr>
              <a:t>not functionally tonal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2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audio>
          </p:childTnLst>
        </p:cTn>
      </p:par>
    </p:tnLst>
    <p:bldLst>
      <p:bldP spid="24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etrushkas_despair.tiff" descr="Petrushkas_despair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726" y="490573"/>
            <a:ext cx="11715383" cy="1316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etrushka.mov" descr="Petrushka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4484" y="10001250"/>
            <a:ext cx="571501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tangle"/>
          <p:cNvSpPr/>
          <p:nvPr/>
        </p:nvSpPr>
        <p:spPr>
          <a:xfrm>
            <a:off x="9022922" y="1024466"/>
            <a:ext cx="2114283" cy="3079075"/>
          </a:xfrm>
          <a:prstGeom prst="rect">
            <a:avLst/>
          </a:prstGeom>
          <a:ln w="50800">
            <a:solidFill>
              <a:srgbClr val="E324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0" name="Hexatonic:…"/>
          <p:cNvSpPr/>
          <p:nvPr/>
        </p:nvSpPr>
        <p:spPr>
          <a:xfrm>
            <a:off x="16642148" y="2103203"/>
            <a:ext cx="6665672" cy="210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B51A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E32400"/>
                </a:solidFill>
              </a:rPr>
              <a:t>Hexatonic</a:t>
            </a:r>
            <a:r>
              <a:rPr>
                <a:solidFill>
                  <a:srgbClr val="0056D6"/>
                </a:solidFill>
              </a:rPr>
              <a:t>: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B51A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56D6"/>
                </a:solidFill>
              </a:rPr>
              <a:t>triads on top, part of a 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B51A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56D6"/>
                </a:solidFill>
              </a:rPr>
              <a:t>larger symmetric collection</a:t>
            </a:r>
          </a:p>
        </p:txBody>
      </p:sp>
      <p:sp>
        <p:nvSpPr>
          <p:cNvPr id="251" name="*The “Petrushka Chord”:…"/>
          <p:cNvSpPr/>
          <p:nvPr/>
        </p:nvSpPr>
        <p:spPr>
          <a:xfrm>
            <a:off x="17104426" y="7586766"/>
            <a:ext cx="5995112" cy="1433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B51A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*</a:t>
            </a:r>
            <a:r>
              <a:rPr>
                <a:solidFill>
                  <a:srgbClr val="E32400"/>
                </a:solidFill>
              </a:rPr>
              <a:t>The “Petrushka Chord”</a:t>
            </a:r>
            <a:r>
              <a:rPr>
                <a:solidFill>
                  <a:srgbClr val="0056D6"/>
                </a:solidFill>
              </a:rPr>
              <a:t>: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4400">
                <a:solidFill>
                  <a:srgbClr val="B51A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56D6"/>
                </a:solidFill>
              </a:rPr>
              <a:t>C major over F# major</a:t>
            </a:r>
          </a:p>
        </p:txBody>
      </p:sp>
      <p:sp>
        <p:nvSpPr>
          <p:cNvPr id="252" name="Star"/>
          <p:cNvSpPr/>
          <p:nvPr/>
        </p:nvSpPr>
        <p:spPr>
          <a:xfrm>
            <a:off x="6119328" y="7254549"/>
            <a:ext cx="413057" cy="39564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cocteau Strav.jpg" descr="cocteau Stra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447" y="270933"/>
            <a:ext cx="12946022" cy="1130754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Jean Cocteau’s impression of Stravinsky playing for rehearsals of the Rite"/>
          <p:cNvSpPr txBox="1"/>
          <p:nvPr/>
        </p:nvSpPr>
        <p:spPr>
          <a:xfrm>
            <a:off x="6157485" y="12578025"/>
            <a:ext cx="17862233" cy="78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i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Jean Cocteau’s impression of Stravinsky playing for rehearsals of the Rite </a:t>
            </a:r>
          </a:p>
        </p:txBody>
      </p:sp>
      <p:sp>
        <p:nvSpPr>
          <p:cNvPr id="256" name="The Rite of Spring was one of the first musical examples of primitivism:  the practice of, or emphasis on, simplicity and irrationalism…"/>
          <p:cNvSpPr txBox="1">
            <a:spLocks noGrp="1"/>
          </p:cNvSpPr>
          <p:nvPr>
            <p:ph type="body" sz="half" idx="1"/>
          </p:nvPr>
        </p:nvSpPr>
        <p:spPr>
          <a:xfrm>
            <a:off x="901700" y="3655598"/>
            <a:ext cx="11184450" cy="8256631"/>
          </a:xfrm>
          <a:prstGeom prst="rect">
            <a:avLst/>
          </a:prstGeom>
        </p:spPr>
        <p:txBody>
          <a:bodyPr/>
          <a:lstStyle/>
          <a:p>
            <a:pPr marL="228600" indent="-228600">
              <a:buBlip>
                <a:blip r:embed="rId3"/>
              </a:buBlip>
              <a:defRPr sz="4200"/>
            </a:pPr>
            <a:r>
              <a:t> </a:t>
            </a:r>
            <a:r>
              <a:rPr i="1"/>
              <a:t>The Rite of Spring</a:t>
            </a:r>
            <a:r>
              <a:t> was one of the first musical examples of primitivism:  the practice of, or emphasis on, simplicity and irrationalism</a:t>
            </a:r>
          </a:p>
          <a:p>
            <a:pPr marL="228600" indent="-228600">
              <a:buBlip>
                <a:blip r:embed="rId3"/>
              </a:buBlip>
              <a:defRPr sz="4200"/>
            </a:pPr>
            <a:r>
              <a:t> Stage and costume designer </a:t>
            </a:r>
            <a:r>
              <a:rPr b="1"/>
              <a:t>Nicholas Roerich</a:t>
            </a:r>
            <a:r>
              <a:t> studied prehistoric Russian cultures; he was connected to Stravinsky by </a:t>
            </a:r>
            <a:r>
              <a:rPr b="1"/>
              <a:t>Serge Diaghilev</a:t>
            </a:r>
            <a:r>
              <a:t>, leader of the </a:t>
            </a:r>
            <a:r>
              <a:rPr b="1"/>
              <a:t>Ballets Russes</a:t>
            </a:r>
            <a:r>
              <a:t> </a:t>
            </a:r>
          </a:p>
          <a:p>
            <a:pPr marL="228600" indent="-228600">
              <a:buBlip>
                <a:blip r:embed="rId3"/>
              </a:buBlip>
              <a:defRPr sz="4200"/>
            </a:pPr>
            <a:r>
              <a:t> Likewise, Stravinsky came to use many Russian and East European </a:t>
            </a:r>
            <a:r>
              <a:rPr b="1"/>
              <a:t>folk melodies</a:t>
            </a:r>
            <a:r>
              <a:t> in the </a:t>
            </a:r>
            <a:r>
              <a:rPr i="1"/>
              <a:t>Rite</a:t>
            </a:r>
          </a:p>
        </p:txBody>
      </p:sp>
      <p:sp>
        <p:nvSpPr>
          <p:cNvPr id="257" name="The Rite of Sp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Rite of Spring</a:t>
            </a:r>
          </a:p>
        </p:txBody>
      </p:sp>
      <p:sp>
        <p:nvSpPr>
          <p:cNvPr id="258" name="Le Sacre du Printemps (1911-13)"/>
          <p:cNvSpPr txBox="1">
            <a:spLocks noGrp="1"/>
          </p:cNvSpPr>
          <p:nvPr>
            <p:ph type="body" idx="21"/>
          </p:nvPr>
        </p:nvSpPr>
        <p:spPr>
          <a:xfrm>
            <a:off x="2087033" y="1858433"/>
            <a:ext cx="9779001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800735">
              <a:defRPr sz="5335"/>
            </a:pPr>
            <a:r>
              <a:rPr i="1"/>
              <a:t>Le Sacre du Printemps</a:t>
            </a:r>
            <a:r>
              <a:t> </a:t>
            </a:r>
            <a:r>
              <a:rPr b="0"/>
              <a:t>(1911-13)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Microsoft Macintosh PowerPoint</Application>
  <PresentationFormat>Custom</PresentationFormat>
  <Paragraphs>115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Century Gothic</vt:lpstr>
      <vt:lpstr>Georgia</vt:lpstr>
      <vt:lpstr>Gill Sans</vt:lpstr>
      <vt:lpstr>Helvetica Neue</vt:lpstr>
      <vt:lpstr>Optima</vt:lpstr>
      <vt:lpstr>30_BasicColor</vt:lpstr>
      <vt:lpstr>Igor Stravinsky (1888–1971)</vt:lpstr>
      <vt:lpstr>PowerPoint Presentation</vt:lpstr>
      <vt:lpstr>Early (Modernist) Stravinsky</vt:lpstr>
      <vt:lpstr>The Firebird (L’Oiseau de feu)</vt:lpstr>
      <vt:lpstr>Petrushka (1911)</vt:lpstr>
      <vt:lpstr>Fokine’s choreo, Benois’ set design</vt:lpstr>
      <vt:lpstr>PowerPoint Presentation</vt:lpstr>
      <vt:lpstr>PowerPoint Presentation</vt:lpstr>
      <vt:lpstr>The Rite of Spring</vt:lpstr>
      <vt:lpstr>Serge Diaghilev (1874-1929)</vt:lpstr>
      <vt:lpstr>PowerPoint Presentation</vt:lpstr>
      <vt:lpstr>PowerPoint Presentation</vt:lpstr>
      <vt:lpstr>Roerich’s dramatic design for The Rite of Spring</vt:lpstr>
      <vt:lpstr>PowerPoint Presentation</vt:lpstr>
      <vt:lpstr>PowerPoint Presentation</vt:lpstr>
      <vt:lpstr>PowerPoint Presentation</vt:lpstr>
      <vt:lpstr>PowerPoint Presentation</vt:lpstr>
      <vt:lpstr>Rhythm and meter in the Rite</vt:lpstr>
      <vt:lpstr>Above is the folk tune which serves as the basis to the opening theme</vt:lpstr>
      <vt:lpstr>Formal processes in the Rite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Igor Stravinsky (1888–1971)</dc:title>
  <cp:lastModifiedBy>Amy Bauer</cp:lastModifiedBy>
  <cp:revision>1</cp:revision>
  <dcterms:modified xsi:type="dcterms:W3CDTF">2024-04-18T17:12:16Z</dcterms:modified>
</cp:coreProperties>
</file>