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.m4a" ContentType="audio/unknown"/>
  <Override PartName="/ppt/media/image9.jpeg" ContentType="image/jpeg"/>
  <Override PartName="/ppt/media/media1.mp3" ContentType="audio/unknown"/>
  <Override PartName="/ppt/media/image10.jpeg" ContentType="image/jpeg"/>
  <Override PartName="/ppt/media/media1.mov" ContentType="audio/unknown"/>
  <Override PartName="/ppt/media/media2.mov" ContentType="audio/unknown"/>
  <Override PartName="/ppt/media/media3.mov" ContentType="audio/unknown"/>
  <Override PartName="/ppt/media/image11.jpeg" ContentType="image/jpeg"/>
  <Override PartName="/ppt/media/media2.mp3" ContentType="audio/unknown"/>
  <Override PartName="/ppt/media/media4.mov" ContentType="audio/unknown"/>
  <Override PartName="/ppt/media/media1.aif" ContentType="audio/unknown"/>
  <Override PartName="/ppt/media/media2.m4a" ContentType="audio/unknown"/>
  <Override PartName="/ppt/media/media3.m4a" ContentType="audio/unknown"/>
  <Override PartName="/ppt/media/image12.jpeg" ContentType="image/jpeg"/>
  <Override PartName="/ppt/media/image13.jpeg" ContentType="image/jpeg"/>
  <Override PartName="/ppt/media/image14.jpeg" ContentType="image/jpeg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bussy colorized.jpg" descr="debussy coloriz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02703"/>
            <a:ext cx="24384001" cy="182700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998142" y="5669557"/>
            <a:ext cx="21870959" cy="231975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9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606619" y="582448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20" sz="11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1954"/>
            <a:ext cx="21971000" cy="1435101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0024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004.jpg" descr="004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7" y="-97430"/>
            <a:ext cx="24384001" cy="1391086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le Text"/>
          <p:cNvSpPr txBox="1"/>
          <p:nvPr>
            <p:ph type="title"/>
          </p:nvPr>
        </p:nvSpPr>
        <p:spPr>
          <a:xfrm>
            <a:off x="3958828" y="184149"/>
            <a:ext cx="16466344" cy="301625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81280" marR="81280" algn="ctr" defTabSz="1821656">
              <a:lnSpc>
                <a:spcPct val="100000"/>
              </a:lnSpc>
              <a:defRPr b="0" spc="0"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idx="1"/>
          </p:nvPr>
        </p:nvSpPr>
        <p:spPr>
          <a:xfrm>
            <a:off x="3958828" y="3196828"/>
            <a:ext cx="16466344" cy="1051917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08230" marR="81280" indent="-467590" algn="r" defTabSz="1821656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defRPr sz="60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  <a:lvl2pPr marL="888866" marR="81280" indent="-391026" algn="r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52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2pPr>
            <a:lvl3pPr marL="1264322" marR="81280" indent="-309282" algn="r" defTabSz="1821656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6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3pPr>
            <a:lvl4pPr marL="1722482" marR="81280" indent="-310242" algn="r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4pPr>
            <a:lvl5pPr marL="2179682" marR="81280" indent="-310242" algn="r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»"/>
              <a:defRPr sz="38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8054823" y="12843278"/>
            <a:ext cx="466354" cy="463935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1160859">
              <a:defRPr sz="2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004.jpg" descr="004.jpg"/>
          <p:cNvPicPr>
            <a:picLocks noChangeAspect="0"/>
          </p:cNvPicPr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400" y="-178594"/>
            <a:ext cx="24384800" cy="1407318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le Text"/>
          <p:cNvSpPr txBox="1"/>
          <p:nvPr>
            <p:ph type="title"/>
          </p:nvPr>
        </p:nvSpPr>
        <p:spPr>
          <a:xfrm>
            <a:off x="3958828" y="184149"/>
            <a:ext cx="16466344" cy="301625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81280" marR="81280" algn="ctr" defTabSz="1821656">
              <a:lnSpc>
                <a:spcPct val="100000"/>
              </a:lnSpc>
              <a:defRPr b="0" spc="0"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3958828" y="3196828"/>
            <a:ext cx="16466344" cy="1051917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08230" marR="81280" indent="-467590" defTabSz="1821656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defRPr sz="60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  <a:lvl2pPr marL="888866" marR="81280" indent="-391026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52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2pPr>
            <a:lvl3pPr marL="1264322" marR="81280" indent="-309282" defTabSz="1821656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6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3pPr>
            <a:lvl4pPr marL="1722482" marR="81280" indent="-310242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4pPr>
            <a:lvl5pPr marL="2179682" marR="81280" indent="-310242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»"/>
              <a:defRPr sz="38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8054823" y="12732153"/>
            <a:ext cx="466354" cy="46393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1160859">
              <a:defRPr sz="2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004.jpg" descr="004.jpg"/>
          <p:cNvPicPr>
            <a:picLocks noChangeAspect="0"/>
          </p:cNvPicPr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2797968" y="-178594"/>
            <a:ext cx="18532478" cy="1390015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tle Text"/>
          <p:cNvSpPr txBox="1"/>
          <p:nvPr>
            <p:ph type="title"/>
          </p:nvPr>
        </p:nvSpPr>
        <p:spPr>
          <a:xfrm>
            <a:off x="3958828" y="184149"/>
            <a:ext cx="16466344" cy="301625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81280" marR="81280" algn="ctr" defTabSz="1821656">
              <a:lnSpc>
                <a:spcPct val="100000"/>
              </a:lnSpc>
              <a:defRPr b="0" spc="0"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xfrm>
            <a:off x="3958828" y="3196828"/>
            <a:ext cx="16466344" cy="1051917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08230" marR="81280" indent="-467590" defTabSz="1821656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defRPr sz="60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  <a:lvl2pPr marL="888866" marR="81280" indent="-391026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52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2pPr>
            <a:lvl3pPr marL="1264322" marR="81280" indent="-309282" defTabSz="1821656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6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3pPr>
            <a:lvl4pPr marL="1722482" marR="81280" indent="-310242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4pPr>
            <a:lvl5pPr marL="2179682" marR="81280" indent="-310242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»"/>
              <a:defRPr sz="3800">
                <a:uFill>
                  <a:solidFill>
                    <a:srgbClr val="000000"/>
                  </a:solidFill>
                </a:uFill>
                <a:latin typeface="Big Caslon Medium"/>
                <a:ea typeface="Big Caslon Medium"/>
                <a:cs typeface="Big Caslon Medium"/>
                <a:sym typeface="Big Caslon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xfrm>
            <a:off x="18054823" y="12732153"/>
            <a:ext cx="466354" cy="46393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1160859">
              <a:defRPr sz="2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Office Them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18054823" y="12732153"/>
            <a:ext cx="466354" cy="46393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1160859">
              <a:defRPr sz="2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/>
          <p:nvPr>
            <p:ph type="title"/>
          </p:nvPr>
        </p:nvSpPr>
        <p:spPr>
          <a:xfrm>
            <a:off x="3958828" y="184149"/>
            <a:ext cx="16466344" cy="301625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81280" marR="81280" algn="ctr" defTabSz="1821656">
              <a:lnSpc>
                <a:spcPct val="100000"/>
              </a:lnSpc>
              <a:defRPr b="0" spc="0"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idx="1"/>
          </p:nvPr>
        </p:nvSpPr>
        <p:spPr>
          <a:xfrm>
            <a:off x="3958828" y="3196828"/>
            <a:ext cx="16466344" cy="1051917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08230" marR="81280" indent="-467590" algn="r" defTabSz="1821656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defRPr sz="60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defRPr>
            </a:lvl1pPr>
            <a:lvl2pPr marL="888866" marR="81280" indent="-391026" algn="r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Arial"/>
              <a:buChar char="–"/>
              <a:defRPr sz="52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defRPr>
            </a:lvl2pPr>
            <a:lvl3pPr marL="1264322" marR="81280" indent="-309282" algn="r" defTabSz="1821656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6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defRPr>
            </a:lvl3pPr>
            <a:lvl4pPr marL="1722482" marR="81280" indent="-310242" algn="r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defRPr>
            </a:lvl4pPr>
            <a:lvl5pPr marL="2179682" marR="81280" indent="-310242" algn="r" defTabSz="1821656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»"/>
              <a:defRPr sz="38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18054823" y="12843278"/>
            <a:ext cx="466354" cy="463935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1160859">
              <a:defRPr sz="2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/>
          <p:nvPr>
            <p:ph type="title"/>
          </p:nvPr>
        </p:nvSpPr>
        <p:spPr>
          <a:xfrm>
            <a:off x="4826000" y="355600"/>
            <a:ext cx="14732000" cy="3429000"/>
          </a:xfrm>
          <a:prstGeom prst="rect">
            <a:avLst/>
          </a:prstGeom>
        </p:spPr>
        <p:txBody>
          <a:bodyPr lIns="76200" tIns="76200" rIns="76200" bIns="76200" anchor="ctr">
            <a:noAutofit/>
          </a:bodyPr>
          <a:lstStyle>
            <a:lvl1pPr algn="ctr" defTabSz="812800">
              <a:lnSpc>
                <a:spcPct val="100000"/>
              </a:lnSpc>
              <a:defRPr b="0" spc="0" sz="1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Body Level One…"/>
          <p:cNvSpPr txBox="1"/>
          <p:nvPr>
            <p:ph type="body" sz="half" idx="1"/>
          </p:nvPr>
        </p:nvSpPr>
        <p:spPr>
          <a:xfrm>
            <a:off x="4826000" y="3886200"/>
            <a:ext cx="14732000" cy="8051800"/>
          </a:xfrm>
          <a:prstGeom prst="rect">
            <a:avLst/>
          </a:prstGeom>
        </p:spPr>
        <p:txBody>
          <a:bodyPr lIns="76200" tIns="76200" rIns="76200" bIns="76200" anchor="ctr">
            <a:noAutofit/>
          </a:bodyPr>
          <a:lstStyle>
            <a:lvl1pPr marL="1143000" indent="-889000" defTabSz="812800">
              <a:lnSpc>
                <a:spcPct val="100000"/>
              </a:lnSpc>
              <a:spcBef>
                <a:spcPts val="3200"/>
              </a:spcBef>
              <a:buSzPct val="171000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485900" indent="-889000" defTabSz="812800">
              <a:lnSpc>
                <a:spcPct val="100000"/>
              </a:lnSpc>
              <a:spcBef>
                <a:spcPts val="3200"/>
              </a:spcBef>
              <a:buSzPct val="171000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889000" defTabSz="812800">
              <a:lnSpc>
                <a:spcPct val="100000"/>
              </a:lnSpc>
              <a:spcBef>
                <a:spcPts val="3200"/>
              </a:spcBef>
              <a:buSzPct val="171000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184400" indent="-889000" defTabSz="812800">
              <a:lnSpc>
                <a:spcPct val="100000"/>
              </a:lnSpc>
              <a:spcBef>
                <a:spcPts val="3200"/>
              </a:spcBef>
              <a:buSzPct val="171000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527300" indent="-889000" defTabSz="812800">
              <a:lnSpc>
                <a:spcPct val="100000"/>
              </a:lnSpc>
              <a:spcBef>
                <a:spcPts val="3200"/>
              </a:spcBef>
              <a:buSzPct val="171000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11944350" y="13055600"/>
            <a:ext cx="469901" cy="508000"/>
          </a:xfrm>
          <a:prstGeom prst="rect">
            <a:avLst/>
          </a:prstGeom>
        </p:spPr>
        <p:txBody>
          <a:bodyPr lIns="76200" tIns="76200" rIns="76200" bIns="76200"/>
          <a:lstStyle>
            <a:lvl1pPr defTabSz="812800"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35" name="scherzo1971.jpg" descr="scherzo19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91907" y="38191"/>
            <a:ext cx="4673601" cy="38481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>
            <a:lvl1pPr marL="228600" indent="-228600">
              <a:buSzPct val="80000"/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228600" indent="-228600">
              <a:buSzPct val="64000"/>
              <a:buBlip>
                <a:blip r:embed="rId2"/>
              </a:buBlip>
            </a:lvl1pPr>
            <a:lvl2pPr>
              <a:buSzPct val="64000"/>
              <a:buBlip>
                <a:blip r:embed="rId2"/>
              </a:buBlip>
            </a:lvl2pPr>
            <a:lvl3pPr>
              <a:buSzPct val="64000"/>
              <a:buBlip>
                <a:blip r:embed="rId2"/>
              </a:buBlip>
            </a:lvl3pPr>
            <a:lvl4pPr>
              <a:buSzPct val="64000"/>
              <a:buBlip>
                <a:blip r:embed="rId2"/>
              </a:buBlip>
            </a:lvl4pPr>
            <a:lvl5pPr>
              <a:buSzPct val="64000"/>
              <a:buBlip>
                <a:blip r:embed="rId2"/>
              </a:buBlip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532488"/>
            <a:ext cx="9779000" cy="14351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Blip>
                <a:blip r:embed="rId2"/>
              </a:buBlip>
            </a:lvl1pPr>
            <a:lvl2pPr>
              <a:buSzPct val="80000"/>
              <a:buBlip>
                <a:blip r:embed="rId2"/>
              </a:buBlip>
            </a:lvl2pPr>
            <a:lvl3pPr>
              <a:buSzPct val="80000"/>
              <a:buBlip>
                <a:blip r:embed="rId2"/>
              </a:buBlip>
            </a:lvl3pPr>
            <a:lvl4pPr>
              <a:buSzPct val="80000"/>
              <a:buBlip>
                <a:blip r:embed="rId2"/>
              </a:buBlip>
            </a:lvl4pPr>
            <a:lvl5pPr>
              <a:buSzPct val="80000"/>
              <a:buBlip>
                <a:blip r:embed="rId2"/>
              </a:buBlip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957118" y="742221"/>
            <a:ext cx="9779001" cy="14351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265"/>
            <a:ext cx="9779000" cy="8256630"/>
          </a:xfrm>
          <a:prstGeom prst="rect">
            <a:avLst/>
          </a:prstGeom>
        </p:spPr>
        <p:txBody>
          <a:bodyPr/>
          <a:lstStyle>
            <a:lvl1pPr>
              <a:buSzPct val="80000"/>
              <a:buChar char="✴"/>
            </a:lvl1pPr>
            <a:lvl2pPr>
              <a:buSzPct val="80000"/>
              <a:buChar char="✴"/>
            </a:lvl2pPr>
            <a:lvl3pPr>
              <a:buSzPct val="80000"/>
              <a:buChar char="✴"/>
            </a:lvl3pPr>
            <a:lvl4pPr>
              <a:buSzPct val="80000"/>
              <a:buChar char="✴"/>
            </a:lvl4pPr>
            <a:lvl5pPr>
              <a:buSzPct val="80000"/>
              <a:buChar char="✴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xmlns:p14="http://schemas.microsoft.com/office/powerpoint/2010/main" spd="med" advClick="1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Optima"/>
          <a:ea typeface="Optima"/>
          <a:cs typeface="Optima"/>
          <a:sym typeface="Optima"/>
        </a:defRPr>
      </a:lvl9pPr>
    </p:titleStyle>
    <p:bodyStyle>
      <a:lvl1pPr marL="609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1pPr>
      <a:lvl2pPr marL="1219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2pPr>
      <a:lvl3pPr marL="1828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3pPr>
      <a:lvl4pPr marL="2438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4pPr>
      <a:lvl5pPr marL="30480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5pPr>
      <a:lvl6pPr marL="3657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6pPr>
      <a:lvl7pPr marL="4267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7pPr>
      <a:lvl8pPr marL="4876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8pPr>
      <a:lvl9pPr marL="5486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Optima"/>
          <a:ea typeface="Optima"/>
          <a:cs typeface="Optima"/>
          <a:sym typeface="Optim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audi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4.tif"/><Relationship Id="rId6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audi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4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audio" Target="../media/media2.mp3"/><Relationship Id="rId4" Type="http://schemas.microsoft.com/office/2007/relationships/media" Target="../media/media2.mp3"/><Relationship Id="rId5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Relationship Id="rId3" Type="http://schemas.openxmlformats.org/officeDocument/2006/relationships/audi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4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audio" Target="../media/media1.aif"/><Relationship Id="rId5" Type="http://schemas.microsoft.com/office/2007/relationships/media" Target="../media/media1.aif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audio" Target="../media/media2.m4a"/><Relationship Id="rId9" Type="http://schemas.microsoft.com/office/2007/relationships/media" Target="../media/media2.m4a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audio" Target="../media/media3.m4a"/><Relationship Id="rId5" Type="http://schemas.microsoft.com/office/2007/relationships/media" Target="../media/media3.m4a"/><Relationship Id="rId6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4.png"/><Relationship Id="rId6" Type="http://schemas.openxmlformats.org/officeDocument/2006/relationships/audio" Target="../media/media5.m4a"/><Relationship Id="rId7" Type="http://schemas.microsoft.com/office/2007/relationships/media" Target="../media/media5.m4a"/><Relationship Id="rId8" Type="http://schemas.openxmlformats.org/officeDocument/2006/relationships/audio" Target="../media/media6.m4a"/><Relationship Id="rId9" Type="http://schemas.microsoft.com/office/2007/relationships/media" Target="../media/media6.m4a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4.png"/><Relationship Id="rId6" Type="http://schemas.openxmlformats.org/officeDocument/2006/relationships/audio" Target="../media/media8.m4a"/><Relationship Id="rId7" Type="http://schemas.microsoft.com/office/2007/relationships/media" Target="../media/media8.m4a"/><Relationship Id="rId8" Type="http://schemas.openxmlformats.org/officeDocument/2006/relationships/audio" Target="../media/media9.m4a"/><Relationship Id="rId9" Type="http://schemas.microsoft.com/office/2007/relationships/media" Target="../media/media9.m4a"/><Relationship Id="rId10" Type="http://schemas.openxmlformats.org/officeDocument/2006/relationships/audio" Target="../media/media10.m4a"/><Relationship Id="rId11" Type="http://schemas.microsoft.com/office/2007/relationships/media" Target="../media/media10.m4a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4.png"/><Relationship Id="rId6" Type="http://schemas.openxmlformats.org/officeDocument/2006/relationships/audio" Target="../media/media12.m4a"/><Relationship Id="rId7" Type="http://schemas.microsoft.com/office/2007/relationships/media" Target="../media/media12.m4a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4.png"/><Relationship Id="rId6" Type="http://schemas.openxmlformats.org/officeDocument/2006/relationships/audio" Target="../media/media14.m4a"/><Relationship Id="rId7" Type="http://schemas.microsoft.com/office/2007/relationships/media" Target="../media/media14.m4a"/><Relationship Id="rId8" Type="http://schemas.openxmlformats.org/officeDocument/2006/relationships/image" Target="../media/image1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tif"/><Relationship Id="rId3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audio" Target="../media/media1.mp3"/><Relationship Id="rId7" Type="http://schemas.microsoft.com/office/2007/relationships/media" Target="../media/media1.mp3"/><Relationship Id="rId8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laude Debussy…"/>
          <p:cNvSpPr txBox="1"/>
          <p:nvPr>
            <p:ph type="subTitle" sz="quarter" idx="1"/>
          </p:nvPr>
        </p:nvSpPr>
        <p:spPr>
          <a:xfrm>
            <a:off x="998142" y="5698125"/>
            <a:ext cx="21870959" cy="2319750"/>
          </a:xfrm>
          <a:prstGeom prst="rect">
            <a:avLst/>
          </a:prstGeom>
        </p:spPr>
        <p:txBody>
          <a:bodyPr/>
          <a:lstStyle/>
          <a:p>
            <a:pPr>
              <a:defRPr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Claude Debussy </a:t>
            </a:r>
          </a:p>
          <a:p>
            <a:pPr>
              <a:defRPr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(1862–1918)</a:t>
            </a:r>
          </a:p>
        </p:txBody>
      </p:sp>
      <p:sp>
        <p:nvSpPr>
          <p:cNvPr id="227" name="Revolution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50800" dir="18900000">
                    <a:srgbClr val="000000"/>
                  </a:outerShdw>
                </a:effectLst>
              </a:defRPr>
            </a:pPr>
            <a:r>
              <a:t>Revolution </a:t>
            </a:r>
          </a:p>
          <a:p>
            <a:pPr>
              <a:defRPr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50800" dir="18900000">
                    <a:srgbClr val="000000"/>
                  </a:outerShdw>
                </a:effectLst>
              </a:defRPr>
            </a:pPr>
            <a:r>
              <a:t>Debussy</a:t>
            </a:r>
          </a:p>
        </p:txBody>
      </p:sp>
      <p:sp>
        <p:nvSpPr>
          <p:cNvPr id="228" name="Ernest Giraud: I am not saying that what you do isn’t beautiful, but it‘s theoretically absurd. Debussy: There is no theory. You have merely to listen. Pleasure is the law."/>
          <p:cNvSpPr txBox="1"/>
          <p:nvPr/>
        </p:nvSpPr>
        <p:spPr>
          <a:xfrm>
            <a:off x="934787" y="10988321"/>
            <a:ext cx="23073281" cy="2183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627379">
              <a:lnSpc>
                <a:spcPct val="100000"/>
              </a:lnSpc>
              <a:spcBef>
                <a:spcPts val="0"/>
              </a:spcBef>
              <a:defRPr b="1" sz="448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Ernest Giraud: </a:t>
            </a:r>
            <a:r>
              <a:t>I am not saying that what you do isn’t beautiful, but it‘s theoretically absurd.</a:t>
            </a:r>
            <a:br/>
            <a:r>
              <a:rPr i="1"/>
              <a:t>Debussy</a:t>
            </a:r>
            <a:r>
              <a:t>: There is no theory. You have merely to listen. Pleasure is the law.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24B3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ebussy and the piano"/>
          <p:cNvSpPr txBox="1"/>
          <p:nvPr>
            <p:ph type="title"/>
          </p:nvPr>
        </p:nvSpPr>
        <p:spPr>
          <a:xfrm>
            <a:off x="8946356" y="57811"/>
            <a:ext cx="16466344" cy="3016251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FFFFFF"/>
                </a:solidFill>
              </a:defRPr>
            </a:lvl1pPr>
          </a:lstStyle>
          <a:p>
            <a:pPr/>
            <a:r>
              <a:t>Debussy and the piano</a:t>
            </a:r>
          </a:p>
        </p:txBody>
      </p:sp>
      <p:sp>
        <p:nvSpPr>
          <p:cNvPr id="288" name="During the 1890s parallel harmony “at its most crystalline”…"/>
          <p:cNvSpPr txBox="1"/>
          <p:nvPr>
            <p:ph type="body" sz="half" idx="1"/>
          </p:nvPr>
        </p:nvSpPr>
        <p:spPr>
          <a:xfrm>
            <a:off x="11830894" y="3748947"/>
            <a:ext cx="11306869" cy="8550267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5600">
                <a:solidFill>
                  <a:srgbClr val="FFFFFF"/>
                </a:solidFill>
              </a:defRPr>
            </a:pPr>
            <a:r>
              <a:t>During the 1890s parallel harmony “at its most crystalline”</a:t>
            </a:r>
          </a:p>
          <a:p>
            <a:pPr marL="0" indent="0">
              <a:buClrTx/>
              <a:buSzTx/>
              <a:buFontTx/>
              <a:buNone/>
              <a:defRPr sz="5600">
                <a:solidFill>
                  <a:srgbClr val="FFFFFF"/>
                </a:solidFill>
              </a:defRPr>
            </a:pPr>
          </a:p>
          <a:p>
            <a:pPr marL="0" indent="0">
              <a:buClrTx/>
              <a:buSzTx/>
              <a:buFontTx/>
              <a:buNone/>
              <a:defRPr sz="5600">
                <a:solidFill>
                  <a:srgbClr val="FFFFFF"/>
                </a:solidFill>
              </a:defRPr>
            </a:pPr>
            <a:r>
              <a:t>1901 a pivotal year: </a:t>
            </a:r>
          </a:p>
          <a:p>
            <a:pPr marL="0" indent="0">
              <a:buClrTx/>
              <a:buSzTx/>
              <a:buFontTx/>
              <a:buNone/>
              <a:defRPr sz="5600">
                <a:solidFill>
                  <a:srgbClr val="FFFFFF"/>
                </a:solidFill>
              </a:defRPr>
            </a:pPr>
            <a:r>
              <a:rPr i="1"/>
              <a:t>Pagodes</a:t>
            </a:r>
            <a:r>
              <a:t> (1903) and </a:t>
            </a:r>
          </a:p>
          <a:p>
            <a:pPr marL="0" indent="0">
              <a:buClrTx/>
              <a:buSzTx/>
              <a:buFontTx/>
              <a:buNone/>
              <a:defRPr sz="5600">
                <a:solidFill>
                  <a:srgbClr val="FFFFFF"/>
                </a:solidFill>
              </a:defRPr>
            </a:pPr>
            <a:r>
              <a:rPr i="1"/>
              <a:t>Reflets dans l’eau </a:t>
            </a:r>
            <a:r>
              <a:t>(1905) more impressionistic</a:t>
            </a:r>
          </a:p>
        </p:txBody>
      </p:sp>
      <p:pic>
        <p:nvPicPr>
          <p:cNvPr id="289" name="Debussy1908.jpg" descr="Debussy19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242" y="-1"/>
            <a:ext cx="1018515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 txBox="1"/>
          <p:nvPr>
            <p:ph type="sldNum" sz="quarter" idx="2"/>
          </p:nvPr>
        </p:nvSpPr>
        <p:spPr>
          <a:xfrm>
            <a:off x="18065191" y="12732153"/>
            <a:ext cx="445618" cy="4639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2" name="Pages from IMSLP03876-Debussy_-_Estampes_Page_1.png" descr="Pages from IMSLP03876-Debussy_-_Estampes_Page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9857" y="0"/>
            <a:ext cx="1100620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godes.mov" descr="pagodes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853421" y="9840745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5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Harmonic language"/>
          <p:cNvSpPr txBox="1"/>
          <p:nvPr>
            <p:ph type="title"/>
          </p:nvPr>
        </p:nvSpPr>
        <p:spPr>
          <a:xfrm>
            <a:off x="1206500" y="461433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56" sz="7800"/>
            </a:lvl1pPr>
          </a:lstStyle>
          <a:p>
            <a:pPr/>
            <a:r>
              <a:t>Harmonic language</a:t>
            </a:r>
          </a:p>
        </p:txBody>
      </p:sp>
      <p:sp>
        <p:nvSpPr>
          <p:cNvPr id="296" name="Aspects of Debussy’s language that traditional diatonic tonality ambiguous in his music"/>
          <p:cNvSpPr txBox="1"/>
          <p:nvPr>
            <p:ph type="body" idx="21"/>
          </p:nvPr>
        </p:nvSpPr>
        <p:spPr>
          <a:xfrm>
            <a:off x="1071033" y="1869938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85165">
              <a:defRPr b="0" sz="4565"/>
            </a:lvl1pPr>
          </a:lstStyle>
          <a:p>
            <a:pPr/>
            <a:r>
              <a:t>Aspects of Debussy’s language that traditional diatonic tonality ambiguous in his music</a:t>
            </a:r>
          </a:p>
        </p:txBody>
      </p:sp>
      <p:pic>
        <p:nvPicPr>
          <p:cNvPr id="297" name="cathedrale.png" descr="cathedra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788" y="5386646"/>
            <a:ext cx="16904600" cy="711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cathedrale.mov" descr="cathedrale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14425" y="10979811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Preludes, Book 1: La Cathedrale Engloutie"/>
          <p:cNvSpPr txBox="1"/>
          <p:nvPr/>
        </p:nvSpPr>
        <p:spPr>
          <a:xfrm>
            <a:off x="13310958" y="12547706"/>
            <a:ext cx="10329844" cy="664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828754">
              <a:spcBef>
                <a:spcPts val="3300"/>
              </a:spcBef>
              <a:defRPr sz="3600"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Preludes</a:t>
            </a:r>
            <a:r>
              <a:t>, Book 1: </a:t>
            </a:r>
            <a:r>
              <a:rPr i="1"/>
              <a:t>La Cathedrale Engloutie</a:t>
            </a:r>
          </a:p>
        </p:txBody>
      </p:sp>
      <p:sp>
        <p:nvSpPr>
          <p:cNvPr id="300" name="Diatonic modes (Lydian, Dorian)…"/>
          <p:cNvSpPr txBox="1"/>
          <p:nvPr/>
        </p:nvSpPr>
        <p:spPr>
          <a:xfrm>
            <a:off x="1059521" y="2937816"/>
            <a:ext cx="18996911" cy="387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28600" indent="-228600">
              <a:buSzPct val="64000"/>
              <a:buBlip>
                <a:blip r:embed="rId6"/>
              </a:buBlip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 Diatonic modes (Lydian, Dorian)</a:t>
            </a:r>
          </a:p>
          <a:p>
            <a:pPr marL="228600" indent="-228600">
              <a:buSzPct val="64000"/>
              <a:buBlip>
                <a:blip r:embed="rId6"/>
              </a:buBlip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 Strict parallel motion between lines in the musical texture (eliminating any sense of counterpoint)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6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Harmonic language"/>
          <p:cNvSpPr txBox="1"/>
          <p:nvPr>
            <p:ph type="title"/>
          </p:nvPr>
        </p:nvSpPr>
        <p:spPr>
          <a:xfrm>
            <a:off x="1206500" y="461433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spc="-156" sz="7800"/>
            </a:lvl1pPr>
          </a:lstStyle>
          <a:p>
            <a:pPr/>
            <a:r>
              <a:t>Harmonic language</a:t>
            </a:r>
          </a:p>
        </p:txBody>
      </p:sp>
      <p:sp>
        <p:nvSpPr>
          <p:cNvPr id="303" name="Aspects of Debussy’s language that traditional diatonic tonality ambiguous in his music"/>
          <p:cNvSpPr txBox="1"/>
          <p:nvPr>
            <p:ph type="body" idx="21"/>
          </p:nvPr>
        </p:nvSpPr>
        <p:spPr>
          <a:xfrm>
            <a:off x="1071033" y="1869938"/>
            <a:ext cx="21971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85165">
              <a:defRPr b="0" sz="4565"/>
            </a:lvl1pPr>
          </a:lstStyle>
          <a:p>
            <a:pPr/>
            <a:r>
              <a:t>Aspects of Debussy’s language that traditional diatonic tonality ambiguous in his music</a:t>
            </a:r>
          </a:p>
        </p:txBody>
      </p:sp>
      <p:sp>
        <p:nvSpPr>
          <p:cNvPr id="304" name="Preludes, Book 1: Danseuses de Delphes"/>
          <p:cNvSpPr txBox="1"/>
          <p:nvPr/>
        </p:nvSpPr>
        <p:spPr>
          <a:xfrm>
            <a:off x="13310958" y="12547706"/>
            <a:ext cx="10329844" cy="664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828754">
              <a:spcBef>
                <a:spcPts val="3300"/>
              </a:spcBef>
              <a:defRPr sz="3600"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Preludes</a:t>
            </a:r>
            <a:r>
              <a:t>, Book 1: </a:t>
            </a:r>
            <a:r>
              <a:rPr i="1"/>
              <a:t>Danseuses de Delphes</a:t>
            </a:r>
          </a:p>
        </p:txBody>
      </p:sp>
      <p:pic>
        <p:nvPicPr>
          <p:cNvPr id="305" name="danseuses.png" descr="danseuses.png"/>
          <p:cNvPicPr>
            <a:picLocks noChangeAspect="1"/>
          </p:cNvPicPr>
          <p:nvPr/>
        </p:nvPicPr>
        <p:blipFill>
          <a:blip r:embed="rId2">
            <a:extLst/>
          </a:blip>
          <a:srcRect l="0" t="13975" r="0" b="55234"/>
          <a:stretch>
            <a:fillRect/>
          </a:stretch>
        </p:blipFill>
        <p:spPr>
          <a:xfrm>
            <a:off x="1136981" y="4262183"/>
            <a:ext cx="21011728" cy="425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dansueses.mov" descr="dansueses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68500" y="87757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9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Non-diatonic scales: whole-tone, chromatic, pentatonic, acoustic, octatonic"/>
          <p:cNvSpPr txBox="1"/>
          <p:nvPr>
            <p:ph type="body" sz="half" idx="1"/>
          </p:nvPr>
        </p:nvSpPr>
        <p:spPr>
          <a:xfrm>
            <a:off x="2205566" y="844904"/>
            <a:ext cx="18996911" cy="387796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 Non-diatonic scales: whole-tone, chromatic, pentatonic, acoustic, octatonic</a:t>
            </a:r>
          </a:p>
        </p:txBody>
      </p:sp>
      <p:sp>
        <p:nvSpPr>
          <p:cNvPr id="309" name="Text Box 2"/>
          <p:cNvSpPr txBox="1"/>
          <p:nvPr/>
        </p:nvSpPr>
        <p:spPr>
          <a:xfrm>
            <a:off x="3122506" y="2348621"/>
            <a:ext cx="16123921" cy="103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whole-tone: only whole steps</a:t>
            </a:r>
          </a:p>
          <a:p>
            <a:pPr lvl="1"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C, D, E, F#, G#, A# and C#, D#, F, G, A, B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pentatonic: w-w-wm3-w-m3</a:t>
            </a:r>
          </a:p>
          <a:p>
            <a:pPr lvl="1"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C, D, E, G, A, etc.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acoustic: major with #ˆ4, bˆ7</a:t>
            </a:r>
          </a:p>
          <a:p>
            <a:pPr lvl="1"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C, D, E, F#, G, A, B</a:t>
            </a:r>
            <a:r>
              <a:rPr baseline="31999"/>
              <a:t>b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octatonic: alternating whole and half-steps</a:t>
            </a:r>
          </a:p>
          <a:p>
            <a:pPr lvl="1"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C, C#, D#, E, F#, G, A, B</a:t>
            </a:r>
            <a:r>
              <a:rPr baseline="31999"/>
              <a:t>b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endParaRPr baseline="31999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888" y="1812001"/>
            <a:ext cx="16797734" cy="9241233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ext Box 2"/>
          <p:cNvSpPr txBox="1"/>
          <p:nvPr/>
        </p:nvSpPr>
        <p:spPr>
          <a:xfrm>
            <a:off x="3901440" y="11971866"/>
            <a:ext cx="16123920" cy="87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 sz="4500">
                <a:latin typeface="Optima"/>
                <a:ea typeface="Optima"/>
                <a:cs typeface="Optima"/>
                <a:sym typeface="Optima"/>
              </a:defRPr>
            </a:pPr>
            <a:r>
              <a:t>A whole-tone passage in Debussy’s </a:t>
            </a:r>
            <a:r>
              <a:rPr i="1"/>
              <a:t>Preludes</a:t>
            </a:r>
            <a:r>
              <a:t>, Book 1: “Voiles”</a:t>
            </a:r>
          </a:p>
        </p:txBody>
      </p:sp>
      <p:pic>
        <p:nvPicPr>
          <p:cNvPr id="313" name="voiles.mp3" descr="voiles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46173" y="1127999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3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L'isle joyeuse"/>
          <p:cNvSpPr/>
          <p:nvPr/>
        </p:nvSpPr>
        <p:spPr>
          <a:xfrm>
            <a:off x="13931899" y="602690"/>
            <a:ext cx="3430119" cy="78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R="642937" defTabSz="642937">
              <a:lnSpc>
                <a:spcPct val="115000"/>
              </a:lnSpc>
              <a:spcBef>
                <a:spcPts val="1400"/>
              </a:spcBef>
              <a:defRPr i="1" sz="4200">
                <a:latin typeface="Optima"/>
                <a:ea typeface="Optima"/>
                <a:cs typeface="Optima"/>
                <a:sym typeface="Optima"/>
              </a:defRPr>
            </a:pPr>
            <a:r>
              <a:t>L'isle joyeuse</a:t>
            </a:r>
            <a:r>
              <a:rPr i="0"/>
              <a:t>  </a:t>
            </a:r>
          </a:p>
        </p:txBody>
      </p:sp>
      <p:pic>
        <p:nvPicPr>
          <p:cNvPr id="316" name="21_Tonic_region_Lisle_Joyeuse.png" descr="21_Tonic_region_Lisle_Joyeus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572"/>
          <a:stretch>
            <a:fillRect/>
          </a:stretch>
        </p:blipFill>
        <p:spPr>
          <a:xfrm>
            <a:off x="1210733" y="647700"/>
            <a:ext cx="11265499" cy="6943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21_Tonic_region_Lisle_Joyeuse.png" descr="21_Tonic_region_Lisle_Joyeuse.png"/>
          <p:cNvPicPr>
            <a:picLocks noChangeAspect="1"/>
          </p:cNvPicPr>
          <p:nvPr/>
        </p:nvPicPr>
        <p:blipFill>
          <a:blip r:embed="rId2">
            <a:extLst/>
          </a:blip>
          <a:srcRect l="0" t="49273" r="0" b="0"/>
          <a:stretch>
            <a:fillRect/>
          </a:stretch>
        </p:blipFill>
        <p:spPr>
          <a:xfrm>
            <a:off x="11939396" y="5970679"/>
            <a:ext cx="10824778" cy="6847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tonic_region_LIsle.mov" descr="tonic_region_LIsle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43000" y="8445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7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hords “over-stacked” (9ths, 11ths, 13ths)"/>
          <p:cNvSpPr txBox="1"/>
          <p:nvPr>
            <p:ph type="body" sz="half" idx="4294967295"/>
          </p:nvPr>
        </p:nvSpPr>
        <p:spPr>
          <a:xfrm>
            <a:off x="2070100" y="827971"/>
            <a:ext cx="20497686" cy="3877967"/>
          </a:xfrm>
          <a:prstGeom prst="rect">
            <a:avLst/>
          </a:prstGeom>
        </p:spPr>
        <p:txBody>
          <a:bodyPr/>
          <a:lstStyle>
            <a:lvl1pPr marL="228600" indent="-228600">
              <a:buSzPct val="64000"/>
              <a:buBlip>
                <a:blip r:embed="rId2"/>
              </a:buBlip>
            </a:lvl1pPr>
          </a:lstStyle>
          <a:p>
            <a:pPr/>
            <a:r>
              <a:t> Chords “over-stacked” (9ths, 11ths, 13ths)</a:t>
            </a:r>
          </a:p>
        </p:txBody>
      </p:sp>
      <p:pic>
        <p:nvPicPr>
          <p:cNvPr id="321" name="grenade2.png" descr="grenade2.png"/>
          <p:cNvPicPr>
            <a:picLocks noChangeAspect="1"/>
          </p:cNvPicPr>
          <p:nvPr/>
        </p:nvPicPr>
        <p:blipFill>
          <a:blip r:embed="rId3">
            <a:extLst/>
          </a:blip>
          <a:srcRect l="721" t="0" r="0" b="60691"/>
          <a:stretch>
            <a:fillRect/>
          </a:stretch>
        </p:blipFill>
        <p:spPr>
          <a:xfrm>
            <a:off x="1127544" y="2048933"/>
            <a:ext cx="12318875" cy="608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renade1.aif" descr="Grenade1.aif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583499" y="1078762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La Soirée dans Grenade"/>
          <p:cNvSpPr/>
          <p:nvPr/>
        </p:nvSpPr>
        <p:spPr>
          <a:xfrm>
            <a:off x="1672166" y="8950823"/>
            <a:ext cx="5727473" cy="78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R="642937" defTabSz="642937">
              <a:lnSpc>
                <a:spcPct val="115000"/>
              </a:lnSpc>
              <a:spcBef>
                <a:spcPts val="1400"/>
              </a:spcBef>
              <a:defRPr i="1" sz="4200">
                <a:latin typeface="Optima"/>
                <a:ea typeface="Optima"/>
                <a:cs typeface="Optima"/>
                <a:sym typeface="Optima"/>
              </a:defRPr>
            </a:pPr>
            <a:r>
              <a:t>La Soirée dans Grenade</a:t>
            </a:r>
            <a:r>
              <a:rPr i="0"/>
              <a:t> 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3923" y="7626008"/>
            <a:ext cx="11998888" cy="4519540"/>
          </a:xfrm>
          <a:prstGeom prst="rect">
            <a:avLst/>
          </a:prstGeom>
        </p:spPr>
      </p:pic>
      <p:sp>
        <p:nvSpPr>
          <p:cNvPr id="325" name="Nocturnes, “Fêtes,” mm. 12–13"/>
          <p:cNvSpPr txBox="1"/>
          <p:nvPr/>
        </p:nvSpPr>
        <p:spPr>
          <a:xfrm>
            <a:off x="17054617" y="6131609"/>
            <a:ext cx="5459960" cy="57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100"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Nocturnes, “</a:t>
            </a:r>
            <a:r>
              <a:t>Fêtes,” mm. 1</a:t>
            </a:r>
            <a:r>
              <a:rPr i="1"/>
              <a:t>2–13</a:t>
            </a:r>
          </a:p>
        </p:txBody>
      </p:sp>
      <p:pic>
        <p:nvPicPr>
          <p:cNvPr id="326" name="fetes_12-13.m4a" descr="fetes_12-13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641475" y="1183438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7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87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22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0530" y="1682683"/>
            <a:ext cx="11590736" cy="10804923"/>
          </a:xfrm>
          <a:prstGeom prst="rect">
            <a:avLst/>
          </a:prstGeom>
          <a:ln w="12700"/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244" y="1241226"/>
            <a:ext cx="11822908" cy="11233548"/>
          </a:xfrm>
          <a:prstGeom prst="rect">
            <a:avLst/>
          </a:prstGeom>
          <a:ln w="12700"/>
        </p:spPr>
      </p:pic>
      <p:pic>
        <p:nvPicPr>
          <p:cNvPr id="330" name="Jeux_R10.m4a" descr="Jeux_R10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2014200" y="1213828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Jeux, R10"/>
          <p:cNvSpPr txBox="1"/>
          <p:nvPr/>
        </p:nvSpPr>
        <p:spPr>
          <a:xfrm>
            <a:off x="14554629" y="12752246"/>
            <a:ext cx="1645349" cy="59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ct val="100000"/>
              </a:lnSpc>
              <a:spcBef>
                <a:spcPts val="0"/>
              </a:spcBef>
              <a:defRPr sz="2900"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Jeux</a:t>
            </a:r>
            <a:r>
              <a:t>, R10</a:t>
            </a:r>
          </a:p>
        </p:txBody>
      </p:sp>
      <p:sp>
        <p:nvSpPr>
          <p:cNvPr id="332" name="The later heterophony"/>
          <p:cNvSpPr txBox="1"/>
          <p:nvPr>
            <p:ph type="title" idx="4294967295"/>
          </p:nvPr>
        </p:nvSpPr>
        <p:spPr>
          <a:xfrm>
            <a:off x="4178961" y="-289984"/>
            <a:ext cx="16466345" cy="301625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81280" marR="81280" algn="ctr" defTabSz="1821656">
              <a:lnSpc>
                <a:spcPct val="100000"/>
              </a:lnSpc>
              <a:defRPr b="0" spc="0"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The later heterophony</a:t>
            </a:r>
          </a:p>
        </p:txBody>
      </p:sp>
      <p:sp>
        <p:nvSpPr>
          <p:cNvPr id="333" name="Heterophony of timbre through the use of rapid ornaments on weak beats in string music: La mer (1905), Jeux (1912), En blanc et noir (1905)…"/>
          <p:cNvSpPr txBox="1"/>
          <p:nvPr>
            <p:ph type="body" sz="half" idx="4294967295"/>
          </p:nvPr>
        </p:nvSpPr>
        <p:spPr>
          <a:xfrm>
            <a:off x="3810119" y="3806428"/>
            <a:ext cx="17204029" cy="711542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/>
          <a:p>
            <a:pPr marL="508230" marR="81280" indent="-467590" defTabSz="1821656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defRPr sz="6000">
                <a:uFill>
                  <a:solidFill>
                    <a:srgbClr val="000000"/>
                  </a:solidFill>
                </a:uFill>
              </a:defRPr>
            </a:pPr>
            <a:r>
              <a:t>Heterophony of timbre through the use of rapid ornaments on weak beats in string music: </a:t>
            </a:r>
            <a:r>
              <a:rPr i="1"/>
              <a:t>La mer</a:t>
            </a:r>
            <a:r>
              <a:t> (1905), </a:t>
            </a:r>
            <a:r>
              <a:rPr i="1"/>
              <a:t>Jeux</a:t>
            </a:r>
            <a:r>
              <a:t> (1912), </a:t>
            </a:r>
            <a:r>
              <a:rPr i="1"/>
              <a:t>En blanc et noir</a:t>
            </a:r>
            <a:r>
              <a:t> (1905)</a:t>
            </a:r>
          </a:p>
          <a:p>
            <a:pPr marL="508230" marR="81280" indent="-467590" defTabSz="1821656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defRPr sz="6000">
                <a:uFill>
                  <a:solidFill>
                    <a:srgbClr val="000000"/>
                  </a:solidFill>
                </a:uFill>
              </a:defRPr>
            </a:pPr>
            <a:r>
              <a:rPr i="1"/>
              <a:t>Jeux</a:t>
            </a:r>
            <a:r>
              <a:t> featured Debussy’s largest orchestra (outside of </a:t>
            </a:r>
            <a:r>
              <a:rPr i="1"/>
              <a:t>Le martyrs de Saint-Sébastien)</a:t>
            </a:r>
            <a:r>
              <a:t>, and was revolutionary for its formal freedom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11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611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611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audio>
          </p:childTnLst>
        </p:cTn>
      </p:par>
    </p:tnLst>
    <p:bldLst>
      <p:bldP build="whole" bldLvl="1" animBg="1" rev="0" advAuto="0" spid="333" grpId="2"/>
      <p:bldP build="whole" bldLvl="1" animBg="1" rev="0" advAuto="0" spid="328" grpId="5"/>
      <p:bldP build="whole" bldLvl="1" animBg="1" rev="0" advAuto="0" spid="332" grpId="1"/>
      <p:bldP build="whole" bldLvl="1" animBg="1" rev="0" advAuto="0" spid="329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Close-up of the top of a hot-air balloon viewed from above" descr="Close-up of the top of a hot-air balloon viewed from abov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771" r="0" b="777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36" name="La mer, trois esquisses symphoniques pour orchestre (The sea, three symphonic sketches for orchestra), or simply La mer (The Sea)"/>
          <p:cNvSpPr txBox="1"/>
          <p:nvPr>
            <p:ph type="title"/>
          </p:nvPr>
        </p:nvSpPr>
        <p:spPr>
          <a:xfrm>
            <a:off x="13225160" y="334433"/>
            <a:ext cx="10274074" cy="4648201"/>
          </a:xfrm>
          <a:prstGeom prst="rect">
            <a:avLst/>
          </a:prstGeom>
        </p:spPr>
        <p:txBody>
          <a:bodyPr/>
          <a:lstStyle/>
          <a:p>
            <a:pPr algn="r" defTabSz="2267655">
              <a:defRPr b="0" spc="-128" sz="6417">
                <a:solidFill>
                  <a:srgbClr val="193F6C"/>
                </a:solidFill>
              </a:defRPr>
            </a:pPr>
            <a:r>
              <a:rPr b="1" i="1"/>
              <a:t>La mer, trois esquisses symphoniques pour orchestre</a:t>
            </a:r>
            <a:r>
              <a:t> (The sea, three symphonic sketches for orchestra), or simply </a:t>
            </a:r>
            <a:r>
              <a:rPr i="1"/>
              <a:t>La mer (The Sea)</a:t>
            </a:r>
          </a:p>
        </p:txBody>
      </p:sp>
      <p:sp>
        <p:nvSpPr>
          <p:cNvPr id="337" name="&quot;De l'aube à midi sur la mer&quot; – très lent – animez peu à peu…"/>
          <p:cNvSpPr txBox="1"/>
          <p:nvPr>
            <p:ph type="body" idx="22"/>
          </p:nvPr>
        </p:nvSpPr>
        <p:spPr>
          <a:xfrm>
            <a:off x="4984413" y="6150044"/>
            <a:ext cx="18179997" cy="33640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algn="r" defTabSz="520065">
              <a:defRPr sz="3528">
                <a:solidFill>
                  <a:schemeClr val="accent1">
                    <a:hueOff val="114395"/>
                    <a:lumOff val="-24975"/>
                  </a:schemeClr>
                </a:solidFill>
                <a:effectLst>
                  <a:outerShdw sx="100000" sy="100000" kx="0" ky="0" algn="b" rotWithShape="0" blurRad="8001" dist="40005" dir="18900000">
                    <a:srgbClr val="FFFFFF"/>
                  </a:outerShdw>
                </a:effectLst>
              </a:defRPr>
            </a:pPr>
            <a:r>
              <a:t>"De l'aube à midi sur la mer" – très lent – animez peu à peu</a:t>
            </a:r>
          </a:p>
          <a:p>
            <a:pPr algn="r" defTabSz="520065">
              <a:defRPr sz="3528">
                <a:solidFill>
                  <a:schemeClr val="accent1">
                    <a:hueOff val="114395"/>
                    <a:lumOff val="-24975"/>
                  </a:schemeClr>
                </a:solidFill>
                <a:effectLst>
                  <a:outerShdw sx="100000" sy="100000" kx="0" ky="0" algn="b" rotWithShape="0" blurRad="8001" dist="40005" dir="18900000">
                    <a:srgbClr val="FFFFFF"/>
                  </a:outerShdw>
                </a:effectLst>
              </a:defRPr>
            </a:pPr>
            <a:r>
              <a:t>(From dawn to noon on the sea)</a:t>
            </a:r>
          </a:p>
          <a:p>
            <a:pPr algn="r" defTabSz="520065">
              <a:defRPr sz="3528">
                <a:solidFill>
                  <a:schemeClr val="accent1">
                    <a:hueOff val="114395"/>
                    <a:lumOff val="-24975"/>
                  </a:schemeClr>
                </a:solidFill>
                <a:effectLst>
                  <a:outerShdw sx="100000" sy="100000" kx="0" ky="0" algn="b" rotWithShape="0" blurRad="8001" dist="40005" dir="18900000">
                    <a:srgbClr val="FFFFFF"/>
                  </a:outerShdw>
                </a:effectLst>
              </a:defRPr>
            </a:pPr>
            <a:r>
              <a:t>"Jeux de vagues" – allegro (dans un rythme très souple) – animé</a:t>
            </a:r>
          </a:p>
          <a:p>
            <a:pPr algn="r" defTabSz="520065">
              <a:defRPr sz="3528">
                <a:solidFill>
                  <a:schemeClr val="accent1">
                    <a:hueOff val="114395"/>
                    <a:lumOff val="-24975"/>
                  </a:schemeClr>
                </a:solidFill>
                <a:effectLst>
                  <a:outerShdw sx="100000" sy="100000" kx="0" ky="0" algn="b" rotWithShape="0" blurRad="8001" dist="40005" dir="18900000">
                    <a:srgbClr val="FFFFFF"/>
                  </a:outerShdw>
                </a:effectLst>
              </a:defRPr>
            </a:pPr>
            <a:r>
              <a:t>(Play of the Waves)</a:t>
            </a:r>
          </a:p>
          <a:p>
            <a:pPr algn="r" defTabSz="520065">
              <a:defRPr sz="3528">
                <a:solidFill>
                  <a:schemeClr val="accent1">
                    <a:hueOff val="114395"/>
                    <a:lumOff val="-24975"/>
                  </a:schemeClr>
                </a:solidFill>
                <a:effectLst>
                  <a:outerShdw sx="100000" sy="100000" kx="0" ky="0" algn="b" rotWithShape="0" blurRad="8001" dist="40005" dir="18900000">
                    <a:srgbClr val="FFFFFF"/>
                  </a:outerShdw>
                </a:effectLst>
              </a:defRPr>
            </a:pPr>
            <a:r>
              <a:t>"Dialogue du vent et de la mer" – animé et tumultueux – cédez très légèrement</a:t>
            </a:r>
          </a:p>
          <a:p>
            <a:pPr algn="r" defTabSz="520065">
              <a:defRPr sz="3528">
                <a:solidFill>
                  <a:schemeClr val="accent1">
                    <a:hueOff val="114395"/>
                    <a:lumOff val="-24975"/>
                  </a:schemeClr>
                </a:solidFill>
                <a:effectLst>
                  <a:outerShdw sx="100000" sy="100000" kx="0" ky="0" algn="b" rotWithShape="0" blurRad="8001" dist="40005" dir="18900000">
                    <a:srgbClr val="FFFFFF"/>
                  </a:outerShdw>
                </a:effectLst>
              </a:defRPr>
            </a:pPr>
            <a:r>
              <a:t>(Dialogue of the wind and the sea)</a:t>
            </a:r>
          </a:p>
        </p:txBody>
      </p:sp>
      <p:sp>
        <p:nvSpPr>
          <p:cNvPr id="338" name="The great wave of Kanaga from Hokusai"/>
          <p:cNvSpPr txBox="1"/>
          <p:nvPr>
            <p:ph type="body" sz="quarter" idx="1"/>
          </p:nvPr>
        </p:nvSpPr>
        <p:spPr>
          <a:xfrm>
            <a:off x="478366" y="12575110"/>
            <a:ext cx="21971001" cy="1116952"/>
          </a:xfrm>
          <a:prstGeom prst="rect">
            <a:avLst/>
          </a:prstGeom>
        </p:spPr>
        <p:txBody>
          <a:bodyPr/>
          <a:lstStyle/>
          <a:p>
            <a:pPr>
              <a:defRPr b="0" sz="49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i="1"/>
              <a:t> The great wave of Kanaga</a:t>
            </a:r>
            <a:r>
              <a:t> from Hokusai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8AF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French sound"/>
          <p:cNvSpPr txBox="1"/>
          <p:nvPr>
            <p:ph type="title"/>
          </p:nvPr>
        </p:nvSpPr>
        <p:spPr>
          <a:xfrm>
            <a:off x="1206500" y="512233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</a:defRPr>
            </a:lvl1pPr>
          </a:lstStyle>
          <a:p>
            <a:pPr/>
            <a:r>
              <a:t>The French sound</a:t>
            </a:r>
          </a:p>
        </p:txBody>
      </p:sp>
      <p:sp>
        <p:nvSpPr>
          <p:cNvPr id="231" name="French composers adept at developing “fluid” &amp; less directional, more coloristic &amp; improvisationalforms…"/>
          <p:cNvSpPr txBox="1"/>
          <p:nvPr>
            <p:ph type="body" sz="half" idx="1"/>
          </p:nvPr>
        </p:nvSpPr>
        <p:spPr>
          <a:xfrm>
            <a:off x="1054100" y="3113971"/>
            <a:ext cx="11495944" cy="8256012"/>
          </a:xfrm>
          <a:prstGeom prst="rect">
            <a:avLst/>
          </a:prstGeom>
        </p:spPr>
        <p:txBody>
          <a:bodyPr/>
          <a:lstStyle/>
          <a:p>
            <a:pPr/>
            <a:r>
              <a:t>French composers adept at developing “fluid” &amp; less directional, more coloristic &amp; improvisationalforms</a:t>
            </a:r>
          </a:p>
          <a:p>
            <a:pPr/>
            <a:r>
              <a:t>Debussy did not feel heir to German traditions: far from sonata traditions and sonata ideas of balance, symmetry, contrast, clear architecture</a:t>
            </a:r>
          </a:p>
          <a:p>
            <a:pPr/>
            <a:r>
              <a:rPr>
                <a:solidFill>
                  <a:srgbClr val="FFFFFF"/>
                </a:solidFill>
              </a:rPr>
              <a:t>Impressionism</a:t>
            </a:r>
            <a:r>
              <a:t>: Tone-color &amp; quality of sound an important part of formal thinking</a:t>
            </a:r>
          </a:p>
        </p:txBody>
      </p:sp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263" t="1336" r="1263" b="6322"/>
          <a:stretch>
            <a:fillRect/>
          </a:stretch>
        </p:blipFill>
        <p:spPr>
          <a:xfrm>
            <a:off x="13383488" y="388690"/>
            <a:ext cx="10809647" cy="81381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3" name="Text Box 7"/>
          <p:cNvSpPr txBox="1"/>
          <p:nvPr/>
        </p:nvSpPr>
        <p:spPr>
          <a:xfrm>
            <a:off x="13944465" y="9160933"/>
            <a:ext cx="10236162" cy="82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Claude Monet, </a:t>
            </a:r>
            <a:r>
              <a:rPr i="1"/>
              <a:t>Impression, Sunrise </a:t>
            </a:r>
            <a:r>
              <a:t>(1872)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3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A mainstream view of form"/>
          <p:cNvSpPr txBox="1"/>
          <p:nvPr>
            <p:ph type="body" idx="21"/>
          </p:nvPr>
        </p:nvSpPr>
        <p:spPr>
          <a:xfrm>
            <a:off x="6692900" y="2246392"/>
            <a:ext cx="9779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pPr/>
            <a:r>
              <a:t>A mainstream view of form</a:t>
            </a:r>
          </a:p>
        </p:txBody>
      </p:sp>
      <p:sp>
        <p:nvSpPr>
          <p:cNvPr id="341" name="What does “three symphonic sketches” mean?…"/>
          <p:cNvSpPr txBox="1"/>
          <p:nvPr>
            <p:ph type="body" idx="1"/>
          </p:nvPr>
        </p:nvSpPr>
        <p:spPr>
          <a:xfrm>
            <a:off x="1257300" y="3977332"/>
            <a:ext cx="20140602" cy="825663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  What does “three symphonic sketches” mean?</a:t>
            </a:r>
          </a:p>
          <a:p>
            <a:pPr>
              <a:buBlip>
                <a:blip r:embed="rId2"/>
              </a:buBlip>
            </a:pPr>
            <a:r>
              <a:t>	De l‘aube à midi sur la mer seems to have two parts framed by an intro and coda that ends in Db major</a:t>
            </a:r>
          </a:p>
          <a:p>
            <a:pPr>
              <a:buBlip>
                <a:blip r:embed="rId2"/>
              </a:buBlip>
            </a:pPr>
            <a:r>
              <a:t> 	Jeux de vagues like a scherzo (continuous or 3 parts?), where a dissonant tonic evolves to  consonant E Lydian </a:t>
            </a:r>
          </a:p>
          <a:p>
            <a:pPr>
              <a:buBlip>
                <a:blip r:embed="rId2"/>
              </a:buBlip>
            </a:pPr>
            <a:r>
              <a:t>  	Dialogue du vent et de la mer </a:t>
            </a:r>
          </a:p>
          <a:p>
            <a:pPr>
              <a:buBlip>
                <a:blip r:embed="rId2"/>
              </a:buBlip>
            </a:pPr>
            <a:r>
              <a:t> Ergo, some argue that </a:t>
            </a:r>
            <a:r>
              <a:rPr i="1"/>
              <a:t>La mer</a:t>
            </a:r>
            <a:r>
              <a:t> is a symphony (even Debussy called it that sometimes)</a:t>
            </a:r>
          </a:p>
        </p:txBody>
      </p:sp>
      <p:pic>
        <p:nvPicPr>
          <p:cNvPr id="342" name="440px-Debussy_-_La_Mer_-_The_great_wave_of_Kanaga_from_Hokusai.jpg" descr="440px-Debussy_-_La_Mer_-_The_great_wave_of_Kanaga_from_Hokusa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16060" y="-27578"/>
            <a:ext cx="4067940" cy="53253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43" name="La mer: form, structure and motivic interpenetration"/>
          <p:cNvSpPr txBox="1"/>
          <p:nvPr>
            <p:ph type="title"/>
          </p:nvPr>
        </p:nvSpPr>
        <p:spPr>
          <a:xfrm>
            <a:off x="1612900" y="549421"/>
            <a:ext cx="17854328" cy="1435101"/>
          </a:xfrm>
          <a:prstGeom prst="rect">
            <a:avLst/>
          </a:prstGeom>
        </p:spPr>
        <p:txBody>
          <a:bodyPr/>
          <a:lstStyle/>
          <a:p>
            <a:pPr defTabSz="2170121">
              <a:defRPr spc="-126" sz="6319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rPr i="1"/>
              <a:t>La mer</a:t>
            </a:r>
            <a:r>
              <a:t>: form, structure and motivic interpenetration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La mer as symphony; almost Romantic!"/>
          <p:cNvSpPr txBox="1"/>
          <p:nvPr>
            <p:ph type="title"/>
          </p:nvPr>
        </p:nvSpPr>
        <p:spPr>
          <a:xfrm>
            <a:off x="2578100" y="952439"/>
            <a:ext cx="21971000" cy="1433163"/>
          </a:xfrm>
          <a:prstGeom prst="rect">
            <a:avLst/>
          </a:prstGeom>
        </p:spPr>
        <p:txBody>
          <a:bodyPr/>
          <a:lstStyle/>
          <a:p>
            <a:pPr>
              <a:defRPr spc="-142" sz="7100"/>
            </a:pPr>
            <a:r>
              <a:rPr i="1"/>
              <a:t>La mer</a:t>
            </a:r>
            <a:r>
              <a:t> as symphony; almost Romantic!</a:t>
            </a:r>
          </a:p>
        </p:txBody>
      </p:sp>
      <p:pic>
        <p:nvPicPr>
          <p:cNvPr id="346" name="La mer as symphony.png" descr="La mer as symphon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610" y="2446197"/>
            <a:ext cx="18583847" cy="818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256412">
            <a:off x="20282119" y="8487822"/>
            <a:ext cx="2596277" cy="457905"/>
          </a:xfrm>
          <a:prstGeom prst="rect">
            <a:avLst/>
          </a:prstGeom>
        </p:spPr>
      </p:pic>
      <p:pic>
        <p:nvPicPr>
          <p:cNvPr id="34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001159">
            <a:off x="19795994" y="5297025"/>
            <a:ext cx="2835513" cy="457905"/>
          </a:xfrm>
          <a:prstGeom prst="rect">
            <a:avLst/>
          </a:prstGeom>
        </p:spPr>
      </p:pic>
      <p:sp>
        <p:nvSpPr>
          <p:cNvPr id="351" name="same tonic"/>
          <p:cNvSpPr txBox="1"/>
          <p:nvPr/>
        </p:nvSpPr>
        <p:spPr>
          <a:xfrm>
            <a:off x="20324233" y="6755545"/>
            <a:ext cx="4215833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chemeClr val="accent6">
                    <a:satOff val="-16844"/>
                    <a:lumOff val="-30747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same tonic</a:t>
            </a:r>
          </a:p>
        </p:txBody>
      </p:sp>
      <p:sp>
        <p:nvSpPr>
          <p:cNvPr id="352" name="all movements go I–bIII—I"/>
          <p:cNvSpPr txBox="1"/>
          <p:nvPr/>
        </p:nvSpPr>
        <p:spPr>
          <a:xfrm>
            <a:off x="5000025" y="10788531"/>
            <a:ext cx="13029283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chemeClr val="accent6">
                    <a:satOff val="-16844"/>
                    <a:lumOff val="-30747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all movements go I–</a:t>
            </a:r>
            <a:r>
              <a:rPr baseline="-5999"/>
              <a:t>b</a:t>
            </a:r>
            <a:r>
              <a:t>III—I</a:t>
            </a:r>
          </a:p>
        </p:txBody>
      </p:sp>
      <p:pic>
        <p:nvPicPr>
          <p:cNvPr id="35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1853919" y="10022989"/>
            <a:ext cx="2611822" cy="457905"/>
          </a:xfrm>
          <a:prstGeom prst="rect">
            <a:avLst/>
          </a:prstGeom>
        </p:spPr>
      </p:pic>
      <p:sp>
        <p:nvSpPr>
          <p:cNvPr id="355" name="four returns of main wind theme"/>
          <p:cNvSpPr txBox="1"/>
          <p:nvPr/>
        </p:nvSpPr>
        <p:spPr>
          <a:xfrm>
            <a:off x="-410175" y="11885505"/>
            <a:ext cx="13029283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500">
                <a:solidFill>
                  <a:schemeClr val="accent6">
                    <a:satOff val="-16844"/>
                    <a:lumOff val="-30747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four returns of main wind theme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6"/>
      <p:bldP build="whole" bldLvl="1" animBg="1" rev="0" advAuto="0" spid="349" grpId="2"/>
      <p:bldP build="whole" bldLvl="1" animBg="1" rev="0" advAuto="0" spid="351" grpId="3"/>
      <p:bldP build="whole" bldLvl="1" animBg="1" rev="0" advAuto="0" spid="353" grpId="4"/>
      <p:bldP build="whole" bldLvl="1" animBg="1" rev="0" advAuto="0" spid="355" grpId="5"/>
      <p:bldP build="whole" bldLvl="1" animBg="1" rev="0" advAuto="0" spid="34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164_claude_debussy__composer_series__by_mengenstrom_df5j3d0-fullview.jpg" descr="p164_claude_debussy__composer_series__by_mengenstrom_df5j3d0-fullvi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041" y="-440267"/>
            <a:ext cx="1095568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La mer is in many ways Debussy‟s most tightly organized multi-movement orchestral piece.…"/>
          <p:cNvSpPr txBox="1"/>
          <p:nvPr>
            <p:ph type="body" sz="half" idx="1"/>
          </p:nvPr>
        </p:nvSpPr>
        <p:spPr>
          <a:xfrm>
            <a:off x="9842500" y="2284237"/>
            <a:ext cx="11486018" cy="779511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i="1"/>
              <a:t> La mer</a:t>
            </a:r>
            <a:r>
              <a:t> is in many ways Debussy‟s most tightly organized multi-movement orchestral piece. </a:t>
            </a:r>
          </a:p>
          <a:p>
            <a:pPr>
              <a:buBlip>
                <a:blip r:embed="rId3"/>
              </a:buBlip>
            </a:pPr>
            <a:r>
              <a:t> It is composed of metamorphosizing, genetically related melodies, which recycle and embed elements from a small pool of intervals, contours, and rhythms.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De l‘aube à midi sur la mer fo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spc="-142" sz="7100"/>
            </a:pPr>
            <a:r>
              <a:rPr i="1"/>
              <a:t>De l‘aube à midi sur la mer</a:t>
            </a:r>
            <a:r>
              <a:t> form</a:t>
            </a:r>
          </a:p>
        </p:txBody>
      </p:sp>
      <p:pic>
        <p:nvPicPr>
          <p:cNvPr id="361" name="laube form.png" descr="laube fo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5260" y="3898392"/>
            <a:ext cx="21561643" cy="6320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Motives: the dotted rhythm or appogiatura mo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40805">
              <a:defRPr spc="-163" sz="816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Motives: the dotted rhythm or appogiatura motive</a:t>
            </a:r>
          </a:p>
        </p:txBody>
      </p:sp>
      <p:pic>
        <p:nvPicPr>
          <p:cNvPr id="364" name="dotted_motives_I.png" descr="dotted_motives_I.png"/>
          <p:cNvPicPr>
            <a:picLocks noChangeAspect="1"/>
          </p:cNvPicPr>
          <p:nvPr/>
        </p:nvPicPr>
        <p:blipFill>
          <a:blip r:embed="rId2">
            <a:extLst/>
          </a:blip>
          <a:srcRect l="0" t="41754" r="0" b="0"/>
          <a:stretch>
            <a:fillRect/>
          </a:stretch>
        </p:blipFill>
        <p:spPr>
          <a:xfrm>
            <a:off x="1697434" y="3611831"/>
            <a:ext cx="20989327" cy="2216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.3.m4a" descr="I.3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69733" y="653626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.84.m4a" descr="I.84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.137.m4a" descr="I.137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195800" y="66463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9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79" fill="hold"/>
                                        <p:tgtEl>
                                          <p:spTgt spid="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47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audio>
            <p:audio isNarration="0">
              <p:cMediaNode mute="0" showWhenStopped="0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66"/>
                </p:tgtEl>
              </p:cMediaNode>
            </p:audio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6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head_mot_I.png" descr="head_mot_I.png"/>
          <p:cNvPicPr>
            <a:picLocks noChangeAspect="1"/>
          </p:cNvPicPr>
          <p:nvPr/>
        </p:nvPicPr>
        <p:blipFill>
          <a:blip r:embed="rId2">
            <a:extLst/>
          </a:blip>
          <a:srcRect l="0" t="23128" r="0" b="0"/>
          <a:stretch>
            <a:fillRect/>
          </a:stretch>
        </p:blipFill>
        <p:spPr>
          <a:xfrm>
            <a:off x="2978608" y="3625137"/>
            <a:ext cx="17186676" cy="3536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.12.m4a" descr="I.12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89600" y="8517466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.31.m4a" descr="I.31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855200" y="8229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.76.m4a" descr="I.76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274800" y="8517466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.139.m4a" descr="I.139.m4a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8677466" y="82804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expansive melodies Delaube.png" descr="expansive melodies Delaube.pn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63036"/>
          <a:stretch>
            <a:fillRect/>
          </a:stretch>
        </p:blipFill>
        <p:spPr>
          <a:xfrm>
            <a:off x="1441450" y="10272183"/>
            <a:ext cx="14287500" cy="199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8628643">
            <a:off x="1577725" y="8125778"/>
            <a:ext cx="5678055" cy="457904"/>
          </a:xfrm>
          <a:prstGeom prst="rect">
            <a:avLst/>
          </a:prstGeom>
        </p:spPr>
      </p:pic>
      <p:pic>
        <p:nvPicPr>
          <p:cNvPr id="377" name="expansive melodies Delaube.png" descr="expansive melodies Delaube.png"/>
          <p:cNvPicPr>
            <a:picLocks noChangeAspect="1"/>
          </p:cNvPicPr>
          <p:nvPr/>
        </p:nvPicPr>
        <p:blipFill>
          <a:blip r:embed="rId12">
            <a:extLst/>
          </a:blip>
          <a:srcRect l="0" t="49720" r="0" b="17932"/>
          <a:stretch>
            <a:fillRect/>
          </a:stretch>
        </p:blipFill>
        <p:spPr>
          <a:xfrm>
            <a:off x="10212916" y="1957056"/>
            <a:ext cx="14287501" cy="1745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Line Line" descr="Line Lin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9190023">
            <a:off x="8634899" y="3427602"/>
            <a:ext cx="2007605" cy="457904"/>
          </a:xfrm>
          <a:prstGeom prst="rect">
            <a:avLst/>
          </a:prstGeom>
        </p:spPr>
      </p:pic>
      <p:sp>
        <p:nvSpPr>
          <p:cNvPr id="380" name="Motives: the head motive"/>
          <p:cNvSpPr txBox="1"/>
          <p:nvPr>
            <p:ph type="title"/>
          </p:nvPr>
        </p:nvSpPr>
        <p:spPr>
          <a:xfrm>
            <a:off x="1206500" y="766233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Motives: the head motive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" fill="hold"/>
                                        <p:tgtEl>
                                          <p:spTgt spid="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32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71" fill="hold"/>
                                        <p:tgtEl>
                                          <p:spTgt spid="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62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70"/>
                </p:tgtEl>
              </p:cMediaNode>
            </p:audio>
            <p:audio isNarration="0">
              <p:cMediaNode mute="0" showWhenStopped="0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71"/>
                </p:tgtEl>
              </p:cMediaNode>
            </p:audio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72"/>
                </p:tgtEl>
              </p:cMediaNode>
            </p:audio>
            <p:audio isNarration="0">
              <p:cMediaNode mute="0" showWhenStopped="0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Motives: the step mo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satOff val="-20754"/>
                    <a:lumOff val="-16738"/>
                  </a:schemeClr>
                </a:solidFill>
              </a:defRPr>
            </a:lvl1pPr>
          </a:lstStyle>
          <a:p>
            <a:pPr/>
            <a:r>
              <a:t>Motives: the step motive</a:t>
            </a:r>
          </a:p>
        </p:txBody>
      </p:sp>
      <p:pic>
        <p:nvPicPr>
          <p:cNvPr id="383" name="step_motive_I.png" descr="step_motive_I.png"/>
          <p:cNvPicPr>
            <a:picLocks noChangeAspect="1"/>
          </p:cNvPicPr>
          <p:nvPr/>
        </p:nvPicPr>
        <p:blipFill>
          <a:blip r:embed="rId2">
            <a:extLst/>
          </a:blip>
          <a:srcRect l="0" t="28731" r="0" b="0"/>
          <a:stretch>
            <a:fillRect/>
          </a:stretch>
        </p:blipFill>
        <p:spPr>
          <a:xfrm>
            <a:off x="2608262" y="4281760"/>
            <a:ext cx="19167375" cy="270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.9.m4a" descr="I.9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097866" y="811106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.115.m4a" descr="I.115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857066" y="80264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57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ompare the opening and closing themes"/>
          <p:cNvSpPr txBox="1"/>
          <p:nvPr>
            <p:ph type="title"/>
          </p:nvPr>
        </p:nvSpPr>
        <p:spPr>
          <a:xfrm>
            <a:off x="1206500" y="444500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Compare the opening and closing themes</a:t>
            </a:r>
          </a:p>
        </p:txBody>
      </p:sp>
      <p:pic>
        <p:nvPicPr>
          <p:cNvPr id="388" name="I.open and close.png" descr="I.open and clo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109" y="1956049"/>
            <a:ext cx="22440423" cy="8464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.open.m4a" descr="I.open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352933" y="52493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&gt;sun.m4a" descr="I&gt;sun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211733" y="119380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French-composer-Claude-Debussy.jpeg" descr="French-composer-Claude-Debussy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8467" y="8794997"/>
            <a:ext cx="4100837" cy="4921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7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92" fill="hold"/>
                                        <p:tgtEl>
                                          <p:spTgt spid="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89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C67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ebussy’s non-directional, non-cyclic structures were revolutionary."/>
          <p:cNvSpPr txBox="1"/>
          <p:nvPr>
            <p:ph type="body" sz="quarter" idx="1"/>
          </p:nvPr>
        </p:nvSpPr>
        <p:spPr>
          <a:xfrm>
            <a:off x="139700" y="836195"/>
            <a:ext cx="10385370" cy="375051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F9E5BA"/>
                </a:solidFill>
              </a:defRPr>
            </a:lvl1pPr>
          </a:lstStyle>
          <a:p>
            <a:pPr/>
            <a:r>
              <a:t>Debussy’s non-directional, non-cyclic structures were revolutionary.</a:t>
            </a:r>
          </a:p>
        </p:txBody>
      </p:sp>
      <p:sp>
        <p:nvSpPr>
          <p:cNvPr id="236" name="Text Box 7"/>
          <p:cNvSpPr txBox="1"/>
          <p:nvPr/>
        </p:nvSpPr>
        <p:spPr>
          <a:xfrm>
            <a:off x="13668415" y="11768666"/>
            <a:ext cx="10137568" cy="1319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lnSpc>
                <a:spcPct val="100000"/>
              </a:lnSpc>
              <a:spcBef>
                <a:spcPts val="2800"/>
              </a:spcBef>
              <a:defRPr sz="37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Claude Monet, </a:t>
            </a:r>
            <a:r>
              <a:rPr i="1"/>
              <a:t>Rouen Cathedral: </a:t>
            </a:r>
            <a:br>
              <a:rPr i="1"/>
            </a:br>
            <a:r>
              <a:rPr i="1"/>
              <a:t>The Portal in Bleak Weather </a:t>
            </a:r>
            <a:r>
              <a:t>(1894)</a:t>
            </a:r>
          </a:p>
        </p:txBody>
      </p:sp>
      <p:pic>
        <p:nvPicPr>
          <p:cNvPr id="2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490" t="0" r="0" b="0"/>
          <a:stretch>
            <a:fillRect/>
          </a:stretch>
        </p:blipFill>
        <p:spPr>
          <a:xfrm>
            <a:off x="17242711" y="16933"/>
            <a:ext cx="7067206" cy="113715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1111" t="0" r="5555" b="0"/>
          <a:stretch>
            <a:fillRect/>
          </a:stretch>
        </p:blipFill>
        <p:spPr>
          <a:xfrm>
            <a:off x="1264466" y="5723466"/>
            <a:ext cx="3681414" cy="655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39" name="Text Box 7"/>
          <p:cNvSpPr txBox="1"/>
          <p:nvPr/>
        </p:nvSpPr>
        <p:spPr>
          <a:xfrm>
            <a:off x="3057368" y="2876271"/>
            <a:ext cx="12310318" cy="211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Russian superstar Vaslav Nijinsky, in the premiere of </a:t>
            </a:r>
            <a:r>
              <a:rPr i="1"/>
              <a:t>Prelude to the Afternoon of a Faune</a:t>
            </a:r>
            <a:r>
              <a:t> (completed 1894) and Debussy’s late ballet </a:t>
            </a:r>
            <a:r>
              <a:rPr i="1"/>
              <a:t>Jeux</a:t>
            </a:r>
            <a:r>
              <a:t> (“games,” 1912) </a:t>
            </a:r>
          </a:p>
        </p:txBody>
      </p:sp>
      <p:pic>
        <p:nvPicPr>
          <p:cNvPr id="24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6533" y="5858933"/>
            <a:ext cx="4471988" cy="655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ymbolists"/>
          <p:cNvSpPr txBox="1"/>
          <p:nvPr>
            <p:ph type="title"/>
          </p:nvPr>
        </p:nvSpPr>
        <p:spPr>
          <a:xfrm>
            <a:off x="-2404534" y="237066"/>
            <a:ext cx="14732001" cy="3429001"/>
          </a:xfrm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Symbolists</a:t>
            </a:r>
          </a:p>
        </p:txBody>
      </p:sp>
      <p:sp>
        <p:nvSpPr>
          <p:cNvPr id="243" name="Consciously unrealistic…"/>
          <p:cNvSpPr txBox="1"/>
          <p:nvPr>
            <p:ph type="body" sz="half" idx="1"/>
          </p:nvPr>
        </p:nvSpPr>
        <p:spPr>
          <a:xfrm>
            <a:off x="7645400" y="3505200"/>
            <a:ext cx="10998200" cy="8051800"/>
          </a:xfrm>
          <a:prstGeom prst="rect">
            <a:avLst/>
          </a:prstGeom>
        </p:spPr>
        <p:txBody>
          <a:bodyPr/>
          <a:lstStyle/>
          <a:p>
            <a:pPr marL="726440" indent="-685800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Consciously unrealistic</a:t>
            </a:r>
          </a:p>
          <a:p>
            <a:pPr marL="726440" indent="-685800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Wanted language to be free from exact definitions, traditional sentence structure</a:t>
            </a:r>
          </a:p>
          <a:p>
            <a:pPr marL="726440" indent="-685800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Admired Wagner’s music dramas</a:t>
            </a:r>
          </a:p>
          <a:p>
            <a:pPr marL="726440" indent="-685800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Debussy—valued suggestion over outright statement</a:t>
            </a:r>
          </a:p>
        </p:txBody>
      </p:sp>
      <p:pic>
        <p:nvPicPr>
          <p:cNvPr id="244" name="58.tiff" descr="58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37866" y="152400"/>
            <a:ext cx="4597401" cy="9144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FFFFFF">
                <a:alpha val="50000"/>
              </a:srgbClr>
            </a:outerShdw>
          </a:effectLst>
        </p:spPr>
      </p:pic>
      <p:pic>
        <p:nvPicPr>
          <p:cNvPr id="245" name="henri_rousseau_-_a_carnival_evening11.tiff" descr="henri_rousseau_-_a_carnival_evening1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766" y="5582638"/>
            <a:ext cx="5613401" cy="74221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FFFFFF">
                <a:alpha val="50000"/>
              </a:srgbClr>
            </a:outerShdw>
          </a:effectLst>
        </p:spPr>
      </p:pic>
      <p:sp>
        <p:nvSpPr>
          <p:cNvPr id="246" name="Henri Rousseau"/>
          <p:cNvSpPr txBox="1"/>
          <p:nvPr/>
        </p:nvSpPr>
        <p:spPr>
          <a:xfrm>
            <a:off x="5109633" y="11667066"/>
            <a:ext cx="7366001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 defTabSz="406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Henri Rousseau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004.jpg" descr="004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7" y="-97430"/>
            <a:ext cx="24384001" cy="1391086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Mark DeVoto, “The Debussy sound: colour, texture, gesture”"/>
          <p:cNvSpPr txBox="1"/>
          <p:nvPr>
            <p:ph type="title"/>
          </p:nvPr>
        </p:nvSpPr>
        <p:spPr>
          <a:xfrm>
            <a:off x="1825228" y="11412669"/>
            <a:ext cx="17822114" cy="1353508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>
            <a:lvl1pPr algn="l">
              <a:defRPr sz="6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Mark DeVoto, “The Debussy sound: colour, texture, gesture”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xfrm>
            <a:off x="18132518" y="12843278"/>
            <a:ext cx="310964" cy="4639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1" name="Elements as melody, rhythm, and microform…"/>
          <p:cNvSpPr txBox="1"/>
          <p:nvPr>
            <p:ph type="body" sz="half" idx="1"/>
          </p:nvPr>
        </p:nvSpPr>
        <p:spPr>
          <a:xfrm>
            <a:off x="3747955" y="523478"/>
            <a:ext cx="20427884" cy="6453113"/>
          </a:xfrm>
          <a:prstGeom prst="rect">
            <a:avLst/>
          </a:prstGeom>
        </p:spPr>
        <p:txBody>
          <a:bodyPr/>
          <a:lstStyle/>
          <a:p>
            <a:pPr marL="0" indent="40640">
              <a:buClrTx/>
              <a:buSzTx/>
              <a:buFont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Elements as melody, rhythm, and microform</a:t>
            </a:r>
          </a:p>
          <a:p>
            <a:pPr marL="0" indent="40640">
              <a:buClrTx/>
              <a:buSzTx/>
              <a:buFont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Repetition a fundamental aspect of Debussy’s sense of form.</a:t>
            </a:r>
          </a:p>
          <a:p>
            <a:pPr marL="0" indent="40640">
              <a:buClrTx/>
              <a:buSzTx/>
              <a:buFont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La damoiselle élue, completed in 1889 </a:t>
            </a:r>
          </a:p>
          <a:p>
            <a:pPr marL="0" indent="40640">
              <a:buClrTx/>
              <a:buSzTx/>
              <a:buFont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t>and the Fantaisie for piano and orchestra</a:t>
            </a:r>
          </a:p>
          <a:p>
            <a:pPr marL="0" indent="40640">
              <a:buClrTx/>
              <a:buSzTx/>
              <a:buFontTx/>
              <a:buNone/>
              <a:defRPr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i="1"/>
              <a:t>Nocturnes</a:t>
            </a:r>
            <a:r>
              <a:t> (1892–1899), </a:t>
            </a:r>
            <a:r>
              <a:rPr i="1"/>
              <a:t>Images</a:t>
            </a:r>
            <a:r>
              <a:t> pour orchestre (1905–1912)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004.jpg" descr="004.jpg"/>
          <p:cNvPicPr>
            <a:picLocks noChangeAspect="0"/>
          </p:cNvPicPr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400" y="-178594"/>
            <a:ext cx="24384800" cy="1407318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he heterophonic orchestra"/>
          <p:cNvSpPr txBox="1"/>
          <p:nvPr>
            <p:ph type="title"/>
          </p:nvPr>
        </p:nvSpPr>
        <p:spPr>
          <a:xfrm>
            <a:off x="3958828" y="166290"/>
            <a:ext cx="16466344" cy="2162768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heterophonic orchestra</a:t>
            </a:r>
          </a:p>
        </p:txBody>
      </p:sp>
      <p:sp>
        <p:nvSpPr>
          <p:cNvPr id="255" name="soft dynamics, wide range, preference for upper register of strings in soft textures…"/>
          <p:cNvSpPr txBox="1"/>
          <p:nvPr>
            <p:ph type="body" idx="1"/>
          </p:nvPr>
        </p:nvSpPr>
        <p:spPr>
          <a:xfrm>
            <a:off x="3433894" y="2645039"/>
            <a:ext cx="16466345" cy="10519173"/>
          </a:xfrm>
          <a:prstGeom prst="rect">
            <a:avLst/>
          </a:prstGeom>
        </p:spPr>
        <p:txBody>
          <a:bodyPr/>
          <a:lstStyle/>
          <a:p>
            <a:pPr lvl="1" marL="890746" indent="-392906">
              <a:defRPr sz="4400">
                <a:effectLst>
                  <a:outerShdw sx="100000" sy="100000" kx="0" ky="0" algn="b" rotWithShape="0" blurRad="12700" dist="63500" dir="21420000">
                    <a:schemeClr val="accent4">
                      <a:hueOff val="-1247790"/>
                      <a:lumOff val="-12326"/>
                    </a:scheme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soft dynamics,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 </a:t>
            </a:r>
            <a:r>
              <a:t>wide range, preference for upper register of strings in soft textures</a:t>
            </a:r>
          </a:p>
          <a:p>
            <a:pPr lvl="1" marL="890746" indent="-392906">
              <a:defRPr sz="4400"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divided strings in multiple doublings</a:t>
            </a:r>
            <a:r>
              <a:t>, parallel or different rhythms, based and plucked simultaneously, embellished arpeggiation of one harmony</a:t>
            </a:r>
          </a:p>
          <a:p>
            <a:pPr lvl="1" marL="890746" indent="-392906">
              <a:defRPr sz="4400"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Woodwinds and brass in harmonic doublings</a:t>
            </a:r>
            <a:r>
              <a:t>, simultaneous patterns or figurations</a:t>
            </a:r>
          </a:p>
          <a:p>
            <a:pPr lvl="1" marL="890746" indent="-392906">
              <a:defRPr sz="4400">
                <a:latin typeface="Optima"/>
                <a:ea typeface="Optima"/>
                <a:cs typeface="Optima"/>
                <a:sym typeface="Optima"/>
              </a:defRPr>
            </a:pPr>
            <a:r>
              <a:t>Principal </a:t>
            </a: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melodic line doubles</a:t>
            </a:r>
            <a:r>
              <a:t> within or between instrumental choirs; woodwind solos in melody</a:t>
            </a:r>
          </a:p>
          <a:p>
            <a:pPr lvl="1" marL="890746" indent="-392906">
              <a:defRPr sz="4400">
                <a:latin typeface="Optima"/>
                <a:ea typeface="Optima"/>
                <a:cs typeface="Optima"/>
                <a:sym typeface="Optima"/>
              </a:defRPr>
            </a:pPr>
            <a:r>
              <a:t>Varied orchestral emphasis of harmonic background, less often of contrapuntal line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18132518" y="12732153"/>
            <a:ext cx="310964" cy="4639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"/>
          <p:cNvSpPr txBox="1"/>
          <p:nvPr>
            <p:ph type="sldNum" sz="quarter" idx="2"/>
          </p:nvPr>
        </p:nvSpPr>
        <p:spPr>
          <a:xfrm>
            <a:off x="18132518" y="12732153"/>
            <a:ext cx="310964" cy="4639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9898" y="732234"/>
            <a:ext cx="16484204" cy="12251532"/>
          </a:xfrm>
          <a:prstGeom prst="rect">
            <a:avLst/>
          </a:prstGeom>
          <a:ln w="12700"/>
        </p:spPr>
      </p:pic>
      <p:pic>
        <p:nvPicPr>
          <p:cNvPr id="260" name="Nuages_45ff.m4a" descr="Nuages_45ff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697076" y="1189769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Nocturnes, “Nuages” (1892–99)"/>
          <p:cNvSpPr txBox="1"/>
          <p:nvPr>
            <p:ph type="title" idx="4294967295"/>
          </p:nvPr>
        </p:nvSpPr>
        <p:spPr>
          <a:xfrm>
            <a:off x="4494018" y="-443310"/>
            <a:ext cx="15795688" cy="264253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/>
          <a:p>
            <a:pPr marL="81280" marR="81280" algn="ctr" defTabSz="1821656">
              <a:lnSpc>
                <a:spcPct val="100000"/>
              </a:lnSpc>
              <a:defRPr b="0" i="1" spc="0"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Nocturnes, </a:t>
            </a:r>
            <a:r>
              <a:rPr i="0"/>
              <a:t>“Nuages” (1892–99)</a:t>
            </a:r>
          </a:p>
        </p:txBody>
      </p:sp>
      <p:sp>
        <p:nvSpPr>
          <p:cNvPr id="262" name="Tonality based on diminished triad, melodic line in background…"/>
          <p:cNvSpPr txBox="1"/>
          <p:nvPr/>
        </p:nvSpPr>
        <p:spPr>
          <a:xfrm>
            <a:off x="4004300" y="4760223"/>
            <a:ext cx="16375400" cy="250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marR="81280" indent="497840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Font typeface="Arial"/>
              <a:defRPr sz="4400">
                <a:effectLst>
                  <a:outerShdw sx="100000" sy="100000" kx="0" ky="0" algn="b" rotWithShape="0" blurRad="12700" dist="63500" dir="21420000">
                    <a:schemeClr val="accent4">
                      <a:hueOff val="-1247790"/>
                      <a:lumOff val="-12326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Tonality based on diminished triad, melodic line in background</a:t>
            </a:r>
            <a:endParaRPr b="1">
              <a:solidFill>
                <a:schemeClr val="accent1">
                  <a:hueOff val="114395"/>
                  <a:lumOff val="-24975"/>
                </a:schemeClr>
              </a:solidFill>
            </a:endParaRPr>
          </a:p>
          <a:p>
            <a:pPr lvl="1" marR="81280" indent="497840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Font typeface="Arial"/>
              <a:defRPr sz="4400">
                <a:effectLst>
                  <a:outerShdw sx="100000" sy="100000" kx="0" ky="0" algn="b" rotWithShape="0" blurRad="12700" dist="63500" dir="21420000">
                    <a:schemeClr val="accent4">
                      <a:hueOff val="-1247790"/>
                      <a:lumOff val="-12326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muted horns, “a minimum of gestural events”</a:t>
            </a:r>
            <a:endParaRPr b="1">
              <a:solidFill>
                <a:schemeClr val="accent1">
                  <a:hueOff val="114395"/>
                  <a:lumOff val="-24975"/>
                </a:schemeClr>
              </a:solidFill>
            </a:endParaRPr>
          </a:p>
          <a:p>
            <a:pPr lvl="1" marR="81280" indent="497840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Font typeface="Arial"/>
              <a:defRPr sz="4400">
                <a:effectLst>
                  <a:outerShdw sx="100000" sy="100000" kx="0" ky="0" algn="b" rotWithShape="0" blurRad="12700" dist="63500" dir="21420000">
                    <a:schemeClr val="accent4">
                      <a:hueOff val="-1247790"/>
                      <a:lumOff val="-12326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“A study in grey in painting”</a:t>
            </a:r>
          </a:p>
        </p:txBody>
      </p:sp>
      <p:sp>
        <p:nvSpPr>
          <p:cNvPr id="263" name="each register marked by a characteristic string texture, such as simultaneous pizz. and arco"/>
          <p:cNvSpPr txBox="1"/>
          <p:nvPr/>
        </p:nvSpPr>
        <p:spPr>
          <a:xfrm>
            <a:off x="59166" y="5287127"/>
            <a:ext cx="4420896" cy="622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lvl="1" marR="81280" indent="497840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Font typeface="Arial"/>
              <a:defRPr sz="4400">
                <a:effectLst>
                  <a:outerShdw sx="100000" sy="100000" kx="0" ky="0" algn="b" rotWithShape="0" blurRad="12700" dist="63500" dir="21420000">
                    <a:schemeClr val="accent4">
                      <a:hueOff val="-1247790"/>
                      <a:lumOff val="-12326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each register marked by a characteristic string texture, such as simultaneous pizz. and arco</a:t>
            </a:r>
          </a:p>
        </p:txBody>
      </p:sp>
      <p:sp>
        <p:nvSpPr>
          <p:cNvPr id="264" name="divided muted strings over wide span"/>
          <p:cNvSpPr txBox="1"/>
          <p:nvPr/>
        </p:nvSpPr>
        <p:spPr>
          <a:xfrm>
            <a:off x="18902731" y="6735519"/>
            <a:ext cx="4762079" cy="38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lvl="1" marR="81280" indent="497840" defTabSz="1821656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Font typeface="Arial"/>
              <a:defRPr sz="4400">
                <a:effectLst>
                  <a:outerShdw sx="100000" sy="100000" kx="0" ky="0" algn="b" rotWithShape="0" blurRad="12700" dist="63500" dir="21420000">
                    <a:schemeClr val="accent4">
                      <a:hueOff val="-1247790"/>
                      <a:lumOff val="-12326"/>
                    </a:schemeClr>
                  </a:outerShdw>
                </a:effectLst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divided muted strings over wide span</a:t>
            </a:r>
            <a:endParaRPr>
              <a:solidFill>
                <a:schemeClr val="accent1">
                  <a:hueOff val="114395"/>
                  <a:lumOff val="-24975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216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audio>
          </p:childTnLst>
        </p:cTn>
      </p:par>
    </p:tnLst>
    <p:bldLst>
      <p:bldP build="whole" bldLvl="1" animBg="1" rev="0" advAuto="0" spid="263" grpId="3"/>
      <p:bldP build="whole" bldLvl="1" animBg="1" rev="0" advAuto="0" spid="259" grpId="2"/>
      <p:bldP build="whole" bldLvl="1" animBg="1" rev="0" advAuto="0" spid="264" grpId="4"/>
      <p:bldP build="whole" bldLvl="1" animBg="1" rev="0" advAuto="0" spid="2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18132518" y="12732153"/>
            <a:ext cx="310964" cy="4639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5" y="6993466"/>
            <a:ext cx="24369950" cy="6704002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Pelléas et Mélisande (1902)"/>
          <p:cNvSpPr txBox="1"/>
          <p:nvPr>
            <p:ph type="title" idx="4294967295"/>
          </p:nvPr>
        </p:nvSpPr>
        <p:spPr>
          <a:xfrm>
            <a:off x="5626100" y="12417"/>
            <a:ext cx="11709400" cy="21448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algn="ctr" defTabSz="1295400">
              <a:lnSpc>
                <a:spcPct val="100000"/>
              </a:lnSpc>
              <a:defRPr b="0" spc="0" sz="6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Pelléas et Mélisande (1902)</a:t>
            </a:r>
          </a:p>
        </p:txBody>
      </p:sp>
      <p:sp>
        <p:nvSpPr>
          <p:cNvPr id="269" name="Debussy’s breakthrough work, a shadowy, elusive piece  wherein Strauss “heard no music”…"/>
          <p:cNvSpPr txBox="1"/>
          <p:nvPr/>
        </p:nvSpPr>
        <p:spPr>
          <a:xfrm>
            <a:off x="1650954" y="1826258"/>
            <a:ext cx="21691694" cy="3764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Debussy’s breakthrough work, a shadowy, elusive piece </a:t>
            </a:r>
            <a:br/>
            <a:r>
              <a:t>wherein Strauss “heard no music”</a:t>
            </a:r>
          </a:p>
          <a:p>
            <a: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 milestone in the history of operatic sound as well as dramatic treatment</a:t>
            </a:r>
          </a:p>
        </p:txBody>
      </p:sp>
      <p:pic>
        <p:nvPicPr>
          <p:cNvPr id="270" name="text PnM.jpg" descr="text Pn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78102"/>
            <a:ext cx="24384000" cy="1041419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Its style deeply rooted in characteristics of the French language; Debussy’s vocal style designed as text setting."/>
          <p:cNvSpPr txBox="1"/>
          <p:nvPr/>
        </p:nvSpPr>
        <p:spPr>
          <a:xfrm>
            <a:off x="922820" y="1530771"/>
            <a:ext cx="21691694" cy="266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00000"/>
              </a:lnSpc>
              <a:spcBef>
                <a:spcPts val="2800"/>
              </a:spcBef>
              <a:defRPr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Its style deeply rooted in characteristics of the French language; Debussy’s vocal style designed as text setting.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3"/>
      <p:bldP build="whole" bldLvl="1" animBg="1" rev="0" advAuto="0" spid="269" grpId="1"/>
      <p:bldP build="whole" bldLvl="1" animBg="1" rev="0" advAuto="0" spid="27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18132518" y="12732153"/>
            <a:ext cx="310964" cy="4639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8820" y="0"/>
            <a:ext cx="10415360" cy="13716000"/>
          </a:xfrm>
          <a:prstGeom prst="rect">
            <a:avLst/>
          </a:prstGeom>
          <a:ln w="12700"/>
        </p:spPr>
      </p:pic>
      <p:sp>
        <p:nvSpPr>
          <p:cNvPr id="275" name="Pelléas et Mélisande, act II, scene 3"/>
          <p:cNvSpPr txBox="1"/>
          <p:nvPr/>
        </p:nvSpPr>
        <p:spPr>
          <a:xfrm>
            <a:off x="3498353" y="12956881"/>
            <a:ext cx="3765932" cy="443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ct val="100000"/>
              </a:lnSpc>
              <a:spcBef>
                <a:spcPts val="0"/>
              </a:spcBef>
              <a:defRPr sz="2000"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Pelléas et Mélisande</a:t>
            </a:r>
            <a:r>
              <a:t>, act II, scene 3</a:t>
            </a:r>
          </a:p>
        </p:txBody>
      </p:sp>
      <p:sp>
        <p:nvSpPr>
          <p:cNvPr id="276" name="Contrast between…"/>
          <p:cNvSpPr txBox="1"/>
          <p:nvPr/>
        </p:nvSpPr>
        <p:spPr>
          <a:xfrm>
            <a:off x="4605634" y="2286393"/>
            <a:ext cx="2628774" cy="924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ct val="100000"/>
              </a:lnSpc>
              <a:spcBef>
                <a:spcPts val="0"/>
              </a:spcBef>
              <a:defRPr sz="2600">
                <a:solidFill>
                  <a:srgbClr val="773F9B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Contrast between </a:t>
            </a:r>
          </a:p>
          <a:p>
            <a:pPr defTabSz="642937">
              <a:lnSpc>
                <a:spcPct val="100000"/>
              </a:lnSpc>
              <a:spcBef>
                <a:spcPts val="0"/>
              </a:spcBef>
              <a:defRPr sz="2600">
                <a:solidFill>
                  <a:srgbClr val="773F9B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winds and strings</a:t>
            </a:r>
          </a:p>
        </p:txBody>
      </p:sp>
      <p:sp>
        <p:nvSpPr>
          <p:cNvPr id="277" name="only one slight harmonic change"/>
          <p:cNvSpPr txBox="1"/>
          <p:nvPr/>
        </p:nvSpPr>
        <p:spPr>
          <a:xfrm>
            <a:off x="3926978" y="8769743"/>
            <a:ext cx="4442232" cy="530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lnSpc>
                <a:spcPct val="100000"/>
              </a:lnSpc>
              <a:spcBef>
                <a:spcPts val="0"/>
              </a:spcBef>
              <a:defRPr sz="2600">
                <a:solidFill>
                  <a:srgbClr val="FF2600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only one slight harmonic change</a:t>
            </a:r>
          </a:p>
        </p:txBody>
      </p:sp>
      <p:pic>
        <p:nvPicPr>
          <p:cNvPr id="27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572369">
            <a:off x="7137440" y="1977524"/>
            <a:ext cx="1372802" cy="457904"/>
          </a:xfrm>
          <a:prstGeom prst="rect">
            <a:avLst/>
          </a:prstGeom>
        </p:spPr>
      </p:pic>
      <p:pic>
        <p:nvPicPr>
          <p:cNvPr id="28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74393">
            <a:off x="8556457" y="9222167"/>
            <a:ext cx="5264748" cy="457905"/>
          </a:xfrm>
          <a:prstGeom prst="rect">
            <a:avLst/>
          </a:prstGeom>
        </p:spPr>
      </p:pic>
      <p:pic>
        <p:nvPicPr>
          <p:cNvPr id="28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946791">
            <a:off x="6132274" y="5290854"/>
            <a:ext cx="4111790" cy="457904"/>
          </a:xfrm>
          <a:prstGeom prst="rect">
            <a:avLst/>
          </a:prstGeom>
        </p:spPr>
      </p:pic>
      <p:pic>
        <p:nvPicPr>
          <p:cNvPr id="284" name="Pelleas_A2_sc3.mp3" descr="Pelleas_A2_sc3.mp3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4096191" y="1126961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he Grotto scene at the end of act II shows color, subtle changes of doubling, textural rhythm, only slight harmonic movement"/>
          <p:cNvSpPr txBox="1"/>
          <p:nvPr/>
        </p:nvSpPr>
        <p:spPr>
          <a:xfrm>
            <a:off x="6918423" y="5432840"/>
            <a:ext cx="13639762" cy="112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81280" marR="81280" defTabSz="1821656">
              <a:lnSpc>
                <a:spcPct val="100000"/>
              </a:lnSpc>
              <a:spcBef>
                <a:spcPts val="0"/>
              </a:spcBef>
              <a:defRPr sz="3200">
                <a:uFill>
                  <a:solidFill>
                    <a:srgbClr val="0000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Grotto scene at the end of act II shows color, subtle changes of doubling, textural rhythm, only slight harmonic movement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1" grpId="8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979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  <p:bldLst>
      <p:bldP build="whole" bldLvl="1" animBg="1" rev="0" advAuto="0" spid="282" grpId="4"/>
      <p:bldP build="whole" bldLvl="1" animBg="1" rev="0" advAuto="0" spid="278" grpId="5"/>
      <p:bldP build="whole" bldLvl="1" animBg="1" rev="0" advAuto="0" spid="276" grpId="6"/>
      <p:bldP build="whole" bldLvl="1" animBg="1" rev="0" advAuto="0" spid="274" grpId="2"/>
      <p:bldP build="whole" bldLvl="1" animBg="1" rev="0" advAuto="0" spid="280" grpId="3"/>
      <p:bldP build="whole" bldLvl="1" animBg="1" rev="0" advAuto="0" spid="277" grpId="7"/>
      <p:bldP build="whole" bldLvl="1" animBg="1" rev="0" advAuto="0" spid="28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