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98142" y="5669557"/>
            <a:ext cx="21870959" cy="231975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496" y="18057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000" spc="-220"/>
            </a:lvl1pPr>
          </a:lstStyle>
          <a:p>
            <a:r>
              <a:t>Presentation Title</a:t>
            </a:r>
          </a:p>
        </p:txBody>
      </p:sp>
      <p:sp>
        <p:nvSpPr>
          <p:cNvPr id="1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r>
              <a:t>Author and Date</a:t>
            </a:r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8" y="6788648"/>
            <a:ext cx="9068500" cy="691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8260" y="751062"/>
            <a:ext cx="8931208" cy="669840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1954"/>
            <a:ext cx="21971000" cy="1435101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002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Hot-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Close-up of the top of a hot-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Hot-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t-air balloons viewed from below against a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lose-up of the top of a hot-air balloon viewed from above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scherzo1971.jpg" descr="scherzo19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907" y="38191"/>
            <a:ext cx="4673601" cy="384810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>
            <a:lvl1pPr marL="228600" indent="-228600">
              <a:buSzPct val="80000"/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 marL="228600" indent="-228600">
              <a:buSzPct val="64000"/>
              <a:buBlip>
                <a:blip r:embed="rId2"/>
              </a:buBlip>
            </a:lvl1pPr>
            <a:lvl2pPr>
              <a:buSzPct val="64000"/>
              <a:buBlip>
                <a:blip r:embed="rId2"/>
              </a:buBlip>
            </a:lvl2pPr>
            <a:lvl3pPr>
              <a:buSzPct val="64000"/>
              <a:buBlip>
                <a:blip r:embed="rId2"/>
              </a:buBlip>
            </a:lvl3pPr>
            <a:lvl4pPr>
              <a:buSzPct val="64000"/>
              <a:buBlip>
                <a:blip r:embed="rId2"/>
              </a:buBlip>
            </a:lvl4pPr>
            <a:lvl5pPr>
              <a:buSzPct val="64000"/>
              <a:buBlip>
                <a:blip r:embed="rId2"/>
              </a:buBlip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532488"/>
            <a:ext cx="9779000" cy="143510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 marL="228600" indent="-228600">
              <a:buSzPct val="80000"/>
              <a:buBlip>
                <a:blip r:embed="rId2"/>
              </a:buBlip>
            </a:lvl1pPr>
            <a:lvl2pPr>
              <a:buSzPct val="80000"/>
              <a:buBlip>
                <a:blip r:embed="rId2"/>
              </a:buBlip>
            </a:lvl2pPr>
            <a:lvl3pPr>
              <a:buSzPct val="80000"/>
              <a:buBlip>
                <a:blip r:embed="rId2"/>
              </a:buBlip>
            </a:lvl3pPr>
            <a:lvl4pPr>
              <a:buSzPct val="80000"/>
              <a:buBlip>
                <a:blip r:embed="rId2"/>
              </a:buBlip>
            </a:lvl4pPr>
            <a:lvl5pPr>
              <a:buSzPct val="80000"/>
              <a:buBlip>
                <a:blip r:embed="rId2"/>
              </a:buBlip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957118" y="742221"/>
            <a:ext cx="9779001" cy="143510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265"/>
            <a:ext cx="9779000" cy="8256630"/>
          </a:xfrm>
          <a:prstGeom prst="rect">
            <a:avLst/>
          </a:prstGeom>
        </p:spPr>
        <p:txBody>
          <a:bodyPr/>
          <a:lstStyle>
            <a:lvl1pPr>
              <a:buSzPct val="80000"/>
              <a:buChar char="✴"/>
            </a:lvl1pPr>
            <a:lvl2pPr>
              <a:buSzPct val="80000"/>
              <a:buChar char="✴"/>
            </a:lvl2pPr>
            <a:lvl3pPr>
              <a:buSzPct val="80000"/>
              <a:buChar char="✴"/>
            </a:lvl3pPr>
            <a:lvl4pPr>
              <a:buSzPct val="80000"/>
              <a:buChar char="✴"/>
            </a:lvl4pPr>
            <a:lvl5pPr>
              <a:buSzPct val="80000"/>
              <a:buChar char="✴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Optima"/>
          <a:ea typeface="Optima"/>
          <a:cs typeface="Optima"/>
          <a:sym typeface="Optima"/>
        </a:defRPr>
      </a:lvl1pPr>
      <a:lvl2pPr marL="0" marR="0" indent="457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Optima"/>
          <a:ea typeface="Optima"/>
          <a:cs typeface="Optima"/>
          <a:sym typeface="Optima"/>
        </a:defRPr>
      </a:lvl2pPr>
      <a:lvl3pPr marL="0" marR="0" indent="914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Optima"/>
          <a:ea typeface="Optima"/>
          <a:cs typeface="Optima"/>
          <a:sym typeface="Optima"/>
        </a:defRPr>
      </a:lvl3pPr>
      <a:lvl4pPr marL="0" marR="0" indent="1371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Optima"/>
          <a:ea typeface="Optima"/>
          <a:cs typeface="Optima"/>
          <a:sym typeface="Optima"/>
        </a:defRPr>
      </a:lvl4pPr>
      <a:lvl5pPr marL="0" marR="0" indent="18288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Optima"/>
          <a:ea typeface="Optima"/>
          <a:cs typeface="Optima"/>
          <a:sym typeface="Optima"/>
        </a:defRPr>
      </a:lvl5pPr>
      <a:lvl6pPr marL="0" marR="0" indent="22860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Optima"/>
          <a:ea typeface="Optima"/>
          <a:cs typeface="Optima"/>
          <a:sym typeface="Optima"/>
        </a:defRPr>
      </a:lvl6pPr>
      <a:lvl7pPr marL="0" marR="0" indent="2743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Optima"/>
          <a:ea typeface="Optima"/>
          <a:cs typeface="Optima"/>
          <a:sym typeface="Optima"/>
        </a:defRPr>
      </a:lvl7pPr>
      <a:lvl8pPr marL="0" marR="0" indent="3200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Optima"/>
          <a:ea typeface="Optima"/>
          <a:cs typeface="Optima"/>
          <a:sym typeface="Optima"/>
        </a:defRPr>
      </a:lvl8pPr>
      <a:lvl9pPr marL="0" marR="0" indent="3657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Optima"/>
          <a:ea typeface="Optima"/>
          <a:cs typeface="Optima"/>
          <a:sym typeface="Optima"/>
        </a:defRPr>
      </a:lvl9pPr>
    </p:titleStyle>
    <p:bodyStyle>
      <a:lvl1pPr marL="6096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1pPr>
      <a:lvl2pPr marL="12192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2pPr>
      <a:lvl3pPr marL="18288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3pPr>
      <a:lvl4pPr marL="24384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4pPr>
      <a:lvl5pPr marL="30480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5pPr>
      <a:lvl6pPr marL="36576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6pPr>
      <a:lvl7pPr marL="42672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7pPr>
      <a:lvl8pPr marL="48768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8pPr>
      <a:lvl9pPr marL="54864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resentation Subtitle"/>
          <p:cNvSpPr txBox="1">
            <a:spLocks noGrp="1"/>
          </p:cNvSpPr>
          <p:nvPr>
            <p:ph type="subTitle" sz="quarter" idx="1"/>
          </p:nvPr>
        </p:nvSpPr>
        <p:spPr>
          <a:xfrm>
            <a:off x="998142" y="5698125"/>
            <a:ext cx="21870959" cy="2319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Ruth Crawford Seeger (1901–1953)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700" spc="-154">
                <a:solidFill>
                  <a:srgbClr val="1F4813"/>
                </a:solidFill>
              </a:defRPr>
            </a:lvl1pPr>
          </a:lstStyle>
          <a:p>
            <a:r>
              <a:t>Ruth Crawford Seeger (1901–1953) </a:t>
            </a:r>
          </a:p>
        </p:txBody>
      </p:sp>
      <p:sp>
        <p:nvSpPr>
          <p:cNvPr id="174" name="Author and Date"/>
          <p:cNvSpPr txBox="1">
            <a:spLocks noGrp="1"/>
          </p:cNvSpPr>
          <p:nvPr>
            <p:ph type="body" idx="21"/>
          </p:nvPr>
        </p:nvSpPr>
        <p:spPr>
          <a:xfrm>
            <a:off x="1206499" y="11693724"/>
            <a:ext cx="21971002" cy="63697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rawford Seeger and the Ultra-Modernists"/>
          <p:cNvSpPr txBox="1">
            <a:spLocks noGrp="1"/>
          </p:cNvSpPr>
          <p:nvPr>
            <p:ph type="title"/>
          </p:nvPr>
        </p:nvSpPr>
        <p:spPr>
          <a:xfrm>
            <a:off x="1206500" y="620049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 sz="7200" spc="-144"/>
            </a:lvl1pPr>
          </a:lstStyle>
          <a:p>
            <a:r>
              <a:t>Crawford Seeger and the Ultra-Modernists</a:t>
            </a:r>
          </a:p>
        </p:txBody>
      </p:sp>
      <p:sp>
        <p:nvSpPr>
          <p:cNvPr id="177" name="The American composer Ruth Crawford Seeger developed techniques for structuring pitch, rhythm, dynamics, and texture that anticipated both Integral Serialism and process-based Minimalism…"/>
          <p:cNvSpPr txBox="1">
            <a:spLocks noGrp="1"/>
          </p:cNvSpPr>
          <p:nvPr>
            <p:ph type="body" idx="1"/>
          </p:nvPr>
        </p:nvSpPr>
        <p:spPr>
          <a:xfrm>
            <a:off x="1065847" y="2177079"/>
            <a:ext cx="21971001" cy="8256012"/>
          </a:xfrm>
          <a:prstGeom prst="rect">
            <a:avLst/>
          </a:prstGeom>
        </p:spPr>
        <p:txBody>
          <a:bodyPr/>
          <a:lstStyle/>
          <a:p>
            <a:pPr marL="585215" indent="-585215" defTabSz="2340805">
              <a:spcBef>
                <a:spcPts val="4300"/>
              </a:spcBef>
              <a:defRPr sz="4608"/>
            </a:pPr>
            <a:r>
              <a:t>The American composer Ruth Crawford Seeger developed techniques for structuring pitch, rhythm, dynamics, and texture that anticipated both Integral Serialism and process-based Minimalism</a:t>
            </a:r>
          </a:p>
          <a:p>
            <a:pPr marL="585215" indent="-585215" defTabSz="2340805">
              <a:spcBef>
                <a:spcPts val="4300"/>
              </a:spcBef>
              <a:defRPr sz="4608"/>
            </a:pPr>
            <a:r>
              <a:t>Born in Florida, she studied at the American Conservatory in Chicago before moving to New York in the mid-1920s and establishing herself as a composer in what became the Ultra-Modernist group that included Carl Ruggles,Varèse, Cowell, and Charles Seeger, whom she married in 1932.</a:t>
            </a:r>
          </a:p>
          <a:p>
            <a:pPr marL="585215" indent="-585215" defTabSz="2340805">
              <a:spcBef>
                <a:spcPts val="4300"/>
              </a:spcBef>
              <a:defRPr sz="4608"/>
            </a:pPr>
            <a:r>
              <a:t>Crawford Seeger composed her String Quartet (1931) while in Berlin on a Guggenheim Fellowship, the first to be awarded to a woman. Each of the four movements explores different innovative possibilities for systematically organizing the elements of music. 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746" y="10099040"/>
            <a:ext cx="10350501" cy="306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tring Quart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String Quartet</a:t>
            </a:r>
          </a:p>
        </p:txBody>
      </p:sp>
      <p:sp>
        <p:nvSpPr>
          <p:cNvPr id="181" name="She described the third movement as “a heterophony of dynamics—a sort of counterpoint of crescendo and diminuendi.”…"/>
          <p:cNvSpPr txBox="1">
            <a:spLocks noGrp="1"/>
          </p:cNvSpPr>
          <p:nvPr>
            <p:ph type="body" idx="1"/>
          </p:nvPr>
        </p:nvSpPr>
        <p:spPr>
          <a:xfrm>
            <a:off x="1206500" y="2982633"/>
            <a:ext cx="21971000" cy="8256012"/>
          </a:xfrm>
          <a:prstGeom prst="rect">
            <a:avLst/>
          </a:prstGeom>
        </p:spPr>
        <p:txBody>
          <a:bodyPr/>
          <a:lstStyle/>
          <a:p>
            <a:pPr marL="518160" indent="-518160" defTabSz="2072588">
              <a:spcBef>
                <a:spcPts val="3800"/>
              </a:spcBef>
              <a:defRPr sz="4080"/>
            </a:pPr>
            <a:r>
              <a:t>She described the third movement as “a heterophony of dynamics—a sort of counterpoint of crescendo and diminuendi.” </a:t>
            </a:r>
          </a:p>
          <a:p>
            <a:pPr marL="518160" indent="-518160" defTabSz="2072588">
              <a:spcBef>
                <a:spcPts val="3800"/>
              </a:spcBef>
              <a:defRPr sz="4080"/>
            </a:pPr>
            <a:endParaRPr/>
          </a:p>
          <a:p>
            <a:pPr marL="0" indent="0" defTabSz="2072588">
              <a:spcBef>
                <a:spcPts val="3800"/>
              </a:spcBef>
              <a:buSzTx/>
              <a:buNone/>
              <a:defRPr sz="4080"/>
            </a:pPr>
            <a:endParaRPr/>
          </a:p>
          <a:p>
            <a:pPr marL="0" indent="0" defTabSz="2072588">
              <a:spcBef>
                <a:spcPts val="3800"/>
              </a:spcBef>
              <a:buSzTx/>
              <a:buNone/>
              <a:defRPr sz="4080"/>
            </a:pPr>
            <a:endParaRPr/>
          </a:p>
          <a:p>
            <a:pPr marL="0" indent="0" defTabSz="2072588">
              <a:spcBef>
                <a:spcPts val="3800"/>
              </a:spcBef>
              <a:buSzTx/>
              <a:buNone/>
              <a:defRPr sz="4080"/>
            </a:pPr>
            <a:endParaRPr/>
          </a:p>
          <a:p>
            <a:pPr marL="518160" indent="-518160" defTabSz="2072588">
              <a:spcBef>
                <a:spcPts val="3800"/>
              </a:spcBef>
              <a:defRPr sz="4080"/>
            </a:pPr>
            <a:r>
              <a:t>The final movement was a struggle between two voices in which the idea of dissonance is applied to dynamics and rhythm: “There is therefore a sort of dissonance within each voice between volume, in dynamics and number of tones, and also a sort of dissonance between the voices, in volume and number.”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/>
          <a:srcRect b="40114"/>
          <a:stretch>
            <a:fillRect/>
          </a:stretch>
        </p:blipFill>
        <p:spPr>
          <a:xfrm>
            <a:off x="1769202" y="4333880"/>
            <a:ext cx="10744201" cy="435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2"/>
          <a:srcRect t="58178"/>
          <a:stretch>
            <a:fillRect/>
          </a:stretch>
        </p:blipFill>
        <p:spPr>
          <a:xfrm>
            <a:off x="12662499" y="5242245"/>
            <a:ext cx="10744201" cy="3043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At the start of the fourth movement, the first violin plays a single note that grows, one note at a time, into a melody 20 notes long:"/>
          <p:cNvSpPr txBox="1">
            <a:spLocks noGrp="1"/>
          </p:cNvSpPr>
          <p:nvPr>
            <p:ph type="body" sz="half" idx="1"/>
          </p:nvPr>
        </p:nvSpPr>
        <p:spPr>
          <a:xfrm>
            <a:off x="1781895" y="911208"/>
            <a:ext cx="18808362" cy="4989823"/>
          </a:xfrm>
          <a:prstGeom prst="rect">
            <a:avLst/>
          </a:prstGeom>
        </p:spPr>
        <p:txBody>
          <a:bodyPr spcCol="940418"/>
          <a:lstStyle>
            <a:lvl1pPr marL="0" indent="0">
              <a:buSzTx/>
              <a:buNone/>
            </a:lvl1pPr>
          </a:lstStyle>
          <a:p>
            <a:r>
              <a:t>At the start of the fourth movement, the first violin plays a single note that grows, one note at a time, into a melody 20 notes long: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478" y="305598"/>
            <a:ext cx="8060403" cy="920746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he other three instruments reverse the pattern, starting with a muted 20-note melody played in unison that with each statement becomes one note shorter until it is reduced to a single note."/>
          <p:cNvSpPr txBox="1"/>
          <p:nvPr/>
        </p:nvSpPr>
        <p:spPr>
          <a:xfrm>
            <a:off x="13813198" y="5881598"/>
            <a:ext cx="18808362" cy="498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940418">
            <a:normAutofit/>
          </a:bodyPr>
          <a:lstStyle>
            <a:lvl1pPr algn="r">
              <a:defRPr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t>The other three instruments reverse the pattern, starting with a muted 20-note melody played in unison that with each statement becomes one note shorter until it is reduced to a single note. 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290" y="7027375"/>
            <a:ext cx="10668001" cy="408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2" animBg="1" advAuto="0"/>
      <p:bldP spid="187" grpId="1" animBg="1" advAuto="0"/>
      <p:bldP spid="188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he lower voice is a 10-note row rotated with each statement to start on a new pitch."/>
          <p:cNvSpPr txBox="1">
            <a:spLocks noGrp="1"/>
          </p:cNvSpPr>
          <p:nvPr>
            <p:ph type="body" sz="quarter" idx="1"/>
          </p:nvPr>
        </p:nvSpPr>
        <p:spPr>
          <a:xfrm>
            <a:off x="443790" y="11037309"/>
            <a:ext cx="21757445" cy="2347587"/>
          </a:xfrm>
          <a:prstGeom prst="rect">
            <a:avLst/>
          </a:prstGeom>
        </p:spPr>
        <p:txBody>
          <a:bodyPr/>
          <a:lstStyle>
            <a:lvl1pPr defTabSz="718184">
              <a:spcBef>
                <a:spcPts val="1500"/>
              </a:spcBef>
              <a:defRPr sz="4785" spc="-47"/>
            </a:lvl1pPr>
          </a:lstStyle>
          <a:p>
            <a:r>
              <a:t>The lower voice is a 10-note row rotated with each statement to start on a new pitch. </a:t>
            </a:r>
          </a:p>
        </p:txBody>
      </p:sp>
      <p:grpSp>
        <p:nvGrpSpPr>
          <p:cNvPr id="193" name="Group"/>
          <p:cNvGrpSpPr/>
          <p:nvPr/>
        </p:nvGrpSpPr>
        <p:grpSpPr>
          <a:xfrm>
            <a:off x="-1" y="1832885"/>
            <a:ext cx="24384001" cy="4760184"/>
            <a:chOff x="0" y="0"/>
            <a:chExt cx="24384000" cy="4760182"/>
          </a:xfrm>
        </p:grpSpPr>
        <p:pic>
          <p:nvPicPr>
            <p:cNvPr id="191" name="pasted-movie.png" descr="pasted-movi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4384000" cy="2259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pasted-movie.png" descr="pasted-movi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818" y="2613882"/>
              <a:ext cx="22580601" cy="2146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4" name="Oval"/>
          <p:cNvSpPr/>
          <p:nvPr/>
        </p:nvSpPr>
        <p:spPr>
          <a:xfrm>
            <a:off x="8321996" y="2745406"/>
            <a:ext cx="1126271" cy="1031210"/>
          </a:xfrm>
          <a:prstGeom prst="ellipse">
            <a:avLst/>
          </a:prstGeom>
          <a:solidFill>
            <a:schemeClr val="accent5">
              <a:alpha val="2976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" name="Oval"/>
          <p:cNvSpPr/>
          <p:nvPr/>
        </p:nvSpPr>
        <p:spPr>
          <a:xfrm>
            <a:off x="15353748" y="2745406"/>
            <a:ext cx="1126270" cy="1031210"/>
          </a:xfrm>
          <a:prstGeom prst="ellipse">
            <a:avLst/>
          </a:prstGeom>
          <a:solidFill>
            <a:schemeClr val="accent5">
              <a:alpha val="2976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6" name="Oval"/>
          <p:cNvSpPr/>
          <p:nvPr/>
        </p:nvSpPr>
        <p:spPr>
          <a:xfrm>
            <a:off x="5456072" y="5327428"/>
            <a:ext cx="1126271" cy="1031210"/>
          </a:xfrm>
          <a:prstGeom prst="ellipse">
            <a:avLst/>
          </a:prstGeom>
          <a:solidFill>
            <a:schemeClr val="accent5">
              <a:alpha val="2976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" name="Oval"/>
          <p:cNvSpPr/>
          <p:nvPr/>
        </p:nvSpPr>
        <p:spPr>
          <a:xfrm>
            <a:off x="12845847" y="5531148"/>
            <a:ext cx="1126271" cy="1031209"/>
          </a:xfrm>
          <a:prstGeom prst="ellipse">
            <a:avLst/>
          </a:prstGeom>
          <a:solidFill>
            <a:schemeClr val="accent5">
              <a:alpha val="2976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07" name="Connection Line" descr="Connection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76742" y="165050"/>
            <a:ext cx="13213018" cy="1674076"/>
          </a:xfrm>
          <a:prstGeom prst="rect">
            <a:avLst/>
          </a:prstGeom>
        </p:spPr>
      </p:pic>
      <p:pic>
        <p:nvPicPr>
          <p:cNvPr id="209" name="Connection Line" descr="Connection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073749" y="586141"/>
            <a:ext cx="13213017" cy="1674076"/>
          </a:xfrm>
          <a:prstGeom prst="rect">
            <a:avLst/>
          </a:prstGeom>
        </p:spPr>
      </p:pic>
      <p:pic>
        <p:nvPicPr>
          <p:cNvPr id="211" name="Connection Line" descr="Connection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817317" y="3967078"/>
            <a:ext cx="13213017" cy="1674076"/>
          </a:xfrm>
          <a:prstGeom prst="rect">
            <a:avLst/>
          </a:prstGeom>
        </p:spPr>
      </p:pic>
      <p:pic>
        <p:nvPicPr>
          <p:cNvPr id="201" name="pasted-movie.png" descr="pasted-mov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866" y="7174541"/>
            <a:ext cx="2413001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movie.png" descr="pasted-movi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8" y="7613042"/>
            <a:ext cx="2692401" cy="175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asted-movie.png" descr="pasted-movi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602" y="7505693"/>
            <a:ext cx="13817601" cy="21971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Oval"/>
          <p:cNvSpPr/>
          <p:nvPr/>
        </p:nvSpPr>
        <p:spPr>
          <a:xfrm>
            <a:off x="3728153" y="8299584"/>
            <a:ext cx="1126271" cy="1031209"/>
          </a:xfrm>
          <a:prstGeom prst="ellipse">
            <a:avLst/>
          </a:prstGeom>
          <a:solidFill>
            <a:schemeClr val="accent5">
              <a:alpha val="2976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13" name="Connection Line" descr="Connection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669007" y="3743559"/>
            <a:ext cx="13213018" cy="1674077"/>
          </a:xfrm>
          <a:prstGeom prst="rect">
            <a:avLst/>
          </a:prstGeom>
        </p:spPr>
      </p:pic>
      <p:pic>
        <p:nvPicPr>
          <p:cNvPr id="215" name="Connection Line" descr="Connection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817317" y="6408448"/>
            <a:ext cx="13213017" cy="16740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  <p:bldP spid="195" grpId="2" animBg="1" advAuto="0"/>
      <p:bldP spid="196" grpId="4" animBg="1" advAuto="0"/>
      <p:bldP spid="197" grpId="9" animBg="1" advAuto="0"/>
      <p:bldP spid="207" grpId="3" animBg="1" advAuto="0"/>
      <p:bldP spid="209" grpId="5" animBg="1" advAuto="0"/>
      <p:bldP spid="211" grpId="6" animBg="1" advAuto="0"/>
      <p:bldP spid="204" grpId="10" animBg="1" advAuto="0"/>
      <p:bldP spid="213" grpId="7" animBg="1" advAuto="0"/>
      <p:bldP spid="215" grpId="8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Meanwhile the two voices exchange their dynamic character ."/>
          <p:cNvSpPr txBox="1">
            <a:spLocks noGrp="1"/>
          </p:cNvSpPr>
          <p:nvPr>
            <p:ph type="body" sz="quarter" idx="1"/>
          </p:nvPr>
        </p:nvSpPr>
        <p:spPr>
          <a:xfrm>
            <a:off x="2208338" y="495711"/>
            <a:ext cx="21757445" cy="2347587"/>
          </a:xfrm>
          <a:prstGeom prst="rect">
            <a:avLst/>
          </a:prstGeom>
        </p:spPr>
        <p:txBody>
          <a:bodyPr/>
          <a:lstStyle/>
          <a:p>
            <a:r>
              <a:t>Meanwhile the two voices exchange their dynamic character . </a:t>
            </a:r>
          </a:p>
        </p:txBody>
      </p:sp>
      <p:pic>
        <p:nvPicPr>
          <p:cNvPr id="219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712" y="2089150"/>
            <a:ext cx="13703301" cy="953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asted-movie.png" descr="pasted-mov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395" y="2798170"/>
            <a:ext cx="11258054" cy="834981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Oval"/>
          <p:cNvSpPr/>
          <p:nvPr/>
        </p:nvSpPr>
        <p:spPr>
          <a:xfrm>
            <a:off x="1545111" y="4957483"/>
            <a:ext cx="1126271" cy="1031210"/>
          </a:xfrm>
          <a:prstGeom prst="ellipse">
            <a:avLst/>
          </a:prstGeom>
          <a:solidFill>
            <a:schemeClr val="accent4">
              <a:hueOff val="-1247790"/>
              <a:lumOff val="-12326"/>
              <a:alpha val="4802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Oval"/>
          <p:cNvSpPr/>
          <p:nvPr/>
        </p:nvSpPr>
        <p:spPr>
          <a:xfrm>
            <a:off x="5853321" y="5340215"/>
            <a:ext cx="1857588" cy="1031210"/>
          </a:xfrm>
          <a:prstGeom prst="ellipse">
            <a:avLst/>
          </a:prstGeom>
          <a:solidFill>
            <a:schemeClr val="accent4">
              <a:hueOff val="-1247790"/>
              <a:lumOff val="-12326"/>
              <a:alpha val="4802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Oval"/>
          <p:cNvSpPr/>
          <p:nvPr/>
        </p:nvSpPr>
        <p:spPr>
          <a:xfrm>
            <a:off x="8359490" y="6733951"/>
            <a:ext cx="1126271" cy="1031210"/>
          </a:xfrm>
          <a:prstGeom prst="ellipse">
            <a:avLst/>
          </a:prstGeom>
          <a:solidFill>
            <a:schemeClr val="accent2">
              <a:hueOff val="-202083"/>
              <a:satOff val="17755"/>
              <a:lumOff val="-16089"/>
              <a:alpha val="4802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Oval"/>
          <p:cNvSpPr/>
          <p:nvPr/>
        </p:nvSpPr>
        <p:spPr>
          <a:xfrm>
            <a:off x="8359490" y="8369767"/>
            <a:ext cx="1126271" cy="1031210"/>
          </a:xfrm>
          <a:prstGeom prst="ellipse">
            <a:avLst/>
          </a:prstGeom>
          <a:solidFill>
            <a:schemeClr val="accent2">
              <a:hueOff val="-202083"/>
              <a:satOff val="17755"/>
              <a:lumOff val="-16089"/>
              <a:alpha val="4802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5" name="Oval"/>
          <p:cNvSpPr/>
          <p:nvPr/>
        </p:nvSpPr>
        <p:spPr>
          <a:xfrm>
            <a:off x="8359490" y="10134315"/>
            <a:ext cx="1126271" cy="1031210"/>
          </a:xfrm>
          <a:prstGeom prst="ellipse">
            <a:avLst/>
          </a:prstGeom>
          <a:solidFill>
            <a:schemeClr val="accent2">
              <a:hueOff val="-202083"/>
              <a:satOff val="17755"/>
              <a:lumOff val="-16089"/>
              <a:alpha val="4802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6" name="Oval"/>
          <p:cNvSpPr/>
          <p:nvPr/>
        </p:nvSpPr>
        <p:spPr>
          <a:xfrm>
            <a:off x="12668567" y="6733951"/>
            <a:ext cx="1126270" cy="1031210"/>
          </a:xfrm>
          <a:prstGeom prst="ellipse">
            <a:avLst/>
          </a:prstGeom>
          <a:solidFill>
            <a:schemeClr val="accent4">
              <a:hueOff val="-1247790"/>
              <a:lumOff val="-12326"/>
              <a:alpha val="4802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7" name="Oval"/>
          <p:cNvSpPr/>
          <p:nvPr/>
        </p:nvSpPr>
        <p:spPr>
          <a:xfrm>
            <a:off x="12553487" y="8588005"/>
            <a:ext cx="1126270" cy="1031210"/>
          </a:xfrm>
          <a:prstGeom prst="ellipse">
            <a:avLst/>
          </a:prstGeom>
          <a:solidFill>
            <a:schemeClr val="accent4">
              <a:hueOff val="-1247790"/>
              <a:lumOff val="-12326"/>
              <a:alpha val="4802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8" name="Oval"/>
          <p:cNvSpPr/>
          <p:nvPr/>
        </p:nvSpPr>
        <p:spPr>
          <a:xfrm>
            <a:off x="12553487" y="10569058"/>
            <a:ext cx="1126270" cy="1031210"/>
          </a:xfrm>
          <a:prstGeom prst="ellipse">
            <a:avLst/>
          </a:prstGeom>
          <a:solidFill>
            <a:schemeClr val="accent4">
              <a:hueOff val="-1247790"/>
              <a:lumOff val="-12326"/>
              <a:alpha val="4802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9" name="Oval"/>
          <p:cNvSpPr/>
          <p:nvPr/>
        </p:nvSpPr>
        <p:spPr>
          <a:xfrm>
            <a:off x="13703413" y="4763953"/>
            <a:ext cx="1126270" cy="1031210"/>
          </a:xfrm>
          <a:prstGeom prst="ellipse">
            <a:avLst/>
          </a:prstGeom>
          <a:solidFill>
            <a:schemeClr val="accent2">
              <a:hueOff val="-202083"/>
              <a:satOff val="17755"/>
              <a:lumOff val="-16089"/>
              <a:alpha val="4802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2" animBg="1" advAuto="0"/>
      <p:bldP spid="222" grpId="1" animBg="1" advAuto="0"/>
      <p:bldP spid="223" grpId="3" animBg="1" advAuto="0"/>
      <p:bldP spid="224" grpId="4" animBg="1" advAuto="0"/>
      <p:bldP spid="225" grpId="5" animBg="1" advAuto="0"/>
      <p:bldP spid="226" grpId="6" animBg="1" advAuto="0"/>
      <p:bldP spid="227" grpId="7" animBg="1" advAuto="0"/>
      <p:bldP spid="228" grpId="8" animBg="1" advAuto="0"/>
      <p:bldP spid="229" grpId="9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In the second half of the movement all these processes are reversed, with both voices transposed up a half step, resulting in a large-scale palindrome ."/>
          <p:cNvSpPr txBox="1">
            <a:spLocks noGrp="1"/>
          </p:cNvSpPr>
          <p:nvPr>
            <p:ph type="body" sz="quarter" idx="4294967295"/>
          </p:nvPr>
        </p:nvSpPr>
        <p:spPr>
          <a:xfrm>
            <a:off x="2093259" y="968814"/>
            <a:ext cx="7480301" cy="7671986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</a:lstStyle>
          <a:p>
            <a:r>
              <a:t>In the second half of the movement all these processes are reversed, with both voices transposed up a half step, resulting in a large-scale palindrome . 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786" y="453570"/>
            <a:ext cx="7480301" cy="1115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Macintosh PowerPoint</Application>
  <PresentationFormat>Custom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Helvetica Neue</vt:lpstr>
      <vt:lpstr>Optima</vt:lpstr>
      <vt:lpstr>30_BasicColor</vt:lpstr>
      <vt:lpstr>Ruth Crawford Seeger (1901–1953) </vt:lpstr>
      <vt:lpstr>Crawford Seeger and the Ultra-Modernists</vt:lpstr>
      <vt:lpstr>String Quartet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 Crawford Seeger (1901–1953) </dc:title>
  <cp:lastModifiedBy>Amy M Bauer</cp:lastModifiedBy>
  <cp:revision>1</cp:revision>
  <dcterms:modified xsi:type="dcterms:W3CDTF">2024-04-23T01:00:44Z</dcterms:modified>
</cp:coreProperties>
</file>