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3" r:id="rId8"/>
    <p:sldId id="267" r:id="rId9"/>
    <p:sldId id="268" r:id="rId10"/>
    <p:sldId id="269" r:id="rId11"/>
    <p:sldId id="270" r:id="rId12"/>
    <p:sldId id="271" r:id="rId13"/>
    <p:sldId id="272" r:id="rId14"/>
    <p:sldId id="273" r:id="rId15"/>
    <p:sldId id="274" r:id="rId16"/>
    <p:sldId id="276"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0" d="100"/>
          <a:sy n="60" d="100"/>
        </p:scale>
        <p:origin x="8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1143000" y="685800"/>
            <a:ext cx="4572000" cy="3429000"/>
          </a:xfrm>
          <a:prstGeom prst="rect">
            <a:avLst/>
          </a:prstGeom>
        </p:spPr>
        <p:txBody>
          <a:bodyPr/>
          <a:lstStyle/>
          <a:p>
            <a:endParaRPr/>
          </a:p>
        </p:txBody>
      </p:sp>
      <p:sp>
        <p:nvSpPr>
          <p:cNvPr id="197" name="Shape 19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F5F6F3"/>
        </a:solidFill>
        <a:effectLst/>
      </p:bgPr>
    </p:bg>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998142" y="5669557"/>
            <a:ext cx="21870959" cy="2319751"/>
          </a:xfrm>
          <a:prstGeom prst="rect">
            <a:avLst/>
          </a:prstGeom>
        </p:spPr>
        <p:txBody>
          <a:bodyPr/>
          <a:lstStyle>
            <a:lvl1pPr marL="0" indent="0" defTabSz="825500">
              <a:lnSpc>
                <a:spcPct val="100000"/>
              </a:lnSpc>
              <a:spcBef>
                <a:spcPts val="0"/>
              </a:spcBef>
              <a:buSzTx/>
              <a:buNone/>
              <a:defRPr sz="5900">
                <a:solidFill>
                  <a:srgbClr val="AA7942"/>
                </a:solidFill>
              </a:defRPr>
            </a:lvl1pPr>
            <a:lvl2pPr marL="0" indent="457200" defTabSz="825500">
              <a:lnSpc>
                <a:spcPct val="100000"/>
              </a:lnSpc>
              <a:spcBef>
                <a:spcPts val="0"/>
              </a:spcBef>
              <a:buSzTx/>
              <a:buNone/>
              <a:defRPr sz="5900">
                <a:solidFill>
                  <a:srgbClr val="AA7942"/>
                </a:solidFill>
              </a:defRPr>
            </a:lvl2pPr>
            <a:lvl3pPr marL="0" indent="914400" defTabSz="825500">
              <a:lnSpc>
                <a:spcPct val="100000"/>
              </a:lnSpc>
              <a:spcBef>
                <a:spcPts val="0"/>
              </a:spcBef>
              <a:buSzTx/>
              <a:buNone/>
              <a:defRPr sz="5900">
                <a:solidFill>
                  <a:srgbClr val="AA7942"/>
                </a:solidFill>
              </a:defRPr>
            </a:lvl3pPr>
            <a:lvl4pPr marL="0" indent="1371600" defTabSz="825500">
              <a:lnSpc>
                <a:spcPct val="100000"/>
              </a:lnSpc>
              <a:spcBef>
                <a:spcPts val="0"/>
              </a:spcBef>
              <a:buSzTx/>
              <a:buNone/>
              <a:defRPr sz="5900">
                <a:solidFill>
                  <a:srgbClr val="AA7942"/>
                </a:solidFill>
              </a:defRPr>
            </a:lvl4pPr>
            <a:lvl5pPr marL="0" indent="1828800" defTabSz="825500">
              <a:lnSpc>
                <a:spcPct val="100000"/>
              </a:lnSpc>
              <a:spcBef>
                <a:spcPts val="0"/>
              </a:spcBef>
              <a:buSzTx/>
              <a:buNone/>
              <a:defRPr sz="5900">
                <a:solidFill>
                  <a:srgbClr val="AA7942"/>
                </a:solidFill>
              </a:defRPr>
            </a:lvl5pPr>
          </a:lstStyle>
          <a:p>
            <a:r>
              <a:t>Presentation Subtitle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698496" y="18057"/>
            <a:ext cx="21971004" cy="4648201"/>
          </a:xfrm>
          <a:prstGeom prst="rect">
            <a:avLst/>
          </a:prstGeom>
        </p:spPr>
        <p:txBody>
          <a:bodyPr anchor="b"/>
          <a:lstStyle>
            <a:lvl1pPr>
              <a:defRPr sz="11000" spc="-220">
                <a:solidFill>
                  <a:srgbClr val="929000"/>
                </a:solidFill>
              </a:defRPr>
            </a:lvl1pPr>
          </a:lstStyle>
          <a:p>
            <a:r>
              <a:t>Presentation Title</a:t>
            </a:r>
          </a:p>
        </p:txBody>
      </p:sp>
      <p:sp>
        <p:nvSpPr>
          <p:cNvPr id="13"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solidFill>
                  <a:schemeClr val="accent4">
                    <a:hueOff val="-1247790"/>
                    <a:lumOff val="-12326"/>
                  </a:schemeClr>
                </a:solidFill>
              </a:defRPr>
            </a:lvl1pPr>
          </a:lstStyle>
          <a:p>
            <a:r>
              <a:t>Author and Date</a:t>
            </a:r>
          </a:p>
        </p:txBody>
      </p:sp>
      <p:pic>
        <p:nvPicPr>
          <p:cNvPr id="14" name="Image" descr="Image"/>
          <p:cNvPicPr>
            <a:picLocks noChangeAspect="1"/>
          </p:cNvPicPr>
          <p:nvPr/>
        </p:nvPicPr>
        <p:blipFill>
          <a:blip r:embed="rId2"/>
          <a:stretch>
            <a:fillRect/>
          </a:stretch>
        </p:blipFill>
        <p:spPr>
          <a:xfrm>
            <a:off x="14793312" y="1520475"/>
            <a:ext cx="7899401" cy="8890001"/>
          </a:xfrm>
          <a:prstGeom prst="rect">
            <a:avLst/>
          </a:prstGeom>
          <a:ln w="12700">
            <a:miter lim="400000"/>
          </a:ln>
        </p:spPr>
      </p:pic>
      <p:pic>
        <p:nvPicPr>
          <p:cNvPr id="15" name="Image" descr="Image"/>
          <p:cNvPicPr>
            <a:picLocks noChangeAspect="1"/>
          </p:cNvPicPr>
          <p:nvPr/>
        </p:nvPicPr>
        <p:blipFill>
          <a:blip r:embed="rId3"/>
          <a:stretch>
            <a:fillRect/>
          </a:stretch>
        </p:blipFill>
        <p:spPr>
          <a:xfrm>
            <a:off x="11455398" y="2119907"/>
            <a:ext cx="711201" cy="698501"/>
          </a:xfrm>
          <a:prstGeom prst="rect">
            <a:avLst/>
          </a:prstGeom>
          <a:ln w="12700">
            <a:miter lim="400000"/>
          </a:ln>
        </p:spPr>
      </p:pic>
      <p:pic>
        <p:nvPicPr>
          <p:cNvPr id="16" name="Image" descr="Image"/>
          <p:cNvPicPr>
            <a:picLocks noChangeAspect="1"/>
          </p:cNvPicPr>
          <p:nvPr/>
        </p:nvPicPr>
        <p:blipFill>
          <a:blip r:embed="rId3"/>
          <a:stretch>
            <a:fillRect/>
          </a:stretch>
        </p:blipFill>
        <p:spPr>
          <a:xfrm>
            <a:off x="21874503" y="1503734"/>
            <a:ext cx="992863" cy="975134"/>
          </a:xfrm>
          <a:prstGeom prst="rect">
            <a:avLst/>
          </a:prstGeom>
          <a:ln w="12700">
            <a:miter lim="400000"/>
          </a:ln>
        </p:spPr>
      </p:pic>
      <p:sp>
        <p:nvSpPr>
          <p:cNvPr id="1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1"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102"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10" name="Agenda Title"/>
          <p:cNvSpPr txBox="1">
            <a:spLocks noGrp="1"/>
          </p:cNvSpPr>
          <p:nvPr>
            <p:ph type="title" hasCustomPrompt="1"/>
          </p:nvPr>
        </p:nvSpPr>
        <p:spPr>
          <a:xfrm>
            <a:off x="1206500" y="951954"/>
            <a:ext cx="21971000" cy="1435101"/>
          </a:xfrm>
          <a:prstGeom prst="rect">
            <a:avLst/>
          </a:prstGeom>
        </p:spPr>
        <p:txBody>
          <a:bodyPr/>
          <a:lstStyle/>
          <a:p>
            <a:r>
              <a:t>Agenda Title</a:t>
            </a:r>
          </a:p>
        </p:txBody>
      </p:sp>
      <p:sp>
        <p:nvSpPr>
          <p:cNvPr id="111"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2"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20"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solidFill>
                  <a:schemeClr val="accent1">
                    <a:hueOff val="114395"/>
                    <a:lumOff val="-24975"/>
                  </a:schemeClr>
                </a:solidFill>
              </a:defRPr>
            </a:lvl1pPr>
            <a:lvl2pPr marL="0" indent="457200" algn="ctr">
              <a:lnSpc>
                <a:spcPct val="80000"/>
              </a:lnSpc>
              <a:spcBef>
                <a:spcPts val="0"/>
              </a:spcBef>
              <a:buSzTx/>
              <a:buNone/>
              <a:defRPr sz="11600" spc="-232">
                <a:solidFill>
                  <a:schemeClr val="accent1">
                    <a:hueOff val="114395"/>
                    <a:lumOff val="-24975"/>
                  </a:schemeClr>
                </a:solidFill>
              </a:defRPr>
            </a:lvl2pPr>
            <a:lvl3pPr marL="0" indent="914400" algn="ctr">
              <a:lnSpc>
                <a:spcPct val="80000"/>
              </a:lnSpc>
              <a:spcBef>
                <a:spcPts val="0"/>
              </a:spcBef>
              <a:buSzTx/>
              <a:buNone/>
              <a:defRPr sz="11600" spc="-232">
                <a:solidFill>
                  <a:schemeClr val="accent1">
                    <a:hueOff val="114395"/>
                    <a:lumOff val="-24975"/>
                  </a:schemeClr>
                </a:solidFill>
              </a:defRPr>
            </a:lvl3pPr>
            <a:lvl4pPr marL="0" indent="1371600" algn="ctr">
              <a:lnSpc>
                <a:spcPct val="80000"/>
              </a:lnSpc>
              <a:spcBef>
                <a:spcPts val="0"/>
              </a:spcBef>
              <a:buSzTx/>
              <a:buNone/>
              <a:defRPr sz="11600" spc="-232">
                <a:solidFill>
                  <a:schemeClr val="accent1">
                    <a:hueOff val="114395"/>
                    <a:lumOff val="-24975"/>
                  </a:schemeClr>
                </a:solidFill>
              </a:defRPr>
            </a:lvl4pPr>
            <a:lvl5pPr marL="0" indent="1828800" algn="ctr">
              <a:lnSpc>
                <a:spcPct val="80000"/>
              </a:lnSpc>
              <a:spcBef>
                <a:spcPts val="0"/>
              </a:spcBef>
              <a:buSzTx/>
              <a:buNone/>
              <a:defRPr sz="11600" spc="-232">
                <a:solidFill>
                  <a:schemeClr val="accent1">
                    <a:hueOff val="114395"/>
                    <a:lumOff val="-24975"/>
                  </a:schemeClr>
                </a:solidFill>
              </a:defRPr>
            </a:lvl5pPr>
          </a:lstStyle>
          <a:p>
            <a:r>
              <a:t>Statement</a:t>
            </a:r>
          </a:p>
          <a:p>
            <a:pPr lvl="1"/>
            <a:endParaRPr/>
          </a:p>
          <a:p>
            <a:pPr lvl="2"/>
            <a:endParaRPr/>
          </a:p>
          <a:p>
            <a:pPr lvl="3"/>
            <a:endParaRPr/>
          </a:p>
          <a:p>
            <a:pPr lvl="4"/>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8"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chemeClr val="accent1">
                    <a:hueOff val="114395"/>
                    <a:lumOff val="-24975"/>
                  </a:schemeClr>
                </a:solidFill>
              </a:defRPr>
            </a:lvl1pPr>
            <a:lvl2pPr marL="0" indent="457200" algn="ctr">
              <a:lnSpc>
                <a:spcPct val="80000"/>
              </a:lnSpc>
              <a:spcBef>
                <a:spcPts val="0"/>
              </a:spcBef>
              <a:buSzTx/>
              <a:buNone/>
              <a:defRPr sz="25000" b="1" spc="-250">
                <a:solidFill>
                  <a:schemeClr val="accent1">
                    <a:hueOff val="114395"/>
                    <a:lumOff val="-24975"/>
                  </a:schemeClr>
                </a:solidFill>
              </a:defRPr>
            </a:lvl2pPr>
            <a:lvl3pPr marL="0" indent="914400" algn="ctr">
              <a:lnSpc>
                <a:spcPct val="80000"/>
              </a:lnSpc>
              <a:spcBef>
                <a:spcPts val="0"/>
              </a:spcBef>
              <a:buSzTx/>
              <a:buNone/>
              <a:defRPr sz="25000" b="1" spc="-250">
                <a:solidFill>
                  <a:schemeClr val="accent1">
                    <a:hueOff val="114395"/>
                    <a:lumOff val="-24975"/>
                  </a:schemeClr>
                </a:solidFill>
              </a:defRPr>
            </a:lvl3pPr>
            <a:lvl4pPr marL="0" indent="1371600" algn="ctr">
              <a:lnSpc>
                <a:spcPct val="80000"/>
              </a:lnSpc>
              <a:spcBef>
                <a:spcPts val="0"/>
              </a:spcBef>
              <a:buSzTx/>
              <a:buNone/>
              <a:defRPr sz="25000" b="1" spc="-250">
                <a:solidFill>
                  <a:schemeClr val="accent1">
                    <a:hueOff val="114395"/>
                    <a:lumOff val="-24975"/>
                  </a:schemeClr>
                </a:solidFill>
              </a:defRPr>
            </a:lvl4pPr>
            <a:lvl5pPr marL="0" indent="1828800" algn="ctr">
              <a:lnSpc>
                <a:spcPct val="80000"/>
              </a:lnSpc>
              <a:spcBef>
                <a:spcPts val="0"/>
              </a:spcBef>
              <a:buSzTx/>
              <a:buNone/>
              <a:defRPr sz="25000" b="1" spc="-250">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29" name="Fact information"/>
          <p:cNvSpPr txBox="1">
            <a:spLocks noGrp="1"/>
          </p:cNvSpPr>
          <p:nvPr>
            <p:ph type="body" sz="quarter" idx="21" hasCustomPrompt="1"/>
          </p:nvPr>
        </p:nvSpPr>
        <p:spPr>
          <a:xfrm>
            <a:off x="1206500" y="8260024"/>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7"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8"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solidFill>
                  <a:schemeClr val="accent1">
                    <a:hueOff val="114395"/>
                    <a:lumOff val="-24975"/>
                  </a:schemeClr>
                </a:solidFill>
              </a:defRPr>
            </a:lvl1pPr>
            <a:lvl2pPr marL="638923" indent="-12700">
              <a:spcBef>
                <a:spcPts val="0"/>
              </a:spcBef>
              <a:buSzTx/>
              <a:buNone/>
              <a:defRPr sz="8500" spc="-170">
                <a:solidFill>
                  <a:schemeClr val="accent1">
                    <a:hueOff val="114395"/>
                    <a:lumOff val="-24975"/>
                  </a:schemeClr>
                </a:solidFill>
              </a:defRPr>
            </a:lvl2pPr>
            <a:lvl3pPr marL="638923" indent="444500">
              <a:spcBef>
                <a:spcPts val="0"/>
              </a:spcBef>
              <a:buSzTx/>
              <a:buNone/>
              <a:defRPr sz="8500" spc="-170">
                <a:solidFill>
                  <a:schemeClr val="accent1">
                    <a:hueOff val="114395"/>
                    <a:lumOff val="-24975"/>
                  </a:schemeClr>
                </a:solidFill>
              </a:defRPr>
            </a:lvl3pPr>
            <a:lvl4pPr marL="638923" indent="901700">
              <a:spcBef>
                <a:spcPts val="0"/>
              </a:spcBef>
              <a:buSzTx/>
              <a:buNone/>
              <a:defRPr sz="8500" spc="-170">
                <a:solidFill>
                  <a:schemeClr val="accent1">
                    <a:hueOff val="114395"/>
                    <a:lumOff val="-24975"/>
                  </a:schemeClr>
                </a:solidFill>
              </a:defRPr>
            </a:lvl4pPr>
            <a:lvl5pPr marL="638923" indent="1358900">
              <a:spcBef>
                <a:spcPts val="0"/>
              </a:spcBef>
              <a:buSzTx/>
              <a:buNone/>
              <a:defRPr sz="8500" spc="-170">
                <a:solidFill>
                  <a:schemeClr val="accent1">
                    <a:hueOff val="114395"/>
                    <a:lumOff val="-24975"/>
                  </a:schemeClr>
                </a:solidFill>
              </a:defRPr>
            </a:lvl5pPr>
          </a:lstStyle>
          <a:p>
            <a:r>
              <a:t>“Notable Quote”</a:t>
            </a:r>
          </a:p>
          <a:p>
            <a:pPr lvl="1"/>
            <a:endParaRPr/>
          </a:p>
          <a:p>
            <a:pPr lvl="2"/>
            <a:endParaRPr/>
          </a:p>
          <a:p>
            <a:pPr lvl="3"/>
            <a:endParaRPr/>
          </a:p>
          <a:p>
            <a:pPr lvl="4"/>
            <a:endParaRP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6" name="Hot-air balloons viewed from below against a blue sky"/>
          <p:cNvSpPr>
            <a:spLocks noGrp="1"/>
          </p:cNvSpPr>
          <p:nvPr>
            <p:ph type="pic" sz="quarter" idx="21"/>
          </p:nvPr>
        </p:nvSpPr>
        <p:spPr>
          <a:xfrm>
            <a:off x="15436504" y="1270000"/>
            <a:ext cx="8167167" cy="5422900"/>
          </a:xfrm>
          <a:prstGeom prst="rect">
            <a:avLst/>
          </a:prstGeom>
        </p:spPr>
        <p:txBody>
          <a:bodyPr lIns="91439" tIns="45719" rIns="91439" bIns="45719">
            <a:noAutofit/>
          </a:bodyPr>
          <a:lstStyle/>
          <a:p>
            <a:endParaRPr/>
          </a:p>
        </p:txBody>
      </p:sp>
      <p:sp>
        <p:nvSpPr>
          <p:cNvPr id="147" name="Close-up of the top of a hot-air balloon viewed from above"/>
          <p:cNvSpPr>
            <a:spLocks noGrp="1"/>
          </p:cNvSpPr>
          <p:nvPr>
            <p:ph type="pic" sz="quarter" idx="22"/>
          </p:nvPr>
        </p:nvSpPr>
        <p:spPr>
          <a:xfrm>
            <a:off x="15461772" y="7085972"/>
            <a:ext cx="8148414" cy="5432276"/>
          </a:xfrm>
          <a:prstGeom prst="rect">
            <a:avLst/>
          </a:prstGeom>
        </p:spPr>
        <p:txBody>
          <a:bodyPr lIns="91439" tIns="45719" rIns="91439" bIns="45719">
            <a:noAutofit/>
          </a:bodyPr>
          <a:lstStyle/>
          <a:p>
            <a:endParaRPr/>
          </a:p>
        </p:txBody>
      </p:sp>
      <p:sp>
        <p:nvSpPr>
          <p:cNvPr id="148" name="Hot-air balloons viewed from below against a blue sky"/>
          <p:cNvSpPr>
            <a:spLocks noGrp="1"/>
          </p:cNvSpPr>
          <p:nvPr>
            <p:ph type="pic" idx="23"/>
          </p:nvPr>
        </p:nvSpPr>
        <p:spPr>
          <a:xfrm>
            <a:off x="-124635" y="1270000"/>
            <a:ext cx="16859219" cy="11239479"/>
          </a:xfrm>
          <a:prstGeom prst="rect">
            <a:avLst/>
          </a:prstGeom>
        </p:spPr>
        <p:txBody>
          <a:bodyPr lIns="91439" tIns="45719" rIns="91439" bIns="45719">
            <a:noAutofit/>
          </a:bodyPr>
          <a:lstStyle/>
          <a:p>
            <a:endParaRP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6" name="Hot-air balloons viewed from below against a blue sky"/>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5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Text, and 2 Content">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4419600" y="1219200"/>
            <a:ext cx="15544800" cy="2286000"/>
          </a:xfrm>
          <a:prstGeom prst="rect">
            <a:avLst/>
          </a:prstGeom>
        </p:spPr>
        <p:txBody>
          <a:bodyPr lIns="91439" tIns="91439" rIns="91439" bIns="91439" anchor="ctr"/>
          <a:lstStyle>
            <a:lvl1pPr algn="ctr" defTabSz="1828800">
              <a:lnSpc>
                <a:spcPct val="100000"/>
              </a:lnSpc>
              <a:defRPr sz="8800" b="0" spc="0">
                <a:solidFill>
                  <a:srgbClr val="000000"/>
                </a:solidFill>
              </a:defRPr>
            </a:lvl1pPr>
          </a:lstStyle>
          <a:p>
            <a:r>
              <a:t>Title Text</a:t>
            </a:r>
          </a:p>
        </p:txBody>
      </p:sp>
      <p:sp>
        <p:nvSpPr>
          <p:cNvPr id="172" name="Body Level One…"/>
          <p:cNvSpPr txBox="1">
            <a:spLocks noGrp="1"/>
          </p:cNvSpPr>
          <p:nvPr>
            <p:ph type="body" sz="quarter" idx="1"/>
          </p:nvPr>
        </p:nvSpPr>
        <p:spPr>
          <a:xfrm>
            <a:off x="4419600" y="3962400"/>
            <a:ext cx="7620000" cy="8229600"/>
          </a:xfrm>
          <a:prstGeom prst="rect">
            <a:avLst/>
          </a:prstGeom>
        </p:spPr>
        <p:txBody>
          <a:bodyPr lIns="91439" tIns="91439" rIns="91439" bIns="91439"/>
          <a:lstStyle>
            <a:lvl1pPr marL="685800" indent="-685800" defTabSz="1828800">
              <a:lnSpc>
                <a:spcPct val="100000"/>
              </a:lnSpc>
              <a:spcBef>
                <a:spcPts val="1500"/>
              </a:spcBef>
              <a:buSzPct val="100000"/>
              <a:defRPr sz="6400"/>
            </a:lvl1pPr>
            <a:lvl2pPr marL="1110342" indent="-653142" defTabSz="1828800">
              <a:lnSpc>
                <a:spcPct val="100000"/>
              </a:lnSpc>
              <a:spcBef>
                <a:spcPts val="1500"/>
              </a:spcBef>
              <a:buSzPct val="100000"/>
              <a:buChar char="–"/>
              <a:defRPr sz="6400"/>
            </a:lvl2pPr>
            <a:lvl3pPr marL="1524000" defTabSz="1828800">
              <a:lnSpc>
                <a:spcPct val="100000"/>
              </a:lnSpc>
              <a:spcBef>
                <a:spcPts val="1500"/>
              </a:spcBef>
              <a:buSzPct val="100000"/>
              <a:defRPr sz="6400"/>
            </a:lvl3pPr>
            <a:lvl4pPr marL="2103120" indent="-731520" defTabSz="1828800">
              <a:lnSpc>
                <a:spcPct val="100000"/>
              </a:lnSpc>
              <a:spcBef>
                <a:spcPts val="1500"/>
              </a:spcBef>
              <a:buSzPct val="100000"/>
              <a:buChar char="–"/>
              <a:defRPr sz="6400"/>
            </a:lvl4pPr>
            <a:lvl5pPr marL="2560320" indent="-731520" defTabSz="1828800">
              <a:lnSpc>
                <a:spcPct val="100000"/>
              </a:lnSpc>
              <a:spcBef>
                <a:spcPts val="1500"/>
              </a:spcBef>
              <a:buSzPct val="100000"/>
              <a:buChar char="»"/>
              <a:defRPr sz="6400"/>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19373392" y="12496800"/>
            <a:ext cx="591009" cy="618493"/>
          </a:xfrm>
          <a:prstGeom prst="rect">
            <a:avLst/>
          </a:prstGeom>
        </p:spPr>
        <p:txBody>
          <a:bodyPr lIns="91439" tIns="91439" rIns="91439" bIns="91439" anchor="t"/>
          <a:lstStyle>
            <a:lvl1pPr algn="r" defTabSz="1828800">
              <a:defRPr sz="2800">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80" name="Body Level One…"/>
          <p:cNvSpPr txBox="1">
            <a:spLocks noGrp="1"/>
          </p:cNvSpPr>
          <p:nvPr>
            <p:ph type="body" idx="1"/>
          </p:nvPr>
        </p:nvSpPr>
        <p:spPr>
          <a:xfrm>
            <a:off x="4419600" y="1219200"/>
            <a:ext cx="15544800" cy="10972800"/>
          </a:xfrm>
          <a:prstGeom prst="rect">
            <a:avLst/>
          </a:prstGeom>
        </p:spPr>
        <p:txBody>
          <a:bodyPr lIns="91439" tIns="91439" rIns="91439" bIns="91439"/>
          <a:lstStyle>
            <a:lvl1pPr marL="685800" indent="-685800" defTabSz="1828800">
              <a:lnSpc>
                <a:spcPct val="100000"/>
              </a:lnSpc>
              <a:spcBef>
                <a:spcPts val="1500"/>
              </a:spcBef>
              <a:buSzPct val="100000"/>
              <a:defRPr sz="6400"/>
            </a:lvl1pPr>
            <a:lvl2pPr marL="1110342" indent="-653142" defTabSz="1828800">
              <a:lnSpc>
                <a:spcPct val="100000"/>
              </a:lnSpc>
              <a:spcBef>
                <a:spcPts val="1500"/>
              </a:spcBef>
              <a:buSzPct val="100000"/>
              <a:buChar char="–"/>
              <a:defRPr sz="6400"/>
            </a:lvl2pPr>
            <a:lvl3pPr marL="1524000" defTabSz="1828800">
              <a:lnSpc>
                <a:spcPct val="100000"/>
              </a:lnSpc>
              <a:spcBef>
                <a:spcPts val="1500"/>
              </a:spcBef>
              <a:buSzPct val="100000"/>
              <a:defRPr sz="6400"/>
            </a:lvl3pPr>
            <a:lvl4pPr marL="2103120" indent="-731520" defTabSz="1828800">
              <a:lnSpc>
                <a:spcPct val="100000"/>
              </a:lnSpc>
              <a:spcBef>
                <a:spcPts val="1500"/>
              </a:spcBef>
              <a:buSzPct val="100000"/>
              <a:buChar char="–"/>
              <a:defRPr sz="6400"/>
            </a:lvl4pPr>
            <a:lvl5pPr marL="2560320" indent="-731520" defTabSz="1828800">
              <a:lnSpc>
                <a:spcPct val="100000"/>
              </a:lnSpc>
              <a:spcBef>
                <a:spcPts val="1500"/>
              </a:spcBef>
              <a:buSzPct val="100000"/>
              <a:buChar char="»"/>
              <a:defRPr sz="6400"/>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19373392" y="12496800"/>
            <a:ext cx="591009" cy="618493"/>
          </a:xfrm>
          <a:prstGeom prst="rect">
            <a:avLst/>
          </a:prstGeom>
        </p:spPr>
        <p:txBody>
          <a:bodyPr lIns="91439" tIns="91439" rIns="91439" bIns="91439" anchor="t"/>
          <a:lstStyle>
            <a:lvl1pPr algn="r" defTabSz="1828800">
              <a:defRPr sz="2800">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4" name="Close-up of the top of a hot-air balloon viewed from above"/>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5"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defRPr>
            </a:lvl1pPr>
          </a:lstStyle>
          <a:p>
            <a:r>
              <a:t>Presentation Title</a:t>
            </a:r>
          </a:p>
        </p:txBody>
      </p:sp>
      <p:sp>
        <p:nvSpPr>
          <p:cNvPr id="26"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7"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solidFill>
                  <a:srgbClr val="FFFFFF"/>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t>Presentation Subtitle</a:t>
            </a:r>
          </a:p>
          <a:p>
            <a:pPr lvl="1"/>
            <a:endParaRPr/>
          </a:p>
          <a:p>
            <a:pPr lvl="2"/>
            <a:endParaRPr/>
          </a:p>
          <a:p>
            <a:pPr lvl="3"/>
            <a:endParaRPr/>
          </a:p>
          <a:p>
            <a:pPr lvl="4"/>
            <a:endParaRPr/>
          </a:p>
        </p:txBody>
      </p:sp>
      <p:sp>
        <p:nvSpPr>
          <p:cNvPr id="2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8" name="Title Text"/>
          <p:cNvSpPr txBox="1">
            <a:spLocks noGrp="1"/>
          </p:cNvSpPr>
          <p:nvPr>
            <p:ph type="title"/>
          </p:nvPr>
        </p:nvSpPr>
        <p:spPr>
          <a:xfrm>
            <a:off x="4419600" y="762000"/>
            <a:ext cx="15544800" cy="3200400"/>
          </a:xfrm>
          <a:prstGeom prst="rect">
            <a:avLst/>
          </a:prstGeom>
        </p:spPr>
        <p:txBody>
          <a:bodyPr lIns="101600" tIns="101600" rIns="101600" bIns="101600" anchor="ctr">
            <a:noAutofit/>
          </a:bodyPr>
          <a:lstStyle>
            <a:lvl1pPr marL="81279" marR="81279" algn="ctr" defTabSz="1828800">
              <a:lnSpc>
                <a:spcPct val="100000"/>
              </a:lnSpc>
              <a:defRPr sz="8800" b="0" spc="0">
                <a:solidFill>
                  <a:srgbClr val="000000"/>
                </a:solidFill>
                <a:uFill>
                  <a:solidFill>
                    <a:srgbClr val="000000"/>
                  </a:solidFill>
                </a:uFill>
                <a:latin typeface="Times Roman"/>
                <a:ea typeface="Times Roman"/>
                <a:cs typeface="Times Roman"/>
                <a:sym typeface="Times Roman"/>
              </a:defRPr>
            </a:lvl1pPr>
          </a:lstStyle>
          <a:p>
            <a:r>
              <a:t>Title Text</a:t>
            </a:r>
          </a:p>
        </p:txBody>
      </p:sp>
      <p:sp>
        <p:nvSpPr>
          <p:cNvPr id="189" name="Body Level One…"/>
          <p:cNvSpPr txBox="1">
            <a:spLocks noGrp="1"/>
          </p:cNvSpPr>
          <p:nvPr>
            <p:ph type="body" idx="1"/>
          </p:nvPr>
        </p:nvSpPr>
        <p:spPr>
          <a:xfrm>
            <a:off x="4419600" y="3962400"/>
            <a:ext cx="15544800" cy="9753600"/>
          </a:xfrm>
          <a:prstGeom prst="rect">
            <a:avLst/>
          </a:prstGeom>
        </p:spPr>
        <p:txBody>
          <a:bodyPr lIns="101600" tIns="101600" rIns="101600" bIns="101600">
            <a:noAutofit/>
          </a:bodyPr>
          <a:lstStyle>
            <a:lvl1pPr marL="726440" marR="81279" indent="-685800" defTabSz="1828800">
              <a:lnSpc>
                <a:spcPct val="100000"/>
              </a:lnSpc>
              <a:spcBef>
                <a:spcPts val="1500"/>
              </a:spcBef>
              <a:buSzPct val="100000"/>
              <a:defRPr sz="6400">
                <a:uFill>
                  <a:solidFill>
                    <a:srgbClr val="000000"/>
                  </a:solidFill>
                </a:uFill>
                <a:latin typeface="Times Roman"/>
                <a:ea typeface="Times Roman"/>
                <a:cs typeface="Times Roman"/>
                <a:sym typeface="Times Roman"/>
              </a:defRPr>
            </a:lvl1pPr>
            <a:lvl2pPr marL="1069339" marR="81279" indent="-571499" defTabSz="1828800">
              <a:lnSpc>
                <a:spcPct val="100000"/>
              </a:lnSpc>
              <a:spcBef>
                <a:spcPts val="1300"/>
              </a:spcBef>
              <a:buSzPct val="100000"/>
              <a:buChar char="–"/>
              <a:defRPr sz="5600">
                <a:uFill>
                  <a:solidFill>
                    <a:srgbClr val="000000"/>
                  </a:solidFill>
                </a:uFill>
                <a:latin typeface="Times Roman"/>
                <a:ea typeface="Times Roman"/>
                <a:cs typeface="Times Roman"/>
                <a:sym typeface="Times Roman"/>
              </a:defRPr>
            </a:lvl2pPr>
            <a:lvl3pPr marL="1412239" marR="81279" indent="-457200" defTabSz="1828800">
              <a:lnSpc>
                <a:spcPct val="100000"/>
              </a:lnSpc>
              <a:spcBef>
                <a:spcPts val="1100"/>
              </a:spcBef>
              <a:buSzPct val="100000"/>
              <a:defRPr>
                <a:uFill>
                  <a:solidFill>
                    <a:srgbClr val="000000"/>
                  </a:solidFill>
                </a:uFill>
                <a:latin typeface="Times Roman"/>
                <a:ea typeface="Times Roman"/>
                <a:cs typeface="Times Roman"/>
                <a:sym typeface="Times Roman"/>
              </a:defRPr>
            </a:lvl3pPr>
            <a:lvl4pPr marL="1869439" marR="81279" indent="-457200" defTabSz="1828800">
              <a:lnSpc>
                <a:spcPct val="100000"/>
              </a:lnSpc>
              <a:spcBef>
                <a:spcPts val="900"/>
              </a:spcBef>
              <a:buSzPct val="100000"/>
              <a:buChar char="–"/>
              <a:defRPr sz="4000">
                <a:uFill>
                  <a:solidFill>
                    <a:srgbClr val="000000"/>
                  </a:solidFill>
                </a:uFill>
                <a:latin typeface="Times Roman"/>
                <a:ea typeface="Times Roman"/>
                <a:cs typeface="Times Roman"/>
                <a:sym typeface="Times Roman"/>
              </a:defRPr>
            </a:lvl4pPr>
            <a:lvl5pPr marL="2326639" marR="81279" indent="-457200" defTabSz="1828800">
              <a:lnSpc>
                <a:spcPct val="100000"/>
              </a:lnSpc>
              <a:spcBef>
                <a:spcPts val="900"/>
              </a:spcBef>
              <a:buSzPct val="100000"/>
              <a:buChar char="»"/>
              <a:defRPr sz="4000">
                <a:uFill>
                  <a:solidFill>
                    <a:srgbClr val="000000"/>
                  </a:solidFill>
                </a:u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17773649" y="12496800"/>
            <a:ext cx="571501" cy="635000"/>
          </a:xfrm>
          <a:prstGeom prst="rect">
            <a:avLst/>
          </a:prstGeom>
        </p:spPr>
        <p:txBody>
          <a:bodyPr lIns="101600" tIns="101600" rIns="101600" bIns="101600" anchor="t"/>
          <a:lstStyle>
            <a:lvl1pPr defTabSz="914400">
              <a:defRPr sz="2800">
                <a:uFill>
                  <a:solidFill>
                    <a:srgbClr val="000000"/>
                  </a:solidFill>
                </a:uFill>
                <a:latin typeface="Times Roman"/>
                <a:ea typeface="Times Roman"/>
                <a:cs typeface="Times Roman"/>
                <a:sym typeface="Times Roman"/>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5"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6"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pic>
        <p:nvPicPr>
          <p:cNvPr id="37" name="scherzo1971.jpg" descr="scherzo1971.jpg"/>
          <p:cNvPicPr>
            <a:picLocks noChangeAspect="1"/>
          </p:cNvPicPr>
          <p:nvPr/>
        </p:nvPicPr>
        <p:blipFill>
          <a:blip r:embed="rId2"/>
          <a:stretch>
            <a:fillRect/>
          </a:stretch>
        </p:blipFill>
        <p:spPr>
          <a:xfrm>
            <a:off x="18991907" y="38191"/>
            <a:ext cx="4673601" cy="3848101"/>
          </a:xfrm>
          <a:prstGeom prst="rect">
            <a:avLst/>
          </a:prstGeom>
          <a:ln w="12700">
            <a:miter lim="400000"/>
          </a:ln>
        </p:spPr>
      </p:pic>
      <p:sp>
        <p:nvSpPr>
          <p:cNvPr id="38"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5" name="Slide Title"/>
          <p:cNvSpPr txBox="1">
            <a:spLocks noGrp="1"/>
          </p:cNvSpPr>
          <p:nvPr>
            <p:ph type="title" hasCustomPrompt="1"/>
          </p:nvPr>
        </p:nvSpPr>
        <p:spPr>
          <a:prstGeom prst="rect">
            <a:avLst/>
          </a:prstGeom>
        </p:spPr>
        <p:txBody>
          <a:bodyPr/>
          <a:lstStyle/>
          <a:p>
            <a:r>
              <a:t>Slide Title</a:t>
            </a:r>
          </a:p>
        </p:txBody>
      </p:sp>
      <p:sp>
        <p:nvSpPr>
          <p:cNvPr id="46"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7"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5" name="Body Level One…"/>
          <p:cNvSpPr txBox="1">
            <a:spLocks noGrp="1"/>
          </p:cNvSpPr>
          <p:nvPr>
            <p:ph type="body" idx="1" hasCustomPrompt="1"/>
          </p:nvPr>
        </p:nvSpPr>
        <p:spPr>
          <a:prstGeom prst="rect">
            <a:avLst/>
          </a:prstGeom>
        </p:spPr>
        <p:txBody>
          <a:bodyPr numCol="2" spcCol="1098550"/>
          <a:lstStyle>
            <a:lvl1pPr marL="228600" indent="-228600">
              <a:buSzPct val="80000"/>
              <a:buBlip>
                <a:blip r:embed="rId2"/>
              </a:buBlip>
            </a:lvl1pPr>
            <a:lvl2pPr>
              <a:buBlip>
                <a:blip r:embed="rId2"/>
              </a:buBlip>
            </a:lvl2pPr>
            <a:lvl3pPr>
              <a:buBlip>
                <a:blip r:embed="rId2"/>
              </a:buBlip>
            </a:lvl3pPr>
            <a:lvl4pPr>
              <a:buBlip>
                <a:blip r:embed="rId2"/>
              </a:buBlip>
            </a:lvl4pPr>
            <a:lvl5pPr>
              <a:buBlip>
                <a:blip r:embed="rId2"/>
              </a:buBlip>
            </a:lvl5pPr>
          </a:lstStyle>
          <a:p>
            <a:r>
              <a:t>Slide bullet text</a:t>
            </a:r>
          </a:p>
          <a:p>
            <a:pPr lvl="1"/>
            <a:endParaRPr/>
          </a:p>
          <a:p>
            <a:pPr lvl="2"/>
            <a:endParaRPr/>
          </a:p>
          <a:p>
            <a:pPr lvl="3"/>
            <a:endParaRPr/>
          </a:p>
          <a:p>
            <a:pPr lvl="4"/>
            <a:endParaRP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3"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4" name="Body Level One…"/>
          <p:cNvSpPr txBox="1">
            <a:spLocks noGrp="1"/>
          </p:cNvSpPr>
          <p:nvPr>
            <p:ph type="body" sz="half" idx="1" hasCustomPrompt="1"/>
          </p:nvPr>
        </p:nvSpPr>
        <p:spPr>
          <a:xfrm>
            <a:off x="1206500" y="4248504"/>
            <a:ext cx="9779000" cy="8256630"/>
          </a:xfrm>
          <a:prstGeom prst="rect">
            <a:avLst/>
          </a:prstGeom>
        </p:spPr>
        <p:txBody>
          <a:bodyPr/>
          <a:lstStyle>
            <a:lvl1pPr marL="228600" indent="-228600">
              <a:buSzPct val="64000"/>
              <a:buBlip>
                <a:blip r:embed="rId2"/>
              </a:buBlip>
            </a:lvl1pPr>
            <a:lvl2pPr>
              <a:buSzPct val="64000"/>
              <a:buBlip>
                <a:blip r:embed="rId2"/>
              </a:buBlip>
            </a:lvl2pPr>
            <a:lvl3pPr>
              <a:buSzPct val="64000"/>
              <a:buBlip>
                <a:blip r:embed="rId2"/>
              </a:buBlip>
            </a:lvl3pPr>
            <a:lvl4pPr>
              <a:buSzPct val="64000"/>
              <a:buBlip>
                <a:blip r:embed="rId2"/>
              </a:buBlip>
            </a:lvl4pPr>
            <a:lvl5pPr>
              <a:buSzPct val="64000"/>
              <a:buBlip>
                <a:blip r:embed="rId2"/>
              </a:buBlip>
            </a:lvl5pPr>
          </a:lstStyle>
          <a:p>
            <a:r>
              <a:t>Slide bullet text</a:t>
            </a:r>
          </a:p>
          <a:p>
            <a:pPr lvl="1"/>
            <a:endParaRPr/>
          </a:p>
          <a:p>
            <a:pPr lvl="2"/>
            <a:endParaRPr/>
          </a:p>
          <a:p>
            <a:pPr lvl="3"/>
            <a:endParaRPr/>
          </a:p>
          <a:p>
            <a:pPr lvl="4"/>
            <a:endParaRPr/>
          </a:p>
        </p:txBody>
      </p:sp>
      <p:sp>
        <p:nvSpPr>
          <p:cNvPr id="65" name="Slide Title"/>
          <p:cNvSpPr txBox="1">
            <a:spLocks noGrp="1"/>
          </p:cNvSpPr>
          <p:nvPr>
            <p:ph type="title" hasCustomPrompt="1"/>
          </p:nvPr>
        </p:nvSpPr>
        <p:spPr>
          <a:xfrm>
            <a:off x="1206500" y="532488"/>
            <a:ext cx="9779000" cy="1435101"/>
          </a:xfrm>
          <a:prstGeom prst="rect">
            <a:avLst/>
          </a:prstGeom>
        </p:spPr>
        <p:txBody>
          <a:bodyPr/>
          <a:lstStyle/>
          <a:p>
            <a:r>
              <a:t>Slide Title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3"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4" name="Body Level One…"/>
          <p:cNvSpPr txBox="1">
            <a:spLocks noGrp="1"/>
          </p:cNvSpPr>
          <p:nvPr>
            <p:ph type="body" sz="half" idx="1" hasCustomPrompt="1"/>
          </p:nvPr>
        </p:nvSpPr>
        <p:spPr>
          <a:xfrm>
            <a:off x="1206500" y="4248504"/>
            <a:ext cx="9779000" cy="8256630"/>
          </a:xfrm>
          <a:prstGeom prst="rect">
            <a:avLst/>
          </a:prstGeom>
        </p:spPr>
        <p:txBody>
          <a:bodyPr/>
          <a:lstStyle>
            <a:lvl1pPr marL="228600" indent="-228600">
              <a:buSzPct val="80000"/>
              <a:buBlip>
                <a:blip r:embed="rId2"/>
              </a:buBlip>
            </a:lvl1pPr>
            <a:lvl2pPr>
              <a:buSzPct val="80000"/>
              <a:buBlip>
                <a:blip r:embed="rId2"/>
              </a:buBlip>
            </a:lvl2pPr>
            <a:lvl3pPr>
              <a:buSzPct val="80000"/>
              <a:buBlip>
                <a:blip r:embed="rId2"/>
              </a:buBlip>
            </a:lvl3pPr>
            <a:lvl4pPr>
              <a:buSzPct val="80000"/>
              <a:buBlip>
                <a:blip r:embed="rId2"/>
              </a:buBlip>
            </a:lvl4pPr>
            <a:lvl5pPr>
              <a:buSzPct val="80000"/>
              <a:buBlip>
                <a:blip r:embed="rId2"/>
              </a:buBlip>
            </a:lvl5pPr>
          </a:lstStyle>
          <a:p>
            <a:r>
              <a:t>Slide bullet text</a:t>
            </a:r>
          </a:p>
          <a:p>
            <a:pPr lvl="1"/>
            <a:endParaRPr/>
          </a:p>
          <a:p>
            <a:pPr lvl="2"/>
            <a:endParaRPr/>
          </a:p>
          <a:p>
            <a:pPr lvl="3"/>
            <a:endParaRPr/>
          </a:p>
          <a:p>
            <a:pPr lvl="4"/>
            <a:endParaRPr/>
          </a:p>
        </p:txBody>
      </p:sp>
      <p:sp>
        <p:nvSpPr>
          <p:cNvPr id="75" name="Slide Title"/>
          <p:cNvSpPr txBox="1">
            <a:spLocks noGrp="1"/>
          </p:cNvSpPr>
          <p:nvPr>
            <p:ph type="title" hasCustomPrompt="1"/>
          </p:nvPr>
        </p:nvSpPr>
        <p:spPr>
          <a:xfrm>
            <a:off x="957118" y="742221"/>
            <a:ext cx="9779001" cy="1435101"/>
          </a:xfrm>
          <a:prstGeom prst="rect">
            <a:avLst/>
          </a:prstGeom>
        </p:spPr>
        <p:txBody>
          <a:bodyPr/>
          <a:lstStyle/>
          <a:p>
            <a:r>
              <a:t>Slide Title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3"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4" name="Body Level One…"/>
          <p:cNvSpPr txBox="1">
            <a:spLocks noGrp="1"/>
          </p:cNvSpPr>
          <p:nvPr>
            <p:ph type="body" sz="half" idx="1" hasCustomPrompt="1"/>
          </p:nvPr>
        </p:nvSpPr>
        <p:spPr>
          <a:xfrm>
            <a:off x="1206500" y="4248265"/>
            <a:ext cx="9779000" cy="8256630"/>
          </a:xfrm>
          <a:prstGeom prst="rect">
            <a:avLst/>
          </a:prstGeom>
        </p:spPr>
        <p:txBody>
          <a:bodyPr/>
          <a:lstStyle>
            <a:lvl1pPr>
              <a:buSzPct val="80000"/>
              <a:buChar char="✴"/>
            </a:lvl1pPr>
            <a:lvl2pPr>
              <a:buSzPct val="80000"/>
              <a:buChar char="✴"/>
            </a:lvl2pPr>
            <a:lvl3pPr>
              <a:buSzPct val="80000"/>
              <a:buChar char="✴"/>
            </a:lvl3pPr>
            <a:lvl4pPr>
              <a:buSzPct val="80000"/>
              <a:buChar char="✴"/>
            </a:lvl4pPr>
            <a:lvl5pPr>
              <a:buSzPct val="80000"/>
              <a:buChar char="✴"/>
            </a:lvl5pPr>
          </a:lstStyle>
          <a:p>
            <a:r>
              <a:t>Slide bullet text</a:t>
            </a:r>
          </a:p>
          <a:p>
            <a:pPr lvl="1"/>
            <a:endParaRPr/>
          </a:p>
          <a:p>
            <a:pPr lvl="2"/>
            <a:endParaRPr/>
          </a:p>
          <a:p>
            <a:pPr lvl="3"/>
            <a:endParaRPr/>
          </a:p>
          <a:p>
            <a:pPr lvl="4"/>
            <a:endParaRPr/>
          </a:p>
        </p:txBody>
      </p:sp>
      <p:sp>
        <p:nvSpPr>
          <p:cNvPr id="85"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93"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FFFFFF"/>
                </a:solidFill>
              </a:defRPr>
            </a:lvl1pPr>
          </a:lstStyle>
          <a:p>
            <a:r>
              <a:t>Section Title</a:t>
            </a:r>
          </a:p>
        </p:txBody>
      </p:sp>
      <p:sp>
        <p:nvSpPr>
          <p:cNvPr id="94" name="Slide Number"/>
          <p:cNvSpPr txBox="1">
            <a:spLocks noGrp="1"/>
          </p:cNvSpPr>
          <p:nvPr>
            <p:ph type="sldNum" sz="quarter" idx="2"/>
          </p:nvPr>
        </p:nvSpPr>
        <p:spPr>
          <a:xfrm>
            <a:off x="12001499" y="13085233"/>
            <a:ext cx="368505" cy="3746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Optima"/>
          <a:ea typeface="Optima"/>
          <a:cs typeface="Optima"/>
          <a:sym typeface="Optima"/>
        </a:defRPr>
      </a:lvl9pPr>
    </p:titleStyle>
    <p:bodyStyle>
      <a:lvl1pPr marL="609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Optima"/>
          <a:ea typeface="Optima"/>
          <a:cs typeface="Optima"/>
          <a:sym typeface="Optima"/>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23.jpeg"/><Relationship Id="rId1" Type="http://schemas.openxmlformats.org/officeDocument/2006/relationships/slideLayout" Target="../slideLayouts/slideLayout14.xml"/><Relationship Id="rId4" Type="http://schemas.openxmlformats.org/officeDocument/2006/relationships/image" Target="../media/image25.tif"/></Relationships>
</file>

<file path=ppt/slides/_rels/slide13.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ti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tif"/></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slideLayout" Target="../slideLayouts/slideLayout17.xml"/><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11" Type="http://schemas.openxmlformats.org/officeDocument/2006/relationships/image" Target="../media/image39.png"/><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9.tif"/><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7.xml"/><Relationship Id="rId7" Type="http://schemas.openxmlformats.org/officeDocument/2006/relationships/image" Target="../media/image1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7.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resentation Subtitle"/>
          <p:cNvSpPr txBox="1">
            <a:spLocks noGrp="1"/>
          </p:cNvSpPr>
          <p:nvPr>
            <p:ph type="subTitle" sz="quarter" idx="1"/>
          </p:nvPr>
        </p:nvSpPr>
        <p:spPr>
          <a:prstGeom prst="rect">
            <a:avLst/>
          </a:prstGeom>
        </p:spPr>
        <p:txBody>
          <a:bodyPr/>
          <a:lstStyle/>
          <a:p>
            <a:endParaRPr/>
          </a:p>
        </p:txBody>
      </p:sp>
      <p:sp>
        <p:nvSpPr>
          <p:cNvPr id="200" name="Alban Berg (1885–1935)"/>
          <p:cNvSpPr txBox="1">
            <a:spLocks noGrp="1"/>
          </p:cNvSpPr>
          <p:nvPr>
            <p:ph type="ctrTitle"/>
          </p:nvPr>
        </p:nvSpPr>
        <p:spPr>
          <a:prstGeom prst="rect">
            <a:avLst/>
          </a:prstGeom>
        </p:spPr>
        <p:txBody>
          <a:bodyPr/>
          <a:lstStyle/>
          <a:p>
            <a:pPr>
              <a:defRPr sz="8600" spc="-171"/>
            </a:pPr>
            <a:r>
              <a:t>Alban Berg </a:t>
            </a:r>
            <a:r>
              <a:rPr sz="7200" b="0" spc="-144"/>
              <a:t>(1885–1935)</a:t>
            </a:r>
          </a:p>
        </p:txBody>
      </p:sp>
      <p:sp>
        <p:nvSpPr>
          <p:cNvPr id="201" name="Author and Date"/>
          <p:cNvSpPr txBox="1">
            <a:spLocks noGrp="1"/>
          </p:cNvSpPr>
          <p:nvPr>
            <p:ph type="body" idx="21"/>
          </p:nvPr>
        </p:nvSpPr>
        <p:spPr>
          <a:prstGeom prst="rect">
            <a:avLst/>
          </a:prstGeom>
        </p:spPr>
        <p:txBody>
          <a:bodyPr/>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Berg also aligned his opera with the Wagnerian music-drama project"/>
          <p:cNvSpPr txBox="1">
            <a:spLocks noGrp="1"/>
          </p:cNvSpPr>
          <p:nvPr>
            <p:ph type="body" sz="quarter" idx="1"/>
          </p:nvPr>
        </p:nvSpPr>
        <p:spPr>
          <a:xfrm>
            <a:off x="403564" y="327400"/>
            <a:ext cx="13199104" cy="2244830"/>
          </a:xfrm>
          <a:prstGeom prst="rect">
            <a:avLst/>
          </a:prstGeom>
        </p:spPr>
        <p:txBody>
          <a:bodyPr/>
          <a:lstStyle>
            <a:lvl1pPr marL="562252" indent="-413512" defTabSz="2145738">
              <a:defRPr sz="5016" spc="-100">
                <a:solidFill>
                  <a:srgbClr val="334130"/>
                </a:solidFill>
              </a:defRPr>
            </a:lvl1pPr>
          </a:lstStyle>
          <a:p>
            <a:r>
              <a:t>Berg also aligned his opera with the Wagnerian music-drama project </a:t>
            </a:r>
          </a:p>
        </p:txBody>
      </p:sp>
      <p:graphicFrame>
        <p:nvGraphicFramePr>
          <p:cNvPr id="254" name="Table 1"/>
          <p:cNvGraphicFramePr/>
          <p:nvPr/>
        </p:nvGraphicFramePr>
        <p:xfrm>
          <a:off x="7681364" y="3035075"/>
          <a:ext cx="12447923" cy="8443833"/>
        </p:xfrm>
        <a:graphic>
          <a:graphicData uri="http://schemas.openxmlformats.org/drawingml/2006/table">
            <a:tbl>
              <a:tblPr>
                <a:tableStyleId>{4C3C2611-4C71-4FC5-86AE-919BDF0F9419}</a:tableStyleId>
              </a:tblPr>
              <a:tblGrid>
                <a:gridCol w="5458085">
                  <a:extLst>
                    <a:ext uri="{9D8B030D-6E8A-4147-A177-3AD203B41FA5}">
                      <a16:colId xmlns:a16="http://schemas.microsoft.com/office/drawing/2014/main" val="20000"/>
                    </a:ext>
                  </a:extLst>
                </a:gridCol>
                <a:gridCol w="1766880">
                  <a:extLst>
                    <a:ext uri="{9D8B030D-6E8A-4147-A177-3AD203B41FA5}">
                      <a16:colId xmlns:a16="http://schemas.microsoft.com/office/drawing/2014/main" val="20001"/>
                    </a:ext>
                  </a:extLst>
                </a:gridCol>
                <a:gridCol w="5210255">
                  <a:extLst>
                    <a:ext uri="{9D8B030D-6E8A-4147-A177-3AD203B41FA5}">
                      <a16:colId xmlns:a16="http://schemas.microsoft.com/office/drawing/2014/main" val="20002"/>
                    </a:ext>
                  </a:extLst>
                </a:gridCol>
              </a:tblGrid>
              <a:tr h="401482">
                <a:tc>
                  <a:txBody>
                    <a:bodyPr/>
                    <a:lstStyle/>
                    <a:p>
                      <a:pPr defTabSz="914400">
                        <a:defRPr sz="2500"/>
                      </a:pPr>
                      <a:endParaRPr/>
                    </a:p>
                  </a:txBody>
                  <a:tcPr marL="0" marR="0" marT="0" marB="0" horzOverflow="overflow"/>
                </a:tc>
                <a:tc gridSpan="2">
                  <a:txBody>
                    <a:bodyPr/>
                    <a:lstStyle/>
                    <a:p>
                      <a:pPr defTabSz="914400">
                        <a:defRPr sz="2500"/>
                      </a:pPr>
                      <a:endParaRPr/>
                    </a:p>
                  </a:txBody>
                  <a:tcPr marL="0" marR="0" marT="0" marB="0" horzOverflow="overflow"/>
                </a:tc>
                <a:tc hMerge="1">
                  <a:txBody>
                    <a:bodyPr/>
                    <a:lstStyle/>
                    <a:p>
                      <a:endParaRPr lang="en-US"/>
                    </a:p>
                  </a:txBody>
                  <a:tcPr/>
                </a:tc>
                <a:extLst>
                  <a:ext uri="{0D108BD9-81ED-4DB2-BD59-A6C34878D82A}">
                    <a16:rowId xmlns:a16="http://schemas.microsoft.com/office/drawing/2014/main" val="10000"/>
                  </a:ext>
                </a:extLst>
              </a:tr>
              <a:tr h="401482">
                <a:tc>
                  <a:txBody>
                    <a:bodyPr/>
                    <a:lstStyle/>
                    <a:p>
                      <a:pPr marL="7620" algn="l" defTabSz="457200"/>
                      <a:r>
                        <a:rPr sz="2500" b="1">
                          <a:latin typeface="Optima"/>
                          <a:ea typeface="Optima"/>
                          <a:cs typeface="Optima"/>
                          <a:sym typeface="Optima"/>
                        </a:rPr>
                        <a:t>drama</a:t>
                      </a:r>
                    </a:p>
                  </a:txBody>
                  <a:tcPr marL="0" marR="0" marT="0" marB="0" horzOverflow="overflow"/>
                </a:tc>
                <a:tc>
                  <a:txBody>
                    <a:bodyPr/>
                    <a:lstStyle/>
                    <a:p>
                      <a:pPr defTabSz="914400">
                        <a:defRPr sz="2500"/>
                      </a:pPr>
                      <a:endParaRPr/>
                    </a:p>
                  </a:txBody>
                  <a:tcPr marL="0" marR="0" marT="0" marB="0" horzOverflow="overflow"/>
                </a:tc>
                <a:tc>
                  <a:txBody>
                    <a:bodyPr/>
                    <a:lstStyle/>
                    <a:p>
                      <a:pPr marL="121920" algn="l" defTabSz="457200"/>
                      <a:r>
                        <a:rPr sz="2500" b="1">
                          <a:latin typeface="Optima"/>
                          <a:ea typeface="Optima"/>
                          <a:cs typeface="Optima"/>
                          <a:sym typeface="Optima"/>
                        </a:rPr>
                        <a:t>music</a:t>
                      </a:r>
                    </a:p>
                  </a:txBody>
                  <a:tcPr marL="0" marR="0" marT="0" marB="0" horzOverflow="overflow"/>
                </a:tc>
                <a:extLst>
                  <a:ext uri="{0D108BD9-81ED-4DB2-BD59-A6C34878D82A}">
                    <a16:rowId xmlns:a16="http://schemas.microsoft.com/office/drawing/2014/main" val="10001"/>
                  </a:ext>
                </a:extLst>
              </a:tr>
              <a:tr h="401482">
                <a:tc>
                  <a:txBody>
                    <a:bodyPr/>
                    <a:lstStyle/>
                    <a:p>
                      <a:pPr marL="15875" algn="l" defTabSz="457200"/>
                      <a:r>
                        <a:rPr sz="2500" i="1">
                          <a:solidFill>
                            <a:schemeClr val="accent3"/>
                          </a:solidFill>
                          <a:latin typeface="Optima"/>
                          <a:ea typeface="Optima"/>
                          <a:cs typeface="Optima"/>
                          <a:sym typeface="Optima"/>
                        </a:rPr>
                        <a:t>expositions</a:t>
                      </a:r>
                    </a:p>
                  </a:txBody>
                  <a:tcPr marL="0" marR="0" marT="0" marB="0" horzOverflow="overflow"/>
                </a:tc>
                <a:tc>
                  <a:txBody>
                    <a:bodyPr/>
                    <a:lstStyle/>
                    <a:p>
                      <a:pPr marL="165100" algn="l" defTabSz="457200"/>
                      <a:r>
                        <a:rPr sz="2500" i="1">
                          <a:solidFill>
                            <a:schemeClr val="accent3">
                              <a:hueOff val="362282"/>
                              <a:satOff val="31803"/>
                              <a:lumOff val="-18242"/>
                            </a:schemeClr>
                          </a:solidFill>
                          <a:latin typeface="Optima"/>
                          <a:ea typeface="Optima"/>
                          <a:cs typeface="Optima"/>
                          <a:sym typeface="Optima"/>
                        </a:rPr>
                        <a:t>Act I</a:t>
                      </a:r>
                    </a:p>
                  </a:txBody>
                  <a:tcPr marL="0" marR="0" marT="0" marB="0" horzOverflow="overflow"/>
                </a:tc>
                <a:tc>
                  <a:txBody>
                    <a:bodyPr/>
                    <a:lstStyle/>
                    <a:p>
                      <a:pPr marL="137160" algn="l" defTabSz="457200"/>
                      <a:r>
                        <a:rPr sz="2500" i="1">
                          <a:solidFill>
                            <a:schemeClr val="accent3">
                              <a:hueOff val="362282"/>
                              <a:satOff val="31803"/>
                              <a:lumOff val="-18242"/>
                            </a:schemeClr>
                          </a:solidFill>
                          <a:latin typeface="Optima"/>
                          <a:ea typeface="Optima"/>
                          <a:cs typeface="Optima"/>
                          <a:sym typeface="Optima"/>
                        </a:rPr>
                        <a:t>five character pieces</a:t>
                      </a:r>
                    </a:p>
                  </a:txBody>
                  <a:tcPr marL="0" marR="0" marT="0" marB="0" horzOverflow="overflow"/>
                </a:tc>
                <a:extLst>
                  <a:ext uri="{0D108BD9-81ED-4DB2-BD59-A6C34878D82A}">
                    <a16:rowId xmlns:a16="http://schemas.microsoft.com/office/drawing/2014/main" val="10002"/>
                  </a:ext>
                </a:extLst>
              </a:tr>
              <a:tr h="401482">
                <a:tc>
                  <a:txBody>
                    <a:bodyPr/>
                    <a:lstStyle/>
                    <a:p>
                      <a:pPr marL="10160" algn="l" defTabSz="457200"/>
                      <a:r>
                        <a:rPr sz="2500">
                          <a:latin typeface="Optima"/>
                          <a:ea typeface="Optima"/>
                          <a:cs typeface="Optima"/>
                          <a:sym typeface="Optima"/>
                        </a:rPr>
                        <a:t>Wozzeck and the Captain</a:t>
                      </a:r>
                    </a:p>
                  </a:txBody>
                  <a:tcPr marL="0" marR="0" marT="0" marB="0" horzOverflow="overflow"/>
                </a:tc>
                <a:tc>
                  <a:txBody>
                    <a:bodyPr/>
                    <a:lstStyle/>
                    <a:p>
                      <a:pPr marL="152400" algn="l" defTabSz="457200"/>
                      <a:r>
                        <a:rPr sz="2500">
                          <a:latin typeface="Optima"/>
                          <a:ea typeface="Optima"/>
                          <a:cs typeface="Optima"/>
                          <a:sym typeface="Optima"/>
                        </a:rPr>
                        <a:t>scene 1</a:t>
                      </a:r>
                    </a:p>
                  </a:txBody>
                  <a:tcPr marL="0" marR="0" marT="0" marB="0" horzOverflow="overflow"/>
                </a:tc>
                <a:tc>
                  <a:txBody>
                    <a:bodyPr/>
                    <a:lstStyle/>
                    <a:p>
                      <a:pPr marL="118110" algn="l" defTabSz="457200"/>
                      <a:r>
                        <a:rPr sz="2500">
                          <a:latin typeface="Optima"/>
                          <a:ea typeface="Optima"/>
                          <a:cs typeface="Optima"/>
                          <a:sym typeface="Optima"/>
                        </a:rPr>
                        <a:t>Suite</a:t>
                      </a:r>
                    </a:p>
                  </a:txBody>
                  <a:tcPr marL="0" marR="0" marT="0" marB="0" horzOverflow="overflow"/>
                </a:tc>
                <a:extLst>
                  <a:ext uri="{0D108BD9-81ED-4DB2-BD59-A6C34878D82A}">
                    <a16:rowId xmlns:a16="http://schemas.microsoft.com/office/drawing/2014/main" val="10003"/>
                  </a:ext>
                </a:extLst>
              </a:tr>
              <a:tr h="401482">
                <a:tc>
                  <a:txBody>
                    <a:bodyPr/>
                    <a:lstStyle/>
                    <a:p>
                      <a:pPr marL="10160" algn="l" defTabSz="457200"/>
                      <a:r>
                        <a:rPr sz="2500">
                          <a:latin typeface="Optima"/>
                          <a:ea typeface="Optima"/>
                          <a:cs typeface="Optima"/>
                          <a:sym typeface="Optima"/>
                        </a:rPr>
                        <a:t>Wozzeck and Andres</a:t>
                      </a:r>
                    </a:p>
                  </a:txBody>
                  <a:tcPr marL="0" marR="0" marT="0" marB="0" horzOverflow="overflow"/>
                </a:tc>
                <a:tc>
                  <a:txBody>
                    <a:bodyPr/>
                    <a:lstStyle/>
                    <a:p>
                      <a:pPr marL="156210" algn="l" defTabSz="457200"/>
                      <a:r>
                        <a:rPr sz="2500">
                          <a:latin typeface="Optima"/>
                          <a:ea typeface="Optima"/>
                          <a:cs typeface="Optima"/>
                          <a:sym typeface="Optima"/>
                        </a:rPr>
                        <a:t>scene 2</a:t>
                      </a:r>
                    </a:p>
                  </a:txBody>
                  <a:tcPr marL="0" marR="0" marT="0" marB="0" horzOverflow="overflow"/>
                </a:tc>
                <a:tc>
                  <a:txBody>
                    <a:bodyPr/>
                    <a:lstStyle/>
                    <a:p>
                      <a:pPr marL="127635" algn="l" defTabSz="457200"/>
                      <a:r>
                        <a:rPr sz="2500">
                          <a:latin typeface="Optima"/>
                          <a:ea typeface="Optima"/>
                          <a:cs typeface="Optima"/>
                          <a:sym typeface="Optima"/>
                        </a:rPr>
                        <a:t>Rhapsody</a:t>
                      </a:r>
                    </a:p>
                  </a:txBody>
                  <a:tcPr marL="0" marR="0" marT="0" marB="0" horzOverflow="overflow"/>
                </a:tc>
                <a:extLst>
                  <a:ext uri="{0D108BD9-81ED-4DB2-BD59-A6C34878D82A}">
                    <a16:rowId xmlns:a16="http://schemas.microsoft.com/office/drawing/2014/main" val="10004"/>
                  </a:ext>
                </a:extLst>
              </a:tr>
              <a:tr h="401482">
                <a:tc>
                  <a:txBody>
                    <a:bodyPr/>
                    <a:lstStyle/>
                    <a:p>
                      <a:pPr marL="13334" algn="l" defTabSz="457200"/>
                      <a:r>
                        <a:rPr sz="2500">
                          <a:latin typeface="Optima"/>
                          <a:ea typeface="Optima"/>
                          <a:cs typeface="Optima"/>
                          <a:sym typeface="Optima"/>
                        </a:rPr>
                        <a:t>Marie and Wozzeck</a:t>
                      </a:r>
                    </a:p>
                  </a:txBody>
                  <a:tcPr marL="0" marR="0" marT="0" marB="0" horzOverflow="overflow"/>
                </a:tc>
                <a:tc>
                  <a:txBody>
                    <a:bodyPr/>
                    <a:lstStyle/>
                    <a:p>
                      <a:pPr marL="156210" algn="l" defTabSz="457200"/>
                      <a:r>
                        <a:rPr sz="2500">
                          <a:latin typeface="Optima"/>
                          <a:ea typeface="Optima"/>
                          <a:cs typeface="Optima"/>
                          <a:sym typeface="Optima"/>
                        </a:rPr>
                        <a:t>scene 3</a:t>
                      </a:r>
                    </a:p>
                  </a:txBody>
                  <a:tcPr marL="0" marR="0" marT="0" marB="0" horzOverflow="overflow"/>
                </a:tc>
                <a:tc>
                  <a:txBody>
                    <a:bodyPr/>
                    <a:lstStyle/>
                    <a:p>
                      <a:pPr marL="128270" algn="l" defTabSz="457200"/>
                      <a:r>
                        <a:rPr sz="2500">
                          <a:latin typeface="Optima"/>
                          <a:ea typeface="Optima"/>
                          <a:cs typeface="Optima"/>
                          <a:sym typeface="Optima"/>
                        </a:rPr>
                        <a:t>Military march and lullaby</a:t>
                      </a:r>
                    </a:p>
                  </a:txBody>
                  <a:tcPr marL="0" marR="0" marT="0" marB="0" horzOverflow="overflow"/>
                </a:tc>
                <a:extLst>
                  <a:ext uri="{0D108BD9-81ED-4DB2-BD59-A6C34878D82A}">
                    <a16:rowId xmlns:a16="http://schemas.microsoft.com/office/drawing/2014/main" val="10005"/>
                  </a:ext>
                </a:extLst>
              </a:tr>
              <a:tr h="401482">
                <a:tc>
                  <a:txBody>
                    <a:bodyPr/>
                    <a:lstStyle/>
                    <a:p>
                      <a:pPr marL="13970" algn="l" defTabSz="457200"/>
                      <a:r>
                        <a:rPr sz="2500">
                          <a:latin typeface="Optima"/>
                          <a:ea typeface="Optima"/>
                          <a:cs typeface="Optima"/>
                          <a:sym typeface="Optima"/>
                        </a:rPr>
                        <a:t>Wozzeck and the Doctor</a:t>
                      </a:r>
                    </a:p>
                  </a:txBody>
                  <a:tcPr marL="0" marR="0" marT="0" marB="0" horzOverflow="overflow"/>
                </a:tc>
                <a:tc>
                  <a:txBody>
                    <a:bodyPr/>
                    <a:lstStyle/>
                    <a:p>
                      <a:pPr marL="160654" algn="l" defTabSz="457200"/>
                      <a:r>
                        <a:rPr sz="2500">
                          <a:latin typeface="Optima"/>
                          <a:ea typeface="Optima"/>
                          <a:cs typeface="Optima"/>
                          <a:sym typeface="Optima"/>
                        </a:rPr>
                        <a:t>scene 4</a:t>
                      </a:r>
                    </a:p>
                  </a:txBody>
                  <a:tcPr marL="0" marR="0" marT="0" marB="0" horzOverflow="overflow"/>
                </a:tc>
                <a:tc>
                  <a:txBody>
                    <a:bodyPr/>
                    <a:lstStyle/>
                    <a:p>
                      <a:pPr marL="132079" algn="l" defTabSz="457200"/>
                      <a:r>
                        <a:rPr sz="2500">
                          <a:latin typeface="Optima"/>
                          <a:ea typeface="Optima"/>
                          <a:cs typeface="Optima"/>
                          <a:sym typeface="Optima"/>
                        </a:rPr>
                        <a:t>Passacaglia</a:t>
                      </a:r>
                    </a:p>
                  </a:txBody>
                  <a:tcPr marL="0" marR="0" marT="0" marB="0" horzOverflow="overflow"/>
                </a:tc>
                <a:extLst>
                  <a:ext uri="{0D108BD9-81ED-4DB2-BD59-A6C34878D82A}">
                    <a16:rowId xmlns:a16="http://schemas.microsoft.com/office/drawing/2014/main" val="10006"/>
                  </a:ext>
                </a:extLst>
              </a:tr>
              <a:tr h="401482">
                <a:tc>
                  <a:txBody>
                    <a:bodyPr/>
                    <a:lstStyle/>
                    <a:p>
                      <a:pPr marL="17779" algn="l" defTabSz="457200"/>
                      <a:r>
                        <a:rPr sz="2500">
                          <a:latin typeface="Optima"/>
                          <a:ea typeface="Optima"/>
                          <a:cs typeface="Optima"/>
                          <a:sym typeface="Optima"/>
                        </a:rPr>
                        <a:t>Marie and the Drum Major</a:t>
                      </a:r>
                    </a:p>
                  </a:txBody>
                  <a:tcPr marL="0" marR="0" marT="0" marB="0" horzOverflow="overflow"/>
                </a:tc>
                <a:tc>
                  <a:txBody>
                    <a:bodyPr/>
                    <a:lstStyle/>
                    <a:p>
                      <a:pPr marL="156210" algn="l" defTabSz="457200"/>
                      <a:r>
                        <a:rPr sz="2500">
                          <a:latin typeface="Optima"/>
                          <a:ea typeface="Optima"/>
                          <a:cs typeface="Optima"/>
                          <a:sym typeface="Optima"/>
                        </a:rPr>
                        <a:t>scene 5</a:t>
                      </a:r>
                    </a:p>
                  </a:txBody>
                  <a:tcPr marL="0" marR="0" marT="0" marB="0" horzOverflow="overflow"/>
                </a:tc>
                <a:tc>
                  <a:txBody>
                    <a:bodyPr/>
                    <a:lstStyle/>
                    <a:p>
                      <a:pPr marL="129539" algn="l" defTabSz="457200"/>
                      <a:r>
                        <a:rPr sz="2500">
                          <a:latin typeface="Optima"/>
                          <a:ea typeface="Optima"/>
                          <a:cs typeface="Optima"/>
                          <a:sym typeface="Optima"/>
                        </a:rPr>
                        <a:t>Andante affetuoso (quasi Rondo)</a:t>
                      </a:r>
                    </a:p>
                  </a:txBody>
                  <a:tcPr marL="0" marR="0" marT="0" marB="0" horzOverflow="overflow"/>
                </a:tc>
                <a:extLst>
                  <a:ext uri="{0D108BD9-81ED-4DB2-BD59-A6C34878D82A}">
                    <a16:rowId xmlns:a16="http://schemas.microsoft.com/office/drawing/2014/main" val="10007"/>
                  </a:ext>
                </a:extLst>
              </a:tr>
              <a:tr h="401482">
                <a:tc>
                  <a:txBody>
                    <a:bodyPr/>
                    <a:lstStyle/>
                    <a:p>
                      <a:pPr marL="25400" algn="l" defTabSz="457200"/>
                      <a:r>
                        <a:rPr sz="2500" i="1">
                          <a:solidFill>
                            <a:schemeClr val="accent5">
                              <a:hueOff val="-82419"/>
                              <a:satOff val="-9513"/>
                              <a:lumOff val="-16343"/>
                            </a:schemeClr>
                          </a:solidFill>
                          <a:latin typeface="Optima"/>
                          <a:ea typeface="Optima"/>
                          <a:cs typeface="Optima"/>
                          <a:sym typeface="Optima"/>
                        </a:rPr>
                        <a:t>dramatic development</a:t>
                      </a:r>
                    </a:p>
                  </a:txBody>
                  <a:tcPr marL="0" marR="0" marT="0" marB="0" horzOverflow="overflow"/>
                </a:tc>
                <a:tc>
                  <a:txBody>
                    <a:bodyPr/>
                    <a:lstStyle/>
                    <a:p>
                      <a:pPr marL="168910" algn="l" defTabSz="457200"/>
                      <a:r>
                        <a:rPr sz="2500" i="1">
                          <a:solidFill>
                            <a:schemeClr val="accent5">
                              <a:hueOff val="-82419"/>
                              <a:satOff val="-9513"/>
                              <a:lumOff val="-16343"/>
                            </a:schemeClr>
                          </a:solidFill>
                          <a:latin typeface="Optima"/>
                          <a:ea typeface="Optima"/>
                          <a:cs typeface="Optima"/>
                          <a:sym typeface="Optima"/>
                        </a:rPr>
                        <a:t>Act II</a:t>
                      </a:r>
                    </a:p>
                  </a:txBody>
                  <a:tcPr marL="0" marR="0" marT="0" marB="0" horzOverflow="overflow"/>
                </a:tc>
                <a:tc>
                  <a:txBody>
                    <a:bodyPr/>
                    <a:lstStyle/>
                    <a:p>
                      <a:pPr marL="133350" algn="l" defTabSz="457200"/>
                      <a:r>
                        <a:rPr sz="2500" i="1">
                          <a:solidFill>
                            <a:schemeClr val="accent5">
                              <a:hueOff val="-82419"/>
                              <a:satOff val="-9513"/>
                              <a:lumOff val="-16343"/>
                            </a:schemeClr>
                          </a:solidFill>
                          <a:latin typeface="Optima"/>
                          <a:ea typeface="Optima"/>
                          <a:cs typeface="Optima"/>
                          <a:sym typeface="Optima"/>
                        </a:rPr>
                        <a:t>Symphony in five movements</a:t>
                      </a:r>
                    </a:p>
                  </a:txBody>
                  <a:tcPr marL="0" marR="0" marT="0" marB="0" horzOverflow="overflow"/>
                </a:tc>
                <a:extLst>
                  <a:ext uri="{0D108BD9-81ED-4DB2-BD59-A6C34878D82A}">
                    <a16:rowId xmlns:a16="http://schemas.microsoft.com/office/drawing/2014/main" val="10008"/>
                  </a:ext>
                </a:extLst>
              </a:tr>
              <a:tr h="401482">
                <a:tc>
                  <a:txBody>
                    <a:bodyPr/>
                    <a:lstStyle/>
                    <a:p>
                      <a:pPr marL="26034" algn="l" defTabSz="457200"/>
                      <a:r>
                        <a:rPr sz="2500">
                          <a:latin typeface="Optima"/>
                          <a:ea typeface="Optima"/>
                          <a:cs typeface="Optima"/>
                          <a:sym typeface="Optima"/>
                        </a:rPr>
                        <a:t>Marie and her child, later Wozzeck</a:t>
                      </a:r>
                    </a:p>
                  </a:txBody>
                  <a:tcPr marL="0" marR="0" marT="0" marB="0" horzOverflow="overflow"/>
                </a:tc>
                <a:tc>
                  <a:txBody>
                    <a:bodyPr/>
                    <a:lstStyle/>
                    <a:p>
                      <a:pPr marL="160654" algn="l" defTabSz="457200"/>
                      <a:r>
                        <a:rPr sz="2500">
                          <a:latin typeface="Optima"/>
                          <a:ea typeface="Optima"/>
                          <a:cs typeface="Optima"/>
                          <a:sym typeface="Optima"/>
                        </a:rPr>
                        <a:t>scene 1</a:t>
                      </a:r>
                    </a:p>
                  </a:txBody>
                  <a:tcPr marL="0" marR="0" marT="0" marB="0" horzOverflow="overflow"/>
                </a:tc>
                <a:tc>
                  <a:txBody>
                    <a:bodyPr/>
                    <a:lstStyle/>
                    <a:p>
                      <a:pPr marL="125729" algn="l" defTabSz="457200"/>
                      <a:r>
                        <a:rPr sz="2500">
                          <a:latin typeface="Optima"/>
                          <a:ea typeface="Optima"/>
                          <a:cs typeface="Optima"/>
                          <a:sym typeface="Optima"/>
                        </a:rPr>
                        <a:t>Sonata movement</a:t>
                      </a:r>
                    </a:p>
                  </a:txBody>
                  <a:tcPr marL="0" marR="0" marT="0" marB="0" horzOverflow="overflow"/>
                </a:tc>
                <a:extLst>
                  <a:ext uri="{0D108BD9-81ED-4DB2-BD59-A6C34878D82A}">
                    <a16:rowId xmlns:a16="http://schemas.microsoft.com/office/drawing/2014/main" val="10009"/>
                  </a:ext>
                </a:extLst>
              </a:tr>
              <a:tr h="401482">
                <a:tc>
                  <a:txBody>
                    <a:bodyPr/>
                    <a:lstStyle/>
                    <a:p>
                      <a:pPr marL="26669" algn="l" defTabSz="457200"/>
                      <a:r>
                        <a:rPr sz="2500">
                          <a:latin typeface="Optima"/>
                          <a:ea typeface="Optima"/>
                          <a:cs typeface="Optima"/>
                          <a:sym typeface="Optima"/>
                        </a:rPr>
                        <a:t>the Captain and the Doctor, later Wozzeck</a:t>
                      </a:r>
                    </a:p>
                  </a:txBody>
                  <a:tcPr marL="0" marR="0" marT="0" marB="0" horzOverflow="overflow"/>
                </a:tc>
                <a:tc>
                  <a:txBody>
                    <a:bodyPr/>
                    <a:lstStyle/>
                    <a:p>
                      <a:pPr marL="165100" algn="l" defTabSz="457200"/>
                      <a:r>
                        <a:rPr sz="2500">
                          <a:latin typeface="Optima"/>
                          <a:ea typeface="Optima"/>
                          <a:cs typeface="Optima"/>
                          <a:sym typeface="Optima"/>
                        </a:rPr>
                        <a:t>scene 2</a:t>
                      </a:r>
                    </a:p>
                  </a:txBody>
                  <a:tcPr marL="0" marR="0" marT="0" marB="0" horzOverflow="overflow"/>
                </a:tc>
                <a:tc>
                  <a:txBody>
                    <a:bodyPr/>
                    <a:lstStyle/>
                    <a:p>
                      <a:pPr marL="140335" algn="l" defTabSz="457200"/>
                      <a:r>
                        <a:rPr sz="2500">
                          <a:latin typeface="Optima"/>
                          <a:ea typeface="Optima"/>
                          <a:cs typeface="Optima"/>
                          <a:sym typeface="Optima"/>
                        </a:rPr>
                        <a:t>Fantasia and Fugue</a:t>
                      </a:r>
                    </a:p>
                  </a:txBody>
                  <a:tcPr marL="0" marR="0" marT="0" marB="0" horzOverflow="overflow"/>
                </a:tc>
                <a:extLst>
                  <a:ext uri="{0D108BD9-81ED-4DB2-BD59-A6C34878D82A}">
                    <a16:rowId xmlns:a16="http://schemas.microsoft.com/office/drawing/2014/main" val="10010"/>
                  </a:ext>
                </a:extLst>
              </a:tr>
              <a:tr h="401482">
                <a:tc>
                  <a:txBody>
                    <a:bodyPr/>
                    <a:lstStyle/>
                    <a:p>
                      <a:pPr marL="30480" algn="l" defTabSz="457200"/>
                      <a:r>
                        <a:rPr sz="2500">
                          <a:latin typeface="Optima"/>
                          <a:ea typeface="Optima"/>
                          <a:cs typeface="Optima"/>
                          <a:sym typeface="Optima"/>
                        </a:rPr>
                        <a:t>Marie and Wozzeck</a:t>
                      </a:r>
                    </a:p>
                  </a:txBody>
                  <a:tcPr marL="0" marR="0" marT="0" marB="0" horzOverflow="overflow"/>
                </a:tc>
                <a:tc>
                  <a:txBody>
                    <a:bodyPr/>
                    <a:lstStyle/>
                    <a:p>
                      <a:pPr marL="165100" algn="l" defTabSz="457200"/>
                      <a:r>
                        <a:rPr sz="2500">
                          <a:latin typeface="Optima"/>
                          <a:ea typeface="Optima"/>
                          <a:cs typeface="Optima"/>
                          <a:sym typeface="Optima"/>
                        </a:rPr>
                        <a:t>scene 3</a:t>
                      </a:r>
                    </a:p>
                  </a:txBody>
                  <a:tcPr marL="0" marR="0" marT="0" marB="0" horzOverflow="overflow"/>
                </a:tc>
                <a:tc>
                  <a:txBody>
                    <a:bodyPr/>
                    <a:lstStyle/>
                    <a:p>
                      <a:pPr marL="135254" algn="l" defTabSz="457200"/>
                      <a:r>
                        <a:rPr sz="2500">
                          <a:latin typeface="Optima"/>
                          <a:ea typeface="Optima"/>
                          <a:cs typeface="Optima"/>
                          <a:sym typeface="Optima"/>
                        </a:rPr>
                        <a:t>Largo</a:t>
                      </a:r>
                    </a:p>
                  </a:txBody>
                  <a:tcPr marL="0" marR="0" marT="0" marB="0" horzOverflow="overflow"/>
                </a:tc>
                <a:extLst>
                  <a:ext uri="{0D108BD9-81ED-4DB2-BD59-A6C34878D82A}">
                    <a16:rowId xmlns:a16="http://schemas.microsoft.com/office/drawing/2014/main" val="10011"/>
                  </a:ext>
                </a:extLst>
              </a:tr>
              <a:tr h="401482">
                <a:tc>
                  <a:txBody>
                    <a:bodyPr/>
                    <a:lstStyle/>
                    <a:p>
                      <a:pPr marL="27940" algn="l" defTabSz="457200"/>
                      <a:r>
                        <a:rPr sz="2500">
                          <a:latin typeface="Optima"/>
                          <a:ea typeface="Optima"/>
                          <a:cs typeface="Optima"/>
                          <a:sym typeface="Optima"/>
                        </a:rPr>
                        <a:t>garden of a tavern</a:t>
                      </a:r>
                    </a:p>
                  </a:txBody>
                  <a:tcPr marL="0" marR="0" marT="0" marB="0" horzOverflow="overflow"/>
                </a:tc>
                <a:tc>
                  <a:txBody>
                    <a:bodyPr/>
                    <a:lstStyle/>
                    <a:p>
                      <a:pPr marL="168275" algn="l" defTabSz="457200"/>
                      <a:r>
                        <a:rPr sz="2500">
                          <a:latin typeface="Optima"/>
                          <a:ea typeface="Optima"/>
                          <a:cs typeface="Optima"/>
                          <a:sym typeface="Optima"/>
                        </a:rPr>
                        <a:t>scene 4</a:t>
                      </a:r>
                    </a:p>
                  </a:txBody>
                  <a:tcPr marL="0" marR="0" marT="0" marB="0" horzOverflow="overflow"/>
                </a:tc>
                <a:tc>
                  <a:txBody>
                    <a:bodyPr/>
                    <a:lstStyle/>
                    <a:p>
                      <a:pPr marL="134620" algn="l" defTabSz="457200"/>
                      <a:r>
                        <a:rPr sz="2500">
                          <a:latin typeface="Optima"/>
                          <a:ea typeface="Optima"/>
                          <a:cs typeface="Optima"/>
                          <a:sym typeface="Optima"/>
                        </a:rPr>
                        <a:t>Scherzo</a:t>
                      </a:r>
                    </a:p>
                  </a:txBody>
                  <a:tcPr marL="0" marR="0" marT="0" marB="0" horzOverflow="overflow"/>
                </a:tc>
                <a:extLst>
                  <a:ext uri="{0D108BD9-81ED-4DB2-BD59-A6C34878D82A}">
                    <a16:rowId xmlns:a16="http://schemas.microsoft.com/office/drawing/2014/main" val="10012"/>
                  </a:ext>
                </a:extLst>
              </a:tr>
              <a:tr h="401482">
                <a:tc>
                  <a:txBody>
                    <a:bodyPr/>
                    <a:lstStyle/>
                    <a:p>
                      <a:pPr marL="24129" algn="l" defTabSz="457200"/>
                      <a:r>
                        <a:rPr sz="2500">
                          <a:latin typeface="Optima"/>
                          <a:ea typeface="Optima"/>
                          <a:cs typeface="Optima"/>
                          <a:sym typeface="Optima"/>
                        </a:rPr>
                        <a:t>guard room in the barracks</a:t>
                      </a:r>
                    </a:p>
                  </a:txBody>
                  <a:tcPr marL="0" marR="0" marT="0" marB="0" horzOverflow="overflow"/>
                </a:tc>
                <a:tc>
                  <a:txBody>
                    <a:bodyPr/>
                    <a:lstStyle/>
                    <a:p>
                      <a:pPr marL="165100" algn="l" defTabSz="457200"/>
                      <a:r>
                        <a:rPr sz="2500">
                          <a:latin typeface="Optima"/>
                          <a:ea typeface="Optima"/>
                          <a:cs typeface="Optima"/>
                          <a:sym typeface="Optima"/>
                        </a:rPr>
                        <a:t>scene 5</a:t>
                      </a:r>
                    </a:p>
                  </a:txBody>
                  <a:tcPr marL="0" marR="0" marT="0" marB="0" horzOverflow="overflow"/>
                </a:tc>
                <a:tc>
                  <a:txBody>
                    <a:bodyPr/>
                    <a:lstStyle/>
                    <a:p>
                      <a:pPr marL="135889" algn="l" defTabSz="457200"/>
                      <a:r>
                        <a:rPr sz="2500">
                          <a:latin typeface="Optima"/>
                          <a:ea typeface="Optima"/>
                          <a:cs typeface="Optima"/>
                          <a:sym typeface="Optima"/>
                        </a:rPr>
                        <a:t>Rondo con introduzione</a:t>
                      </a:r>
                    </a:p>
                  </a:txBody>
                  <a:tcPr marL="0" marR="0" marT="0" marB="0" horzOverflow="overflow"/>
                </a:tc>
                <a:extLst>
                  <a:ext uri="{0D108BD9-81ED-4DB2-BD59-A6C34878D82A}">
                    <a16:rowId xmlns:a16="http://schemas.microsoft.com/office/drawing/2014/main" val="10013"/>
                  </a:ext>
                </a:extLst>
              </a:tr>
              <a:tr h="401482">
                <a:tc>
                  <a:txBody>
                    <a:bodyPr/>
                    <a:lstStyle/>
                    <a:p>
                      <a:pPr marL="31750" algn="l" defTabSz="457200"/>
                      <a:r>
                        <a:rPr sz="2500" i="1">
                          <a:solidFill>
                            <a:schemeClr val="accent1">
                              <a:lumOff val="-13575"/>
                            </a:schemeClr>
                          </a:solidFill>
                          <a:latin typeface="Optima"/>
                          <a:ea typeface="Optima"/>
                          <a:cs typeface="Optima"/>
                          <a:sym typeface="Optima"/>
                        </a:rPr>
                        <a:t>catastrophe and epilogue</a:t>
                      </a:r>
                    </a:p>
                  </a:txBody>
                  <a:tcPr marL="0" marR="0" marT="0" marB="0" horzOverflow="overflow"/>
                </a:tc>
                <a:tc>
                  <a:txBody>
                    <a:bodyPr/>
                    <a:lstStyle/>
                    <a:p>
                      <a:pPr marL="177800" algn="l" defTabSz="457200"/>
                      <a:r>
                        <a:rPr sz="2500" i="1">
                          <a:solidFill>
                            <a:schemeClr val="accent1">
                              <a:lumOff val="-13575"/>
                            </a:schemeClr>
                          </a:solidFill>
                          <a:latin typeface="Optima"/>
                          <a:ea typeface="Optima"/>
                          <a:cs typeface="Optima"/>
                          <a:sym typeface="Optima"/>
                        </a:rPr>
                        <a:t>Act III</a:t>
                      </a:r>
                    </a:p>
                  </a:txBody>
                  <a:tcPr marL="0" marR="0" marT="0" marB="0" horzOverflow="overflow"/>
                </a:tc>
                <a:tc>
                  <a:txBody>
                    <a:bodyPr/>
                    <a:lstStyle/>
                    <a:p>
                      <a:pPr marL="143510" algn="l" defTabSz="457200"/>
                      <a:r>
                        <a:rPr sz="2500" i="1">
                          <a:solidFill>
                            <a:schemeClr val="accent1">
                              <a:lumOff val="-13575"/>
                            </a:schemeClr>
                          </a:solidFill>
                          <a:latin typeface="Optima"/>
                          <a:ea typeface="Optima"/>
                          <a:cs typeface="Optima"/>
                          <a:sym typeface="Optima"/>
                        </a:rPr>
                        <a:t>six inventions</a:t>
                      </a:r>
                    </a:p>
                  </a:txBody>
                  <a:tcPr marL="0" marR="0" marT="0" marB="0" horzOverflow="overflow"/>
                </a:tc>
                <a:extLst>
                  <a:ext uri="{0D108BD9-81ED-4DB2-BD59-A6C34878D82A}">
                    <a16:rowId xmlns:a16="http://schemas.microsoft.com/office/drawing/2014/main" val="10014"/>
                  </a:ext>
                </a:extLst>
              </a:tr>
              <a:tr h="401482">
                <a:tc>
                  <a:txBody>
                    <a:bodyPr/>
                    <a:lstStyle/>
                    <a:p>
                      <a:pPr marL="30480" algn="l" defTabSz="457200"/>
                      <a:r>
                        <a:rPr sz="2500">
                          <a:latin typeface="Optima"/>
                          <a:ea typeface="Optima"/>
                          <a:cs typeface="Optima"/>
                          <a:sym typeface="Optima"/>
                        </a:rPr>
                        <a:t>Marie and the child</a:t>
                      </a:r>
                    </a:p>
                  </a:txBody>
                  <a:tcPr marL="0" marR="0" marT="0" marB="0" horzOverflow="overflow"/>
                </a:tc>
                <a:tc>
                  <a:txBody>
                    <a:bodyPr/>
                    <a:lstStyle/>
                    <a:p>
                      <a:pPr marL="168275" algn="l" defTabSz="457200"/>
                      <a:r>
                        <a:rPr sz="2500">
                          <a:latin typeface="Optima"/>
                          <a:ea typeface="Optima"/>
                          <a:cs typeface="Optima"/>
                          <a:sym typeface="Optima"/>
                        </a:rPr>
                        <a:t>scene I</a:t>
                      </a:r>
                    </a:p>
                  </a:txBody>
                  <a:tcPr marL="0" marR="0" marT="0" marB="0" horzOverflow="overflow"/>
                </a:tc>
                <a:tc>
                  <a:txBody>
                    <a:bodyPr/>
                    <a:lstStyle/>
                    <a:p>
                      <a:pPr marL="138429" algn="l" defTabSz="457200"/>
                      <a:r>
                        <a:rPr sz="2500">
                          <a:latin typeface="Optima"/>
                          <a:ea typeface="Optima"/>
                          <a:cs typeface="Optima"/>
                          <a:sym typeface="Optima"/>
                        </a:rPr>
                        <a:t>invention on a theme</a:t>
                      </a:r>
                    </a:p>
                  </a:txBody>
                  <a:tcPr marL="0" marR="0" marT="0" marB="0" horzOverflow="overflow"/>
                </a:tc>
                <a:extLst>
                  <a:ext uri="{0D108BD9-81ED-4DB2-BD59-A6C34878D82A}">
                    <a16:rowId xmlns:a16="http://schemas.microsoft.com/office/drawing/2014/main" val="10015"/>
                  </a:ext>
                </a:extLst>
              </a:tr>
              <a:tr h="401482">
                <a:tc>
                  <a:txBody>
                    <a:bodyPr/>
                    <a:lstStyle/>
                    <a:p>
                      <a:pPr marL="30480" algn="l" defTabSz="457200"/>
                      <a:r>
                        <a:rPr sz="2500">
                          <a:latin typeface="Optima"/>
                          <a:ea typeface="Optima"/>
                          <a:cs typeface="Optima"/>
                          <a:sym typeface="Optima"/>
                        </a:rPr>
                        <a:t>Marie and Wozzeck</a:t>
                      </a:r>
                    </a:p>
                  </a:txBody>
                  <a:tcPr marL="0" marR="0" marT="0" marB="0" horzOverflow="overflow"/>
                </a:tc>
                <a:tc>
                  <a:txBody>
                    <a:bodyPr/>
                    <a:lstStyle/>
                    <a:p>
                      <a:pPr marL="168275" algn="l" defTabSz="457200"/>
                      <a:r>
                        <a:rPr sz="2500">
                          <a:latin typeface="Optima"/>
                          <a:ea typeface="Optima"/>
                          <a:cs typeface="Optima"/>
                          <a:sym typeface="Optima"/>
                        </a:rPr>
                        <a:t>scene 2</a:t>
                      </a:r>
                    </a:p>
                  </a:txBody>
                  <a:tcPr marL="0" marR="0" marT="0" marB="0" horzOverflow="overflow"/>
                </a:tc>
                <a:tc>
                  <a:txBody>
                    <a:bodyPr/>
                    <a:lstStyle/>
                    <a:p>
                      <a:pPr marL="138429" algn="l" defTabSz="457200"/>
                      <a:r>
                        <a:rPr sz="2500">
                          <a:latin typeface="Optima"/>
                          <a:ea typeface="Optima"/>
                          <a:cs typeface="Optima"/>
                          <a:sym typeface="Optima"/>
                        </a:rPr>
                        <a:t>invention on a note</a:t>
                      </a:r>
                    </a:p>
                  </a:txBody>
                  <a:tcPr marL="0" marR="0" marT="0" marB="0" horzOverflow="overflow"/>
                </a:tc>
                <a:extLst>
                  <a:ext uri="{0D108BD9-81ED-4DB2-BD59-A6C34878D82A}">
                    <a16:rowId xmlns:a16="http://schemas.microsoft.com/office/drawing/2014/main" val="10016"/>
                  </a:ext>
                </a:extLst>
              </a:tr>
              <a:tr h="401482">
                <a:tc>
                  <a:txBody>
                    <a:bodyPr/>
                    <a:lstStyle/>
                    <a:p>
                      <a:pPr marL="30480" algn="l" defTabSz="457200"/>
                      <a:r>
                        <a:rPr sz="2500">
                          <a:latin typeface="Optima"/>
                          <a:ea typeface="Optima"/>
                          <a:cs typeface="Optima"/>
                          <a:sym typeface="Optima"/>
                        </a:rPr>
                        <a:t>tavern</a:t>
                      </a:r>
                    </a:p>
                  </a:txBody>
                  <a:tcPr marL="0" marR="0" marT="0" marB="0" horzOverflow="overflow"/>
                </a:tc>
                <a:tc>
                  <a:txBody>
                    <a:bodyPr/>
                    <a:lstStyle/>
                    <a:p>
                      <a:pPr marL="168275" algn="l" defTabSz="457200"/>
                      <a:r>
                        <a:rPr sz="2500">
                          <a:latin typeface="Optima"/>
                          <a:ea typeface="Optima"/>
                          <a:cs typeface="Optima"/>
                          <a:sym typeface="Optima"/>
                        </a:rPr>
                        <a:t>scene 3</a:t>
                      </a:r>
                    </a:p>
                  </a:txBody>
                  <a:tcPr marL="0" marR="0" marT="0" marB="0" horzOverflow="overflow"/>
                </a:tc>
                <a:tc>
                  <a:txBody>
                    <a:bodyPr/>
                    <a:lstStyle/>
                    <a:p>
                      <a:pPr marL="142875" algn="l" defTabSz="457200"/>
                      <a:r>
                        <a:rPr sz="2500">
                          <a:latin typeface="Optima"/>
                          <a:ea typeface="Optima"/>
                          <a:cs typeface="Optima"/>
                          <a:sym typeface="Optima"/>
                        </a:rPr>
                        <a:t>invention on a rhythm</a:t>
                      </a:r>
                    </a:p>
                  </a:txBody>
                  <a:tcPr marL="0" marR="0" marT="0" marB="0" horzOverflow="overflow"/>
                </a:tc>
                <a:extLst>
                  <a:ext uri="{0D108BD9-81ED-4DB2-BD59-A6C34878D82A}">
                    <a16:rowId xmlns:a16="http://schemas.microsoft.com/office/drawing/2014/main" val="10017"/>
                  </a:ext>
                </a:extLst>
              </a:tr>
              <a:tr h="401482">
                <a:tc>
                  <a:txBody>
                    <a:bodyPr/>
                    <a:lstStyle/>
                    <a:p>
                      <a:pPr marL="27940" algn="l" defTabSz="457200"/>
                      <a:r>
                        <a:rPr sz="2500">
                          <a:latin typeface="Optima"/>
                          <a:ea typeface="Optima"/>
                          <a:cs typeface="Optima"/>
                          <a:sym typeface="Optima"/>
                        </a:rPr>
                        <a:t>death ofWozzeck</a:t>
                      </a:r>
                    </a:p>
                  </a:txBody>
                  <a:tcPr marL="0" marR="0" marT="0" marB="0" horzOverflow="overflow"/>
                </a:tc>
                <a:tc>
                  <a:txBody>
                    <a:bodyPr/>
                    <a:lstStyle/>
                    <a:p>
                      <a:pPr marL="168275" algn="l" defTabSz="457200"/>
                      <a:r>
                        <a:rPr sz="2500">
                          <a:latin typeface="Optima"/>
                          <a:ea typeface="Optima"/>
                          <a:cs typeface="Optima"/>
                          <a:sym typeface="Optima"/>
                        </a:rPr>
                        <a:t>scene4</a:t>
                      </a:r>
                    </a:p>
                  </a:txBody>
                  <a:tcPr marL="0" marR="0" marT="0" marB="0" horzOverflow="overflow"/>
                </a:tc>
                <a:tc>
                  <a:txBody>
                    <a:bodyPr/>
                    <a:lstStyle/>
                    <a:p>
                      <a:pPr marL="138429" algn="l" defTabSz="457200"/>
                      <a:r>
                        <a:rPr sz="2500">
                          <a:latin typeface="Optima"/>
                          <a:ea typeface="Optima"/>
                          <a:cs typeface="Optima"/>
                          <a:sym typeface="Optima"/>
                        </a:rPr>
                        <a:t>invention on a hexachord</a:t>
                      </a:r>
                    </a:p>
                  </a:txBody>
                  <a:tcPr marL="0" marR="0" marT="0" marB="0" horzOverflow="overflow"/>
                </a:tc>
                <a:extLst>
                  <a:ext uri="{0D108BD9-81ED-4DB2-BD59-A6C34878D82A}">
                    <a16:rowId xmlns:a16="http://schemas.microsoft.com/office/drawing/2014/main" val="10018"/>
                  </a:ext>
                </a:extLst>
              </a:tr>
              <a:tr h="401482">
                <a:tc>
                  <a:txBody>
                    <a:bodyPr/>
                    <a:lstStyle/>
                    <a:p>
                      <a:pPr defTabSz="914400">
                        <a:defRPr sz="2500"/>
                      </a:pPr>
                      <a:endParaRPr/>
                    </a:p>
                  </a:txBody>
                  <a:tcPr marL="0" marR="0" marT="0" marB="0" horzOverflow="overflow"/>
                </a:tc>
                <a:tc>
                  <a:txBody>
                    <a:bodyPr/>
                    <a:lstStyle/>
                    <a:p>
                      <a:pPr marL="179070" algn="l" defTabSz="457200"/>
                      <a:r>
                        <a:rPr sz="2500">
                          <a:solidFill>
                            <a:schemeClr val="accent6">
                              <a:satOff val="-20754"/>
                              <a:lumOff val="-16738"/>
                            </a:schemeClr>
                          </a:solidFill>
                          <a:latin typeface="Optima"/>
                          <a:ea typeface="Optima"/>
                          <a:cs typeface="Optima"/>
                          <a:sym typeface="Optima"/>
                        </a:rPr>
                        <a:t>interlude</a:t>
                      </a:r>
                    </a:p>
                  </a:txBody>
                  <a:tcPr marL="0" marR="0" marT="0" marB="0" horzOverflow="overflow"/>
                </a:tc>
                <a:tc>
                  <a:txBody>
                    <a:bodyPr/>
                    <a:lstStyle/>
                    <a:p>
                      <a:pPr marL="142875" algn="l" defTabSz="457200"/>
                      <a:r>
                        <a:rPr sz="2500">
                          <a:latin typeface="Optima"/>
                          <a:ea typeface="Optima"/>
                          <a:cs typeface="Optima"/>
                          <a:sym typeface="Optima"/>
                        </a:rPr>
                        <a:t>invention on a tonality</a:t>
                      </a:r>
                    </a:p>
                  </a:txBody>
                  <a:tcPr marL="0" marR="0" marT="0" marB="0" horzOverflow="overflow"/>
                </a:tc>
                <a:extLst>
                  <a:ext uri="{0D108BD9-81ED-4DB2-BD59-A6C34878D82A}">
                    <a16:rowId xmlns:a16="http://schemas.microsoft.com/office/drawing/2014/main" val="10019"/>
                  </a:ext>
                </a:extLst>
              </a:tr>
              <a:tr h="401482">
                <a:tc>
                  <a:txBody>
                    <a:bodyPr/>
                    <a:lstStyle/>
                    <a:p>
                      <a:pPr marL="27940" algn="l" defTabSz="457200"/>
                      <a:r>
                        <a:rPr sz="2500">
                          <a:latin typeface="Optima"/>
                          <a:ea typeface="Optima"/>
                          <a:cs typeface="Optima"/>
                          <a:sym typeface="Optima"/>
                        </a:rPr>
                        <a:t>children playing</a:t>
                      </a:r>
                    </a:p>
                  </a:txBody>
                  <a:tcPr marL="0" marR="0" marT="0" marB="0" horzOverflow="overflow"/>
                </a:tc>
                <a:tc>
                  <a:txBody>
                    <a:bodyPr/>
                    <a:lstStyle/>
                    <a:p>
                      <a:pPr marL="172720" algn="l" defTabSz="457200"/>
                      <a:r>
                        <a:rPr sz="2500">
                          <a:latin typeface="Optima"/>
                          <a:ea typeface="Optima"/>
                          <a:cs typeface="Optima"/>
                          <a:sym typeface="Optima"/>
                        </a:rPr>
                        <a:t>scene 5</a:t>
                      </a:r>
                    </a:p>
                  </a:txBody>
                  <a:tcPr marL="0" marR="0" marT="0" marB="0" horzOverflow="overflow"/>
                </a:tc>
                <a:tc>
                  <a:txBody>
                    <a:bodyPr/>
                    <a:lstStyle/>
                    <a:p>
                      <a:pPr marL="142875" algn="l" defTabSz="457200"/>
                      <a:r>
                        <a:rPr sz="2500">
                          <a:latin typeface="Optima"/>
                          <a:ea typeface="Optima"/>
                          <a:cs typeface="Optima"/>
                          <a:sym typeface="Optima"/>
                        </a:rPr>
                        <a:t>invention on a regular quaver movement</a:t>
                      </a:r>
                    </a:p>
                  </a:txBody>
                  <a:tcPr marL="0" marR="0" marT="0" marB="0" horzOverflow="overflow"/>
                </a:tc>
                <a:extLst>
                  <a:ext uri="{0D108BD9-81ED-4DB2-BD59-A6C34878D82A}">
                    <a16:rowId xmlns:a16="http://schemas.microsoft.com/office/drawing/2014/main" val="10020"/>
                  </a:ext>
                </a:extLst>
              </a:tr>
            </a:tbl>
          </a:graphicData>
        </a:graphic>
      </p:graphicFrame>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7D5C8"/>
        </a:solidFill>
        <a:effectLst/>
      </p:bgPr>
    </p:bg>
    <p:spTree>
      <p:nvGrpSpPr>
        <p:cNvPr id="1" name=""/>
        <p:cNvGrpSpPr/>
        <p:nvPr/>
      </p:nvGrpSpPr>
      <p:grpSpPr>
        <a:xfrm>
          <a:off x="0" y="0"/>
          <a:ext cx="0" cy="0"/>
          <a:chOff x="0" y="0"/>
          <a:chExt cx="0" cy="0"/>
        </a:xfrm>
      </p:grpSpPr>
      <p:sp>
        <p:nvSpPr>
          <p:cNvPr id="256" name="Berg (1929)"/>
          <p:cNvSpPr txBox="1">
            <a:spLocks noGrp="1"/>
          </p:cNvSpPr>
          <p:nvPr>
            <p:ph type="body" idx="21"/>
          </p:nvPr>
        </p:nvSpPr>
        <p:spPr>
          <a:xfrm>
            <a:off x="2420135" y="10857524"/>
            <a:ext cx="20149251" cy="6369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i="1"/>
            </a:lvl1pPr>
          </a:lstStyle>
          <a:p>
            <a:r>
              <a:t>Berg (1929) </a:t>
            </a:r>
          </a:p>
        </p:txBody>
      </p:sp>
      <p:sp>
        <p:nvSpPr>
          <p:cNvPr id="257" name="“ [The second act ... has, as its first musical form, a sonata movement. It is not, perhaps, an accident that the three figures appearing in this scene, Marie, her child and Wozzeck, form the basis of the three thematic groups of the musical exposition -"/>
          <p:cNvSpPr txBox="1">
            <a:spLocks noGrp="1"/>
          </p:cNvSpPr>
          <p:nvPr>
            <p:ph type="body" sz="half" idx="1"/>
          </p:nvPr>
        </p:nvSpPr>
        <p:spPr>
          <a:xfrm>
            <a:off x="1298746" y="2315006"/>
            <a:ext cx="11081357" cy="6636575"/>
          </a:xfrm>
          <a:prstGeom prst="rect">
            <a:avLst/>
          </a:prstGeom>
        </p:spPr>
        <p:txBody>
          <a:bodyPr/>
          <a:lstStyle>
            <a:lvl1pPr marL="351407" indent="-258445" defTabSz="1341086">
              <a:defRPr sz="4675" spc="-93">
                <a:solidFill>
                  <a:srgbClr val="334130"/>
                </a:solidFill>
              </a:defRPr>
            </a:lvl1pPr>
          </a:lstStyle>
          <a:p>
            <a:r>
              <a:t>“ [The second act ... has, as its first musical form, a sonata movement. It is not, perhaps, an accident that the three figures appearing in this scene, Marie, her child and Wozzeck, form the basis of the three thematic groups of the musical exposition - the first subject, second subject and coda - of a strict sonata structure.”</a:t>
            </a:r>
          </a:p>
        </p:txBody>
      </p:sp>
      <p:pic>
        <p:nvPicPr>
          <p:cNvPr id="258" name="Alban_Berg_Wozzeck_3._Akt_Auszug.jpg" descr="Alban_Berg_Wozzeck_3._Akt_Auszug.jpg"/>
          <p:cNvPicPr>
            <a:picLocks noChangeAspect="1"/>
          </p:cNvPicPr>
          <p:nvPr/>
        </p:nvPicPr>
        <p:blipFill>
          <a:blip r:embed="rId2"/>
          <a:stretch>
            <a:fillRect/>
          </a:stretch>
        </p:blipFill>
        <p:spPr>
          <a:xfrm>
            <a:off x="14307258" y="-166899"/>
            <a:ext cx="9910315" cy="1371600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7D5C8"/>
        </a:solidFill>
        <a:effectLst/>
      </p:bgPr>
    </p:bg>
    <p:spTree>
      <p:nvGrpSpPr>
        <p:cNvPr id="1" name=""/>
        <p:cNvGrpSpPr/>
        <p:nvPr/>
      </p:nvGrpSpPr>
      <p:grpSpPr>
        <a:xfrm>
          <a:off x="0" y="0"/>
          <a:ext cx="0" cy="0"/>
          <a:chOff x="0" y="0"/>
          <a:chExt cx="0" cy="0"/>
        </a:xfrm>
      </p:grpSpPr>
      <p:sp>
        <p:nvSpPr>
          <p:cNvPr id="260" name="Berg “A Word about Wozzeck"/>
          <p:cNvSpPr txBox="1">
            <a:spLocks noGrp="1"/>
          </p:cNvSpPr>
          <p:nvPr>
            <p:ph type="body" idx="21"/>
          </p:nvPr>
        </p:nvSpPr>
        <p:spPr>
          <a:xfrm>
            <a:off x="2420135" y="10857524"/>
            <a:ext cx="20149251" cy="6369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i="1"/>
            </a:lvl1pPr>
          </a:lstStyle>
          <a:p>
            <a:r>
              <a:t>Berg “A Word about Wozzeck</a:t>
            </a:r>
          </a:p>
        </p:txBody>
      </p:sp>
      <p:sp>
        <p:nvSpPr>
          <p:cNvPr id="261" name="“ The function of a composer is to solve the problems of an ideal stage director. On the other hand this objective should not prejudice the development of the music as an entity, absolute, and purely musical. … It was imperative to use everything essenti"/>
          <p:cNvSpPr txBox="1">
            <a:spLocks noGrp="1"/>
          </p:cNvSpPr>
          <p:nvPr>
            <p:ph type="body" sz="half" idx="1"/>
          </p:nvPr>
        </p:nvSpPr>
        <p:spPr>
          <a:xfrm>
            <a:off x="1298746" y="2315006"/>
            <a:ext cx="11081357" cy="6636575"/>
          </a:xfrm>
          <a:prstGeom prst="rect">
            <a:avLst/>
          </a:prstGeom>
        </p:spPr>
        <p:txBody>
          <a:bodyPr/>
          <a:lstStyle>
            <a:lvl1pPr marL="319461" indent="-234950" defTabSz="1219169">
              <a:defRPr sz="4250" spc="-85">
                <a:solidFill>
                  <a:srgbClr val="334130"/>
                </a:solidFill>
              </a:defRPr>
            </a:lvl1pPr>
          </a:lstStyle>
          <a:p>
            <a:r>
              <a:t>“ The function of a composer is to solve the problems of an ideal stage director. On the other hand this objective should not prejudice the development of the music as an entity, absolute, and purely musical. … It was imperative to use everything essential for the creation of individualizing characteristics on the one hand, and coherence on the other. Hence the much discussed utilization of both old and new musical forms .”</a:t>
            </a:r>
          </a:p>
        </p:txBody>
      </p:sp>
      <p:pic>
        <p:nvPicPr>
          <p:cNvPr id="262" name="image.jpg" descr="image.jpg"/>
          <p:cNvPicPr>
            <a:picLocks/>
          </p:cNvPicPr>
          <p:nvPr/>
        </p:nvPicPr>
        <p:blipFill>
          <a:blip r:embed="rId2"/>
          <a:stretch>
            <a:fillRect/>
          </a:stretch>
        </p:blipFill>
        <p:spPr>
          <a:xfrm>
            <a:off x="17863680" y="3316304"/>
            <a:ext cx="6535617" cy="7314063"/>
          </a:xfrm>
          <a:prstGeom prst="rect">
            <a:avLst/>
          </a:prstGeom>
          <a:ln w="12700">
            <a:miter lim="400000"/>
          </a:ln>
          <a:effectLst>
            <a:outerShdw blurRad="152400" dist="143020" dir="5400000" rotWithShape="0">
              <a:srgbClr val="000000">
                <a:alpha val="50000"/>
              </a:srgbClr>
            </a:outerShdw>
          </a:effectLst>
        </p:spPr>
      </p:pic>
      <p:pic>
        <p:nvPicPr>
          <p:cNvPr id="263" name="Image" descr="Image"/>
          <p:cNvPicPr>
            <a:picLocks noChangeAspect="1"/>
          </p:cNvPicPr>
          <p:nvPr/>
        </p:nvPicPr>
        <p:blipFill>
          <a:blip r:embed="rId3"/>
          <a:stretch>
            <a:fillRect/>
          </a:stretch>
        </p:blipFill>
        <p:spPr>
          <a:xfrm>
            <a:off x="12859165" y="43941"/>
            <a:ext cx="7327901" cy="5308601"/>
          </a:xfrm>
          <a:prstGeom prst="rect">
            <a:avLst/>
          </a:prstGeom>
          <a:ln w="12700">
            <a:miter lim="400000"/>
          </a:ln>
          <a:effectLst>
            <a:outerShdw blurRad="152400" dist="143020" dir="5400000" rotWithShape="0">
              <a:srgbClr val="000000">
                <a:alpha val="50000"/>
              </a:srgbClr>
            </a:outerShdw>
          </a:effectLst>
        </p:spPr>
      </p:pic>
      <p:pic>
        <p:nvPicPr>
          <p:cNvPr id="264" name="Image" descr="Image"/>
          <p:cNvPicPr>
            <a:picLocks noChangeAspect="1"/>
          </p:cNvPicPr>
          <p:nvPr/>
        </p:nvPicPr>
        <p:blipFill>
          <a:blip r:embed="rId4"/>
          <a:stretch>
            <a:fillRect/>
          </a:stretch>
        </p:blipFill>
        <p:spPr>
          <a:xfrm>
            <a:off x="12912614" y="7401176"/>
            <a:ext cx="6099793" cy="6636574"/>
          </a:xfrm>
          <a:prstGeom prst="rect">
            <a:avLst/>
          </a:prstGeom>
          <a:ln w="12700">
            <a:miter lim="400000"/>
          </a:ln>
          <a:effectLst>
            <a:outerShdw blurRad="152400" dist="143020" dir="5400000" rotWithShape="0">
              <a:srgbClr val="000000">
                <a:alpha val="50000"/>
              </a:srgbClr>
            </a:outerShdw>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7D5C8"/>
        </a:solidFill>
        <a:effectLst/>
      </p:bgPr>
    </p:bg>
    <p:spTree>
      <p:nvGrpSpPr>
        <p:cNvPr id="1" name=""/>
        <p:cNvGrpSpPr/>
        <p:nvPr/>
      </p:nvGrpSpPr>
      <p:grpSpPr>
        <a:xfrm>
          <a:off x="0" y="0"/>
          <a:ext cx="0" cy="0"/>
          <a:chOff x="0" y="0"/>
          <a:chExt cx="0" cy="0"/>
        </a:xfrm>
      </p:grpSpPr>
      <p:sp>
        <p:nvSpPr>
          <p:cNvPr id="266" name="Collages of motivic materials are characteristic of Wozzeck, and Berg's mature music in general.…"/>
          <p:cNvSpPr txBox="1">
            <a:spLocks noGrp="1"/>
          </p:cNvSpPr>
          <p:nvPr>
            <p:ph type="body" sz="half" idx="1"/>
          </p:nvPr>
        </p:nvSpPr>
        <p:spPr>
          <a:xfrm>
            <a:off x="1298746" y="2315006"/>
            <a:ext cx="11081357" cy="6636575"/>
          </a:xfrm>
          <a:prstGeom prst="rect">
            <a:avLst/>
          </a:prstGeom>
        </p:spPr>
        <p:txBody>
          <a:bodyPr/>
          <a:lstStyle/>
          <a:p>
            <a:pPr marL="408910" indent="-300736" defTabSz="1560536">
              <a:defRPr sz="5440" spc="-108">
                <a:solidFill>
                  <a:srgbClr val="334130"/>
                </a:solidFill>
              </a:defRPr>
            </a:pPr>
            <a:r>
              <a:t>Collages of motivic materials are characteristic of Wozzeck, and Berg's mature music in general. </a:t>
            </a:r>
          </a:p>
          <a:p>
            <a:pPr marL="408910" indent="-300736" defTabSz="1560536">
              <a:defRPr sz="5440" spc="-108">
                <a:solidFill>
                  <a:srgbClr val="334130"/>
                </a:solidFill>
              </a:defRPr>
            </a:pPr>
            <a:r>
              <a:t>The classic instance is at the moment of Marie's death, when “all the important musical configurations associated with her are played very rapidly ... at lightning speed.”  (Berg)</a:t>
            </a:r>
          </a:p>
        </p:txBody>
      </p:sp>
      <p:pic>
        <p:nvPicPr>
          <p:cNvPr id="267" name="Image" descr="Image"/>
          <p:cNvPicPr>
            <a:picLocks noChangeAspect="1"/>
          </p:cNvPicPr>
          <p:nvPr/>
        </p:nvPicPr>
        <p:blipFill>
          <a:blip r:embed="rId2"/>
          <a:stretch>
            <a:fillRect/>
          </a:stretch>
        </p:blipFill>
        <p:spPr>
          <a:xfrm>
            <a:off x="16172929" y="196353"/>
            <a:ext cx="7620001" cy="5486401"/>
          </a:xfrm>
          <a:prstGeom prst="rect">
            <a:avLst/>
          </a:prstGeom>
          <a:ln w="12700">
            <a:miter lim="400000"/>
          </a:ln>
          <a:effectLst>
            <a:outerShdw blurRad="152400" dist="143020" dir="5400000" rotWithShape="0">
              <a:srgbClr val="000000">
                <a:alpha val="50000"/>
              </a:srgbClr>
            </a:outerShdw>
          </a:effectLst>
        </p:spPr>
      </p:pic>
      <p:pic>
        <p:nvPicPr>
          <p:cNvPr id="268" name="Image" descr="Image"/>
          <p:cNvPicPr>
            <a:picLocks noChangeAspect="1"/>
          </p:cNvPicPr>
          <p:nvPr/>
        </p:nvPicPr>
        <p:blipFill>
          <a:blip r:embed="rId3"/>
          <a:stretch>
            <a:fillRect/>
          </a:stretch>
        </p:blipFill>
        <p:spPr>
          <a:xfrm>
            <a:off x="12524881" y="6139971"/>
            <a:ext cx="10160001" cy="6769101"/>
          </a:xfrm>
          <a:prstGeom prst="rect">
            <a:avLst/>
          </a:prstGeom>
          <a:ln w="12700">
            <a:miter lim="400000"/>
          </a:ln>
          <a:effectLst>
            <a:outerShdw blurRad="152400" dist="143020" dir="5400000" rotWithShape="0">
              <a:srgbClr val="000000">
                <a:alpha val="50000"/>
              </a:srgbClr>
            </a:outerShdw>
          </a:effec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Marie's Bible scene at the beginning of Act III: a barely-disguised G minor followed by  a twelve-note sequence."/>
          <p:cNvSpPr txBox="1">
            <a:spLocks noGrp="1"/>
          </p:cNvSpPr>
          <p:nvPr>
            <p:ph type="body" sz="half" idx="1"/>
          </p:nvPr>
        </p:nvSpPr>
        <p:spPr>
          <a:xfrm>
            <a:off x="1203685" y="4248265"/>
            <a:ext cx="9779001" cy="8256630"/>
          </a:xfrm>
          <a:prstGeom prst="rect">
            <a:avLst/>
          </a:prstGeom>
        </p:spPr>
        <p:txBody>
          <a:bodyPr/>
          <a:lstStyle>
            <a:lvl1pPr>
              <a:buBlip>
                <a:blip r:embed="rId4"/>
              </a:buBlip>
            </a:lvl1pPr>
          </a:lstStyle>
          <a:p>
            <a:r>
              <a:t> Marie's Bible scene at the beginning of Act III: a barely-disguised G minor followed by  a twelve-note sequence. </a:t>
            </a:r>
          </a:p>
        </p:txBody>
      </p:sp>
      <p:sp>
        <p:nvSpPr>
          <p:cNvPr id="271" name="Atonal motives but also a sense of tonality that can be very focused"/>
          <p:cNvSpPr txBox="1">
            <a:spLocks noGrp="1"/>
          </p:cNvSpPr>
          <p:nvPr>
            <p:ph type="title"/>
          </p:nvPr>
        </p:nvSpPr>
        <p:spPr>
          <a:xfrm>
            <a:off x="1240973" y="532488"/>
            <a:ext cx="20176213" cy="1435101"/>
          </a:xfrm>
          <a:prstGeom prst="rect">
            <a:avLst/>
          </a:prstGeom>
        </p:spPr>
        <p:txBody>
          <a:bodyPr/>
          <a:lstStyle>
            <a:lvl1pPr defTabSz="1609303">
              <a:defRPr sz="5610" spc="-112"/>
            </a:lvl1pPr>
          </a:lstStyle>
          <a:p>
            <a:r>
              <a:t>Atonal motives but also a sense of tonality that can be very focused </a:t>
            </a:r>
          </a:p>
        </p:txBody>
      </p:sp>
      <p:pic>
        <p:nvPicPr>
          <p:cNvPr id="272" name="Gm the Act 3.sc1.jpg" descr="Gm the Act 3.sc1.jpg"/>
          <p:cNvPicPr>
            <a:picLocks noChangeAspect="1"/>
          </p:cNvPicPr>
          <p:nvPr/>
        </p:nvPicPr>
        <p:blipFill>
          <a:blip r:embed="rId5"/>
          <a:stretch>
            <a:fillRect/>
          </a:stretch>
        </p:blipFill>
        <p:spPr>
          <a:xfrm>
            <a:off x="11253673" y="2432577"/>
            <a:ext cx="9779001" cy="3410778"/>
          </a:xfrm>
          <a:prstGeom prst="rect">
            <a:avLst/>
          </a:prstGeom>
          <a:ln w="12700">
            <a:miter lim="400000"/>
          </a:ln>
        </p:spPr>
      </p:pic>
      <p:pic>
        <p:nvPicPr>
          <p:cNvPr id="273" name="12-tone Act 3.sc1.jpg" descr="12-tone Act 3.sc1.jpg"/>
          <p:cNvPicPr>
            <a:picLocks noChangeAspect="1"/>
          </p:cNvPicPr>
          <p:nvPr/>
        </p:nvPicPr>
        <p:blipFill>
          <a:blip r:embed="rId6"/>
          <a:stretch>
            <a:fillRect/>
          </a:stretch>
        </p:blipFill>
        <p:spPr>
          <a:xfrm>
            <a:off x="9870507" y="8071374"/>
            <a:ext cx="12338494" cy="2667536"/>
          </a:xfrm>
          <a:prstGeom prst="rect">
            <a:avLst/>
          </a:prstGeom>
          <a:ln w="12700">
            <a:miter lim="400000"/>
          </a:ln>
        </p:spPr>
      </p:pic>
      <p:pic>
        <p:nvPicPr>
          <p:cNvPr id="274" name="CH3094_01_23.mp3" descr="CH3094_01_23.mp3"/>
          <p:cNvPicPr>
            <a:picLocks/>
          </p:cNvPicPr>
          <p:nvPr>
            <a:audioFile r:link="rId2"/>
            <p:extLst>
              <p:ext uri="{DAA4B4D4-6D71-4841-9C94-3DE7FCFB9230}">
                <p14:media xmlns:p14="http://schemas.microsoft.com/office/powerpoint/2010/main" r:embed="rId1"/>
              </p:ext>
            </p:extLst>
          </p:nvPr>
        </p:nvPicPr>
        <p:blipFill>
          <a:blip r:embed="rId7"/>
          <a:stretch>
            <a:fillRect/>
          </a:stretch>
        </p:blipFill>
        <p:spPr>
          <a:xfrm>
            <a:off x="16974247" y="650548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44" fill="hold"/>
                                        <p:tgtEl>
                                          <p:spTgt spid="2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7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One of the most emblematic passages in Wozzeck is the opening of Act I scene 2…"/>
          <p:cNvSpPr txBox="1">
            <a:spLocks noGrp="1"/>
          </p:cNvSpPr>
          <p:nvPr>
            <p:ph type="body" sz="half" idx="1"/>
          </p:nvPr>
        </p:nvSpPr>
        <p:spPr>
          <a:xfrm>
            <a:off x="1608686" y="2329499"/>
            <a:ext cx="9779001" cy="8256631"/>
          </a:xfrm>
          <a:prstGeom prst="rect">
            <a:avLst/>
          </a:prstGeom>
        </p:spPr>
        <p:txBody>
          <a:bodyPr/>
          <a:lstStyle/>
          <a:p>
            <a:pPr marL="198881" indent="-198881" defTabSz="2121354">
              <a:spcBef>
                <a:spcPts val="3900"/>
              </a:spcBef>
              <a:buBlip>
                <a:blip r:embed="rId2"/>
              </a:buBlip>
              <a:defRPr sz="4176"/>
            </a:pPr>
            <a:r>
              <a:t> One of the most emblematic passages in </a:t>
            </a:r>
            <a:r>
              <a:rPr i="1"/>
              <a:t>Wozzeck</a:t>
            </a:r>
            <a:r>
              <a:t> is the opening of Act I scene 2 </a:t>
            </a:r>
          </a:p>
          <a:p>
            <a:pPr marL="198881" indent="-198881" defTabSz="2121354">
              <a:spcBef>
                <a:spcPts val="3900"/>
              </a:spcBef>
              <a:buBlip>
                <a:blip r:embed="rId2"/>
              </a:buBlip>
              <a:defRPr sz="4176"/>
            </a:pPr>
            <a:r>
              <a:t> The three chords on which this is based are labelled X, Y and Z </a:t>
            </a:r>
          </a:p>
          <a:p>
            <a:pPr marL="198881" indent="-198881" defTabSz="2121354">
              <a:spcBef>
                <a:spcPts val="3900"/>
              </a:spcBef>
              <a:buBlip>
                <a:blip r:embed="rId2"/>
              </a:buBlip>
              <a:defRPr sz="4176"/>
            </a:pPr>
            <a:r>
              <a:t> Berg described these three chords as having tonic, dominant and subdominant functions.The appearance of chord X at bar III/331 is interpretable in as a C</a:t>
            </a:r>
            <a:r>
              <a:rPr baseline="31999"/>
              <a:t>13b</a:t>
            </a:r>
            <a:r>
              <a:t> chord. </a:t>
            </a:r>
          </a:p>
          <a:p>
            <a:pPr marL="198881" indent="-198881" defTabSz="2121354">
              <a:spcBef>
                <a:spcPts val="3900"/>
              </a:spcBef>
              <a:buBlip>
                <a:blip r:embed="rId2"/>
              </a:buBlip>
              <a:defRPr sz="4176"/>
            </a:pPr>
            <a:r>
              <a:t>This prepares for the complete statement of the tonal analogue X-Y-Z six bars later.</a:t>
            </a:r>
          </a:p>
        </p:txBody>
      </p:sp>
      <p:sp>
        <p:nvSpPr>
          <p:cNvPr id="277" name="Atonal motives but also a sense of tonality that can be very focused"/>
          <p:cNvSpPr txBox="1">
            <a:spLocks noGrp="1"/>
          </p:cNvSpPr>
          <p:nvPr>
            <p:ph type="title"/>
          </p:nvPr>
        </p:nvSpPr>
        <p:spPr>
          <a:xfrm>
            <a:off x="1401847" y="635907"/>
            <a:ext cx="20176213" cy="1435101"/>
          </a:xfrm>
          <a:prstGeom prst="rect">
            <a:avLst/>
          </a:prstGeom>
        </p:spPr>
        <p:txBody>
          <a:bodyPr/>
          <a:lstStyle>
            <a:lvl1pPr defTabSz="1609303">
              <a:defRPr sz="5610" spc="-112"/>
            </a:lvl1pPr>
          </a:lstStyle>
          <a:p>
            <a:r>
              <a:t>Atonal motives but also a sense of tonality that can be very focused </a:t>
            </a:r>
          </a:p>
        </p:txBody>
      </p:sp>
      <p:pic>
        <p:nvPicPr>
          <p:cNvPr id="278" name="III_339&lt;xyz.jpg" descr="III_339&lt;xyz.jpg"/>
          <p:cNvPicPr>
            <a:picLocks noChangeAspect="1"/>
          </p:cNvPicPr>
          <p:nvPr/>
        </p:nvPicPr>
        <p:blipFill>
          <a:blip r:embed="rId3"/>
          <a:stretch>
            <a:fillRect/>
          </a:stretch>
        </p:blipFill>
        <p:spPr>
          <a:xfrm>
            <a:off x="12457267" y="8366715"/>
            <a:ext cx="11029160" cy="4829926"/>
          </a:xfrm>
          <a:prstGeom prst="rect">
            <a:avLst/>
          </a:prstGeom>
          <a:ln w="12700">
            <a:miter lim="400000"/>
          </a:ln>
        </p:spPr>
      </p:pic>
      <p:pic>
        <p:nvPicPr>
          <p:cNvPr id="279" name="Image" descr="Image"/>
          <p:cNvPicPr>
            <a:picLocks noChangeAspect="1"/>
          </p:cNvPicPr>
          <p:nvPr/>
        </p:nvPicPr>
        <p:blipFill>
          <a:blip r:embed="rId4"/>
          <a:stretch>
            <a:fillRect/>
          </a:stretch>
        </p:blipFill>
        <p:spPr>
          <a:xfrm>
            <a:off x="1818319" y="8850938"/>
            <a:ext cx="7683501" cy="4279901"/>
          </a:xfrm>
          <a:prstGeom prst="rect">
            <a:avLst/>
          </a:prstGeom>
          <a:ln w="12700">
            <a:miter lim="400000"/>
          </a:ln>
        </p:spPr>
      </p:pic>
      <p:pic>
        <p:nvPicPr>
          <p:cNvPr id="280" name="Screenshot 2024-04-09 at 23-29-09 The Cambridge Companion to Berg - Google Books.png" descr="Screenshot 2024-04-09 at 23-29-09 The Cambridge Companion to Berg - Google Books.png"/>
          <p:cNvPicPr>
            <a:picLocks noChangeAspect="1"/>
          </p:cNvPicPr>
          <p:nvPr/>
        </p:nvPicPr>
        <p:blipFill>
          <a:blip r:embed="rId5"/>
          <a:stretch>
            <a:fillRect/>
          </a:stretch>
        </p:blipFill>
        <p:spPr>
          <a:xfrm>
            <a:off x="14820317" y="1749314"/>
            <a:ext cx="6303060" cy="6404723"/>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asted-movie.png" descr="pasted-movie.png"/>
          <p:cNvPicPr>
            <a:picLocks noChangeAspect="1"/>
          </p:cNvPicPr>
          <p:nvPr/>
        </p:nvPicPr>
        <p:blipFill>
          <a:blip r:embed="rId4"/>
          <a:stretch>
            <a:fillRect/>
          </a:stretch>
        </p:blipFill>
        <p:spPr>
          <a:xfrm>
            <a:off x="15608479" y="7799465"/>
            <a:ext cx="8760629" cy="3681031"/>
          </a:xfrm>
          <a:prstGeom prst="rect">
            <a:avLst/>
          </a:prstGeom>
          <a:ln w="12700">
            <a:miter lim="400000"/>
          </a:ln>
        </p:spPr>
      </p:pic>
      <p:pic>
        <p:nvPicPr>
          <p:cNvPr id="291" name="Harmonic outline interlude.jpg" descr="Harmonic outline interlude.jpg"/>
          <p:cNvPicPr>
            <a:picLocks noChangeAspect="1"/>
          </p:cNvPicPr>
          <p:nvPr/>
        </p:nvPicPr>
        <p:blipFill>
          <a:blip r:embed="rId5"/>
          <a:srcRect t="53208"/>
          <a:stretch>
            <a:fillRect/>
          </a:stretch>
        </p:blipFill>
        <p:spPr>
          <a:xfrm>
            <a:off x="12391400" y="4304268"/>
            <a:ext cx="11170056" cy="3458765"/>
          </a:xfrm>
          <a:prstGeom prst="rect">
            <a:avLst/>
          </a:prstGeom>
          <a:ln w="12700">
            <a:miter lim="400000"/>
          </a:ln>
        </p:spPr>
      </p:pic>
      <p:pic>
        <p:nvPicPr>
          <p:cNvPr id="292" name="Berg_Wozzeck_Act III Scene 4 - Interlude - Adagio.m4a" descr="Berg_Wozzeck_Act III Scene 4 - Interlude - Adagio.m4a"/>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1172086" y="11707221"/>
            <a:ext cx="571501" cy="571501"/>
          </a:xfrm>
          <a:prstGeom prst="rect">
            <a:avLst/>
          </a:prstGeom>
          <a:ln w="12700">
            <a:miter lim="400000"/>
          </a:ln>
        </p:spPr>
      </p:pic>
      <p:pic>
        <p:nvPicPr>
          <p:cNvPr id="293" name="pasted-movie.png" descr="pasted-movie.png"/>
          <p:cNvPicPr>
            <a:picLocks noChangeAspect="1"/>
          </p:cNvPicPr>
          <p:nvPr/>
        </p:nvPicPr>
        <p:blipFill>
          <a:blip r:embed="rId7"/>
          <a:stretch>
            <a:fillRect/>
          </a:stretch>
        </p:blipFill>
        <p:spPr>
          <a:xfrm>
            <a:off x="-206062" y="1676302"/>
            <a:ext cx="9206889" cy="2548607"/>
          </a:xfrm>
          <a:prstGeom prst="rect">
            <a:avLst/>
          </a:prstGeom>
          <a:ln w="12700">
            <a:miter lim="400000"/>
          </a:ln>
        </p:spPr>
      </p:pic>
      <p:pic>
        <p:nvPicPr>
          <p:cNvPr id="294" name="pasted-movie.png" descr="pasted-movie.png"/>
          <p:cNvPicPr>
            <a:picLocks noChangeAspect="1"/>
          </p:cNvPicPr>
          <p:nvPr/>
        </p:nvPicPr>
        <p:blipFill>
          <a:blip r:embed="rId8"/>
          <a:stretch>
            <a:fillRect/>
          </a:stretch>
        </p:blipFill>
        <p:spPr>
          <a:xfrm>
            <a:off x="9020543" y="658095"/>
            <a:ext cx="8010878" cy="3732264"/>
          </a:xfrm>
          <a:prstGeom prst="rect">
            <a:avLst/>
          </a:prstGeom>
          <a:ln w="12700">
            <a:miter lim="400000"/>
          </a:ln>
        </p:spPr>
      </p:pic>
      <p:pic>
        <p:nvPicPr>
          <p:cNvPr id="295" name="pasted-movie.png" descr="pasted-movie.png"/>
          <p:cNvPicPr>
            <a:picLocks noChangeAspect="1"/>
          </p:cNvPicPr>
          <p:nvPr/>
        </p:nvPicPr>
        <p:blipFill>
          <a:blip r:embed="rId9"/>
          <a:stretch>
            <a:fillRect/>
          </a:stretch>
        </p:blipFill>
        <p:spPr>
          <a:xfrm>
            <a:off x="17028155" y="448362"/>
            <a:ext cx="7165458" cy="3732264"/>
          </a:xfrm>
          <a:prstGeom prst="rect">
            <a:avLst/>
          </a:prstGeom>
          <a:ln w="12700">
            <a:miter lim="400000"/>
          </a:ln>
        </p:spPr>
      </p:pic>
      <p:pic>
        <p:nvPicPr>
          <p:cNvPr id="296" name="Harmonic outline interlude.jpg" descr="Harmonic outline interlude.jpg"/>
          <p:cNvPicPr>
            <a:picLocks noChangeAspect="1"/>
          </p:cNvPicPr>
          <p:nvPr/>
        </p:nvPicPr>
        <p:blipFill>
          <a:blip r:embed="rId5"/>
          <a:srcRect t="12715" b="53051"/>
          <a:stretch>
            <a:fillRect/>
          </a:stretch>
        </p:blipFill>
        <p:spPr>
          <a:xfrm>
            <a:off x="400195" y="4522927"/>
            <a:ext cx="12565627" cy="2846568"/>
          </a:xfrm>
          <a:prstGeom prst="rect">
            <a:avLst/>
          </a:prstGeom>
          <a:ln w="12700">
            <a:miter lim="400000"/>
          </a:ln>
        </p:spPr>
      </p:pic>
      <p:pic>
        <p:nvPicPr>
          <p:cNvPr id="297" name="pasted-movie.png" descr="pasted-movie.png"/>
          <p:cNvPicPr>
            <a:picLocks noChangeAspect="1"/>
          </p:cNvPicPr>
          <p:nvPr/>
        </p:nvPicPr>
        <p:blipFill>
          <a:blip r:embed="rId10"/>
          <a:stretch>
            <a:fillRect/>
          </a:stretch>
        </p:blipFill>
        <p:spPr>
          <a:xfrm>
            <a:off x="7795131" y="7667333"/>
            <a:ext cx="8216760" cy="3945294"/>
          </a:xfrm>
          <a:prstGeom prst="rect">
            <a:avLst/>
          </a:prstGeom>
          <a:ln w="12700">
            <a:miter lim="400000"/>
          </a:ln>
        </p:spPr>
      </p:pic>
      <p:pic>
        <p:nvPicPr>
          <p:cNvPr id="298" name="pasted-movie.png" descr="pasted-movie.png"/>
          <p:cNvPicPr>
            <a:picLocks noChangeAspect="1"/>
          </p:cNvPicPr>
          <p:nvPr/>
        </p:nvPicPr>
        <p:blipFill>
          <a:blip r:embed="rId11"/>
          <a:stretch>
            <a:fillRect/>
          </a:stretch>
        </p:blipFill>
        <p:spPr>
          <a:xfrm>
            <a:off x="84245" y="7844673"/>
            <a:ext cx="8010878" cy="3590615"/>
          </a:xfrm>
          <a:prstGeom prst="rect">
            <a:avLst/>
          </a:prstGeom>
          <a:ln w="12700">
            <a:miter lim="400000"/>
          </a:ln>
        </p:spPr>
      </p:pic>
      <p:pic>
        <p:nvPicPr>
          <p:cNvPr id="299" name="Act_III_Sc_3_4_ABerg_Wozzeck_vocalscore_Page_18.jpg" descr="Act_III_Sc_3_4_ABerg_Wozzeck_vocalscore_Page_18.jpg"/>
          <p:cNvPicPr>
            <a:picLocks noChangeAspect="1"/>
          </p:cNvPicPr>
          <p:nvPr/>
        </p:nvPicPr>
        <p:blipFill>
          <a:blip r:embed="rId12"/>
          <a:stretch>
            <a:fillRect/>
          </a:stretch>
        </p:blipFill>
        <p:spPr>
          <a:xfrm>
            <a:off x="7495513" y="1145515"/>
            <a:ext cx="9492581" cy="12053630"/>
          </a:xfrm>
          <a:prstGeom prst="rect">
            <a:avLst/>
          </a:prstGeom>
          <a:ln w="12700">
            <a:miter lim="400000"/>
          </a:ln>
        </p:spPr>
      </p:pic>
      <p:pic>
        <p:nvPicPr>
          <p:cNvPr id="300" name="Act_III_Sc_3_4_ABerg_Wozzeck_vocalscore_Page_17.jpg" descr="Act_III_Sc_3_4_ABerg_Wozzeck_vocalscore_Page_17.jpg"/>
          <p:cNvPicPr>
            <a:picLocks noChangeAspect="1"/>
          </p:cNvPicPr>
          <p:nvPr/>
        </p:nvPicPr>
        <p:blipFill>
          <a:blip r:embed="rId13"/>
          <a:srcRect r="5531"/>
          <a:stretch>
            <a:fillRect/>
          </a:stretch>
        </p:blipFill>
        <p:spPr>
          <a:xfrm>
            <a:off x="-616368" y="1339198"/>
            <a:ext cx="8773379" cy="11792745"/>
          </a:xfrm>
          <a:prstGeom prst="rect">
            <a:avLst/>
          </a:prstGeom>
          <a:ln w="12700">
            <a:miter lim="400000"/>
          </a:ln>
        </p:spPr>
      </p:pic>
      <p:pic>
        <p:nvPicPr>
          <p:cNvPr id="301" name="Act_III_Sc_3_4_ABerg_Wozzeck_vocalscore_Page_19.jpg" descr="Act_III_Sc_3_4_ABerg_Wozzeck_vocalscore_Page_19.jpg"/>
          <p:cNvPicPr>
            <a:picLocks noChangeAspect="1"/>
          </p:cNvPicPr>
          <p:nvPr/>
        </p:nvPicPr>
        <p:blipFill>
          <a:blip r:embed="rId14"/>
          <a:srcRect l="7340"/>
          <a:stretch>
            <a:fillRect/>
          </a:stretch>
        </p:blipFill>
        <p:spPr>
          <a:xfrm>
            <a:off x="16502434" y="1605501"/>
            <a:ext cx="8216872" cy="1126028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358" fill="hold"/>
                                        <p:tgtEl>
                                          <p:spTgt spid="292"/>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93"/>
                                        </p:tgtEl>
                                        <p:attrNameLst>
                                          <p:attrName>style.visibility</p:attrName>
                                        </p:attrNameLst>
                                      </p:cBhvr>
                                      <p:to>
                                        <p:strVal val="hidden"/>
                                      </p:to>
                                    </p:set>
                                  </p:childTnLst>
                                </p:cTn>
                              </p:par>
                            </p:childTnLst>
                          </p:cTn>
                        </p:par>
                        <p:par>
                          <p:cTn id="11" fill="hold">
                            <p:stCondLst>
                              <p:cond delay="0"/>
                            </p:stCondLst>
                            <p:childTnLst>
                              <p:par>
                                <p:cTn id="12" presetID="1" presetClass="exit" presetSubtype="0" fill="hold" grpId="3" nodeType="afterEffect">
                                  <p:stCondLst>
                                    <p:cond delay="0"/>
                                  </p:stCondLst>
                                  <p:iterate>
                                    <p:tmAbs val="0"/>
                                  </p:iterate>
                                  <p:childTnLst>
                                    <p:set>
                                      <p:cBhvr>
                                        <p:cTn id="13" fill="hold">
                                          <p:stCondLst>
                                            <p:cond delay="0"/>
                                          </p:stCondLst>
                                        </p:cTn>
                                        <p:tgtEl>
                                          <p:spTgt spid="294"/>
                                        </p:tgtEl>
                                        <p:attrNameLst>
                                          <p:attrName>style.visibility</p:attrName>
                                        </p:attrNameLst>
                                      </p:cBhvr>
                                      <p:to>
                                        <p:strVal val="hidden"/>
                                      </p:to>
                                    </p:set>
                                  </p:childTnLst>
                                </p:cTn>
                              </p:par>
                            </p:childTnLst>
                          </p:cTn>
                        </p:par>
                        <p:par>
                          <p:cTn id="14" fill="hold">
                            <p:stCondLst>
                              <p:cond delay="0"/>
                            </p:stCondLst>
                            <p:childTnLst>
                              <p:par>
                                <p:cTn id="15" presetID="1" presetClass="exit" presetSubtype="0" fill="hold" grpId="4" nodeType="afterEffect">
                                  <p:stCondLst>
                                    <p:cond delay="0"/>
                                  </p:stCondLst>
                                  <p:iterate>
                                    <p:tmAbs val="0"/>
                                  </p:iterate>
                                  <p:childTnLst>
                                    <p:set>
                                      <p:cBhvr>
                                        <p:cTn id="16" fill="hold">
                                          <p:stCondLst>
                                            <p:cond delay="0"/>
                                          </p:stCondLst>
                                        </p:cTn>
                                        <p:tgtEl>
                                          <p:spTgt spid="295"/>
                                        </p:tgtEl>
                                        <p:attrNameLst>
                                          <p:attrName>style.visibility</p:attrName>
                                        </p:attrNameLst>
                                      </p:cBhvr>
                                      <p:to>
                                        <p:strVal val="hidden"/>
                                      </p:to>
                                    </p:set>
                                  </p:childTnLst>
                                </p:cTn>
                              </p:par>
                            </p:childTnLst>
                          </p:cTn>
                        </p:par>
                        <p:par>
                          <p:cTn id="17" fill="hold">
                            <p:stCondLst>
                              <p:cond delay="0"/>
                            </p:stCondLst>
                            <p:childTnLst>
                              <p:par>
                                <p:cTn id="18" presetID="1" presetClass="exit" presetSubtype="0" fill="hold" grpId="5" nodeType="afterEffect">
                                  <p:stCondLst>
                                    <p:cond delay="0"/>
                                  </p:stCondLst>
                                  <p:iterate>
                                    <p:tmAbs val="0"/>
                                  </p:iterate>
                                  <p:childTnLst>
                                    <p:set>
                                      <p:cBhvr>
                                        <p:cTn id="19" fill="hold">
                                          <p:stCondLst>
                                            <p:cond delay="0"/>
                                          </p:stCondLst>
                                        </p:cTn>
                                        <p:tgtEl>
                                          <p:spTgt spid="296"/>
                                        </p:tgtEl>
                                        <p:attrNameLst>
                                          <p:attrName>style.visibility</p:attrName>
                                        </p:attrNameLst>
                                      </p:cBhvr>
                                      <p:to>
                                        <p:strVal val="hidden"/>
                                      </p:to>
                                    </p:set>
                                  </p:childTnLst>
                                </p:cTn>
                              </p:par>
                            </p:childTnLst>
                          </p:cTn>
                        </p:par>
                        <p:par>
                          <p:cTn id="20" fill="hold">
                            <p:stCondLst>
                              <p:cond delay="0"/>
                            </p:stCondLst>
                            <p:childTnLst>
                              <p:par>
                                <p:cTn id="21" presetID="1" presetClass="exit" presetSubtype="0" fill="hold" grpId="6" nodeType="afterEffect">
                                  <p:stCondLst>
                                    <p:cond delay="0"/>
                                  </p:stCondLst>
                                  <p:iterate>
                                    <p:tmAbs val="0"/>
                                  </p:iterate>
                                  <p:childTnLst>
                                    <p:set>
                                      <p:cBhvr>
                                        <p:cTn id="22" fill="hold">
                                          <p:stCondLst>
                                            <p:cond delay="0"/>
                                          </p:stCondLst>
                                        </p:cTn>
                                        <p:tgtEl>
                                          <p:spTgt spid="291"/>
                                        </p:tgtEl>
                                        <p:attrNameLst>
                                          <p:attrName>style.visibility</p:attrName>
                                        </p:attrNameLst>
                                      </p:cBhvr>
                                      <p:to>
                                        <p:strVal val="hidden"/>
                                      </p:to>
                                    </p:set>
                                  </p:childTnLst>
                                </p:cTn>
                              </p:par>
                            </p:childTnLst>
                          </p:cTn>
                        </p:par>
                        <p:par>
                          <p:cTn id="23" fill="hold">
                            <p:stCondLst>
                              <p:cond delay="0"/>
                            </p:stCondLst>
                            <p:childTnLst>
                              <p:par>
                                <p:cTn id="24" presetID="1" presetClass="exit" presetSubtype="0" fill="hold" grpId="7" nodeType="afterEffect">
                                  <p:stCondLst>
                                    <p:cond delay="0"/>
                                  </p:stCondLst>
                                  <p:iterate>
                                    <p:tmAbs val="0"/>
                                  </p:iterate>
                                  <p:childTnLst>
                                    <p:set>
                                      <p:cBhvr>
                                        <p:cTn id="25" fill="hold">
                                          <p:stCondLst>
                                            <p:cond delay="0"/>
                                          </p:stCondLst>
                                        </p:cTn>
                                        <p:tgtEl>
                                          <p:spTgt spid="298"/>
                                        </p:tgtEl>
                                        <p:attrNameLst>
                                          <p:attrName>style.visibility</p:attrName>
                                        </p:attrNameLst>
                                      </p:cBhvr>
                                      <p:to>
                                        <p:strVal val="hidden"/>
                                      </p:to>
                                    </p:set>
                                  </p:childTnLst>
                                </p:cTn>
                              </p:par>
                            </p:childTnLst>
                          </p:cTn>
                        </p:par>
                        <p:par>
                          <p:cTn id="26" fill="hold">
                            <p:stCondLst>
                              <p:cond delay="0"/>
                            </p:stCondLst>
                            <p:childTnLst>
                              <p:par>
                                <p:cTn id="27" presetID="1" presetClass="exit" presetSubtype="0" fill="hold" grpId="8" nodeType="afterEffect">
                                  <p:stCondLst>
                                    <p:cond delay="0"/>
                                  </p:stCondLst>
                                  <p:iterate>
                                    <p:tmAbs val="0"/>
                                  </p:iterate>
                                  <p:childTnLst>
                                    <p:set>
                                      <p:cBhvr>
                                        <p:cTn id="28" fill="hold">
                                          <p:stCondLst>
                                            <p:cond delay="0"/>
                                          </p:stCondLst>
                                        </p:cTn>
                                        <p:tgtEl>
                                          <p:spTgt spid="297"/>
                                        </p:tgtEl>
                                        <p:attrNameLst>
                                          <p:attrName>style.visibility</p:attrName>
                                        </p:attrNameLst>
                                      </p:cBhvr>
                                      <p:to>
                                        <p:strVal val="hidden"/>
                                      </p:to>
                                    </p:set>
                                  </p:childTnLst>
                                </p:cTn>
                              </p:par>
                            </p:childTnLst>
                          </p:cTn>
                        </p:par>
                        <p:par>
                          <p:cTn id="29" fill="hold">
                            <p:stCondLst>
                              <p:cond delay="0"/>
                            </p:stCondLst>
                            <p:childTnLst>
                              <p:par>
                                <p:cTn id="30" presetID="1" presetClass="exit" presetSubtype="0" fill="hold" grpId="9" nodeType="afterEffect">
                                  <p:stCondLst>
                                    <p:cond delay="0"/>
                                  </p:stCondLst>
                                  <p:iterate>
                                    <p:tmAbs val="0"/>
                                  </p:iterate>
                                  <p:childTnLst>
                                    <p:set>
                                      <p:cBhvr>
                                        <p:cTn id="31" fill="hold">
                                          <p:stCondLst>
                                            <p:cond delay="0"/>
                                          </p:stCondLst>
                                        </p:cTn>
                                        <p:tgtEl>
                                          <p:spTgt spid="290"/>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10" nodeType="afterEffect">
                                  <p:stCondLst>
                                    <p:cond delay="0"/>
                                  </p:stCondLst>
                                  <p:iterate>
                                    <p:tmAbs val="0"/>
                                  </p:iterate>
                                  <p:childTnLst>
                                    <p:set>
                                      <p:cBhvr>
                                        <p:cTn id="34" fill="hold"/>
                                        <p:tgtEl>
                                          <p:spTgt spid="30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11" nodeType="afterEffect">
                                  <p:stCondLst>
                                    <p:cond delay="0"/>
                                  </p:stCondLst>
                                  <p:iterate>
                                    <p:tmAbs val="0"/>
                                  </p:iterate>
                                  <p:childTnLst>
                                    <p:set>
                                      <p:cBhvr>
                                        <p:cTn id="37" fill="hold"/>
                                        <p:tgtEl>
                                          <p:spTgt spid="299"/>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12" nodeType="afterEffect">
                                  <p:stCondLst>
                                    <p:cond delay="0"/>
                                  </p:stCondLst>
                                  <p:iterate>
                                    <p:tmAbs val="0"/>
                                  </p:iterate>
                                  <p:childTnLst>
                                    <p:set>
                                      <p:cBhvr>
                                        <p:cTn id="40" fill="hold"/>
                                        <p:tgtEl>
                                          <p:spTgt spid="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1" fill="hold" display="0">
                  <p:stCondLst>
                    <p:cond delay="indefinite"/>
                  </p:stCondLst>
                </p:cTn>
                <p:tgtEl>
                  <p:spTgt spid="292"/>
                </p:tgtEl>
              </p:cMediaNode>
            </p:audio>
          </p:childTnLst>
        </p:cTn>
      </p:par>
    </p:tnLst>
    <p:bldLst>
      <p:bldP spid="290" grpId="9" animBg="1" advAuto="0"/>
      <p:bldP spid="291" grpId="6" animBg="1" advAuto="0"/>
      <p:bldP spid="293" grpId="2" animBg="1" advAuto="0"/>
      <p:bldP spid="294" grpId="3" animBg="1" advAuto="0"/>
      <p:bldP spid="295" grpId="4" animBg="1" advAuto="0"/>
      <p:bldP spid="296" grpId="5" animBg="1" advAuto="0"/>
      <p:bldP spid="297" grpId="8" animBg="1" advAuto="0"/>
      <p:bldP spid="298" grpId="7" animBg="1" advAuto="0"/>
      <p:bldP spid="299" grpId="11" animBg="1" advAuto="0"/>
      <p:bldP spid="300" grpId="10" animBg="1" advAuto="0"/>
      <p:bldP spid="301" grpId="1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ext Box 2"/>
          <p:cNvSpPr txBox="1"/>
          <p:nvPr/>
        </p:nvSpPr>
        <p:spPr>
          <a:xfrm>
            <a:off x="618706" y="1463006"/>
            <a:ext cx="7232967" cy="3479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00000"/>
              </a:lnSpc>
              <a:spcBef>
                <a:spcPts val="2800"/>
              </a:spcBef>
              <a:defRPr>
                <a:latin typeface="Optima"/>
                <a:ea typeface="Optima"/>
                <a:cs typeface="Optima"/>
                <a:sym typeface="Optima"/>
              </a:defRPr>
            </a:lvl1pPr>
          </a:lstStyle>
          <a:p>
            <a:r>
              <a:t>Musical dramatist, and heir to Mahler’s passionate post-Romantic style</a:t>
            </a:r>
          </a:p>
        </p:txBody>
      </p:sp>
      <p:pic>
        <p:nvPicPr>
          <p:cNvPr id="204" name="Image" descr="Image"/>
          <p:cNvPicPr>
            <a:picLocks noChangeAspect="1"/>
          </p:cNvPicPr>
          <p:nvPr/>
        </p:nvPicPr>
        <p:blipFill>
          <a:blip r:embed="rId2"/>
          <a:stretch>
            <a:fillRect/>
          </a:stretch>
        </p:blipFill>
        <p:spPr>
          <a:xfrm>
            <a:off x="11701508" y="-14463"/>
            <a:ext cx="12420601" cy="6985001"/>
          </a:xfrm>
          <a:prstGeom prst="rect">
            <a:avLst/>
          </a:prstGeom>
          <a:ln w="12700">
            <a:miter lim="400000"/>
          </a:ln>
          <a:effectLst>
            <a:outerShdw blurRad="152400" dist="143020" dir="5400000" rotWithShape="0">
              <a:srgbClr val="000000">
                <a:alpha val="50000"/>
              </a:srgbClr>
            </a:outerShdw>
          </a:effectLst>
        </p:spPr>
      </p:pic>
      <p:sp>
        <p:nvSpPr>
          <p:cNvPr id="205" name="Text Box 3"/>
          <p:cNvSpPr txBox="1"/>
          <p:nvPr/>
        </p:nvSpPr>
        <p:spPr>
          <a:xfrm>
            <a:off x="3621324" y="12976297"/>
            <a:ext cx="7376161" cy="4521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lnSpc>
                <a:spcPct val="100000"/>
              </a:lnSpc>
              <a:spcBef>
                <a:spcPts val="1400"/>
              </a:spcBef>
              <a:defRPr sz="2400">
                <a:latin typeface="Optima"/>
                <a:ea typeface="Optima"/>
                <a:cs typeface="Optima"/>
                <a:sym typeface="Optima"/>
              </a:defRPr>
            </a:lvl1pPr>
          </a:lstStyle>
          <a:p>
            <a:r>
              <a:t>Berg painting by Schoenberg</a:t>
            </a:r>
          </a:p>
        </p:txBody>
      </p:sp>
      <p:sp>
        <p:nvSpPr>
          <p:cNvPr id="206" name="Text Box 3"/>
          <p:cNvSpPr txBox="1"/>
          <p:nvPr/>
        </p:nvSpPr>
        <p:spPr>
          <a:xfrm>
            <a:off x="12529915" y="8076718"/>
            <a:ext cx="10479988" cy="4216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defTabSz="1828800">
              <a:lnSpc>
                <a:spcPct val="100000"/>
              </a:lnSpc>
              <a:spcBef>
                <a:spcPts val="2800"/>
              </a:spcBef>
              <a:defRPr>
                <a:latin typeface="Optima"/>
                <a:ea typeface="Optima"/>
                <a:cs typeface="Optima"/>
                <a:sym typeface="Optima"/>
              </a:defRPr>
            </a:pPr>
            <a:r>
              <a:t>Like Schoenberg, he draws inspiration from the past;</a:t>
            </a:r>
          </a:p>
          <a:p>
            <a:pPr algn="ctr" defTabSz="1828800">
              <a:lnSpc>
                <a:spcPct val="100000"/>
              </a:lnSpc>
              <a:spcBef>
                <a:spcPts val="2800"/>
              </a:spcBef>
              <a:defRPr>
                <a:latin typeface="Optima"/>
                <a:ea typeface="Optima"/>
                <a:cs typeface="Optima"/>
                <a:sym typeface="Optima"/>
              </a:defRPr>
            </a:pPr>
            <a:r>
              <a:t>unlike Schoenberg, that alludes to a richer harmonic language reminiscent of late chromatic music</a:t>
            </a:r>
          </a:p>
        </p:txBody>
      </p:sp>
      <p:pic>
        <p:nvPicPr>
          <p:cNvPr id="207" name="Image" descr="Image"/>
          <p:cNvPicPr>
            <a:picLocks noChangeAspect="1"/>
          </p:cNvPicPr>
          <p:nvPr/>
        </p:nvPicPr>
        <p:blipFill>
          <a:blip r:embed="rId3"/>
          <a:stretch>
            <a:fillRect/>
          </a:stretch>
        </p:blipFill>
        <p:spPr>
          <a:xfrm>
            <a:off x="-38983" y="6157135"/>
            <a:ext cx="3568701" cy="7620001"/>
          </a:xfrm>
          <a:prstGeom prst="rect">
            <a:avLst/>
          </a:prstGeom>
          <a:ln w="12700">
            <a:miter lim="400000"/>
          </a:ln>
        </p:spPr>
      </p:pic>
      <p:sp>
        <p:nvSpPr>
          <p:cNvPr id="208" name="Text Box 2"/>
          <p:cNvSpPr txBox="1"/>
          <p:nvPr/>
        </p:nvSpPr>
        <p:spPr>
          <a:xfrm>
            <a:off x="4413334" y="5246966"/>
            <a:ext cx="7232966" cy="5689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lnSpc>
                <a:spcPct val="100000"/>
              </a:lnSpc>
              <a:spcBef>
                <a:spcPts val="2800"/>
              </a:spcBef>
              <a:defRPr>
                <a:latin typeface="Optima"/>
                <a:ea typeface="Optima"/>
                <a:cs typeface="Optima"/>
                <a:sym typeface="Optima"/>
              </a:defRPr>
            </a:pPr>
            <a:r>
              <a:t>Like Mahler, Berg never entirely abandoned tonality</a:t>
            </a:r>
          </a:p>
          <a:p>
            <a:pPr defTabSz="1828800">
              <a:lnSpc>
                <a:spcPct val="100000"/>
              </a:lnSpc>
              <a:spcBef>
                <a:spcPts val="2800"/>
              </a:spcBef>
              <a:defRPr>
                <a:latin typeface="Optima"/>
                <a:ea typeface="Optima"/>
                <a:cs typeface="Optima"/>
                <a:sym typeface="Optima"/>
              </a:defRPr>
            </a:pPr>
            <a:r>
              <a:t>Berg was intensely fascinated by the intricacies of musical structure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 Box 3"/>
          <p:cNvSpPr txBox="1"/>
          <p:nvPr/>
        </p:nvSpPr>
        <p:spPr>
          <a:xfrm>
            <a:off x="13752137" y="1425863"/>
            <a:ext cx="9014768" cy="237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defTabSz="1828800">
              <a:lnSpc>
                <a:spcPct val="100000"/>
              </a:lnSpc>
              <a:spcBef>
                <a:spcPts val="2800"/>
              </a:spcBef>
              <a:defRPr>
                <a:latin typeface="Optima"/>
                <a:ea typeface="Optima"/>
                <a:cs typeface="Optima"/>
                <a:sym typeface="Optima"/>
              </a:defRPr>
            </a:lvl1pPr>
          </a:lstStyle>
          <a:p>
            <a:r>
              <a:t>A page from Berg’s exhaustive counterpoint &amp; composition lessons with Schoenberg</a:t>
            </a:r>
          </a:p>
        </p:txBody>
      </p:sp>
      <p:pic>
        <p:nvPicPr>
          <p:cNvPr id="211" name="Image" descr="Image"/>
          <p:cNvPicPr>
            <a:picLocks noChangeAspect="1"/>
          </p:cNvPicPr>
          <p:nvPr/>
        </p:nvPicPr>
        <p:blipFill>
          <a:blip r:embed="rId2"/>
          <a:stretch>
            <a:fillRect/>
          </a:stretch>
        </p:blipFill>
        <p:spPr>
          <a:xfrm>
            <a:off x="857022" y="788785"/>
            <a:ext cx="10198101" cy="12954001"/>
          </a:xfrm>
          <a:prstGeom prst="rect">
            <a:avLst/>
          </a:prstGeom>
          <a:ln w="12700">
            <a:miter lim="400000"/>
          </a:ln>
        </p:spPr>
      </p:pic>
      <p:pic>
        <p:nvPicPr>
          <p:cNvPr id="212" name="Image" descr="Image"/>
          <p:cNvPicPr>
            <a:picLocks noChangeAspect="1"/>
          </p:cNvPicPr>
          <p:nvPr/>
        </p:nvPicPr>
        <p:blipFill>
          <a:blip r:embed="rId3"/>
          <a:stretch>
            <a:fillRect/>
          </a:stretch>
        </p:blipFill>
        <p:spPr>
          <a:xfrm>
            <a:off x="12490879" y="4954068"/>
            <a:ext cx="10969024" cy="8336459"/>
          </a:xfrm>
          <a:prstGeom prst="rect">
            <a:avLst/>
          </a:prstGeom>
          <a:ln w="12700">
            <a:miter lim="400000"/>
          </a:ln>
          <a:effectLst>
            <a:outerShdw blurRad="152400" dist="143020" dir="5400000" rotWithShape="0">
              <a:srgbClr val="000000">
                <a:alpha val="50000"/>
              </a:srgbClr>
            </a:outerShdw>
          </a:effec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 Box 3"/>
          <p:cNvSpPr txBox="1"/>
          <p:nvPr/>
        </p:nvSpPr>
        <p:spPr>
          <a:xfrm>
            <a:off x="2876767" y="148244"/>
            <a:ext cx="17340552" cy="1770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defTabSz="1828800">
              <a:lnSpc>
                <a:spcPct val="100000"/>
              </a:lnSpc>
              <a:spcBef>
                <a:spcPts val="2800"/>
              </a:spcBef>
              <a:defRPr>
                <a:latin typeface="Optima"/>
                <a:ea typeface="Optima"/>
                <a:cs typeface="Optima"/>
                <a:sym typeface="Optima"/>
              </a:defRPr>
            </a:pPr>
            <a:r>
              <a:t>Piano Sonata, Op.1 (1906-1908)</a:t>
            </a:r>
          </a:p>
          <a:p>
            <a:pPr algn="ctr" defTabSz="1828800">
              <a:lnSpc>
                <a:spcPct val="100000"/>
              </a:lnSpc>
              <a:spcBef>
                <a:spcPts val="2800"/>
              </a:spcBef>
              <a:defRPr sz="3200">
                <a:latin typeface="Optima"/>
                <a:ea typeface="Optima"/>
                <a:cs typeface="Optima"/>
                <a:sym typeface="Optima"/>
              </a:defRPr>
            </a:pPr>
            <a:r>
              <a:t>Berg’s first substantial piece written under Schoenberg, classical phrase structure</a:t>
            </a:r>
          </a:p>
        </p:txBody>
      </p:sp>
      <p:pic>
        <p:nvPicPr>
          <p:cNvPr id="215" name="op 1_Page_1.jpg" descr="op 1_Page_1.jpg"/>
          <p:cNvPicPr>
            <a:picLocks noChangeAspect="1"/>
          </p:cNvPicPr>
          <p:nvPr/>
        </p:nvPicPr>
        <p:blipFill>
          <a:blip r:embed="rId2"/>
          <a:srcRect t="7071" b="35726"/>
          <a:stretch>
            <a:fillRect/>
          </a:stretch>
        </p:blipFill>
        <p:spPr>
          <a:xfrm>
            <a:off x="1059445" y="4030244"/>
            <a:ext cx="10406434" cy="8419253"/>
          </a:xfrm>
          <a:prstGeom prst="rect">
            <a:avLst/>
          </a:prstGeom>
          <a:ln w="12700">
            <a:miter lim="400000"/>
          </a:ln>
        </p:spPr>
      </p:pic>
      <p:sp>
        <p:nvSpPr>
          <p:cNvPr id="216" name="Text Box 14"/>
          <p:cNvSpPr txBox="1"/>
          <p:nvPr/>
        </p:nvSpPr>
        <p:spPr>
          <a:xfrm>
            <a:off x="2720010" y="2747036"/>
            <a:ext cx="6522721" cy="6184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lnSpc>
                <a:spcPct val="100000"/>
              </a:lnSpc>
              <a:spcBef>
                <a:spcPts val="1600"/>
              </a:spcBef>
              <a:defRPr sz="2800" b="1" i="1">
                <a:solidFill>
                  <a:srgbClr val="DF1E23"/>
                </a:solidFill>
                <a:latin typeface="Optima"/>
                <a:ea typeface="Optima"/>
                <a:cs typeface="Optima"/>
                <a:sym typeface="Optima"/>
              </a:defRPr>
            </a:pPr>
            <a:r>
              <a:t>cadential phrase</a:t>
            </a:r>
            <a:r>
              <a:rPr i="0"/>
              <a:t>: moves to point of rest</a:t>
            </a:r>
          </a:p>
        </p:txBody>
      </p:sp>
      <p:sp>
        <p:nvSpPr>
          <p:cNvPr id="217" name="AutoShape 13"/>
          <p:cNvSpPr/>
          <p:nvPr/>
        </p:nvSpPr>
        <p:spPr>
          <a:xfrm rot="5381072">
            <a:off x="4822691" y="-87373"/>
            <a:ext cx="762001" cy="7874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794"/>
                  <a:pt x="10800" y="19800"/>
                </a:cubicBezTo>
                <a:lnTo>
                  <a:pt x="10800" y="12600"/>
                </a:lnTo>
                <a:cubicBezTo>
                  <a:pt x="10800" y="11606"/>
                  <a:pt x="5965" y="10800"/>
                  <a:pt x="0" y="10800"/>
                </a:cubicBezTo>
                <a:cubicBezTo>
                  <a:pt x="5965" y="10800"/>
                  <a:pt x="10800" y="9994"/>
                  <a:pt x="10800" y="9000"/>
                </a:cubicBezTo>
                <a:lnTo>
                  <a:pt x="10800" y="1800"/>
                </a:lnTo>
                <a:cubicBezTo>
                  <a:pt x="10800" y="806"/>
                  <a:pt x="15635" y="0"/>
                  <a:pt x="21600" y="0"/>
                </a:cubicBezTo>
              </a:path>
            </a:pathLst>
          </a:custGeom>
          <a:ln w="25400">
            <a:solidFill>
              <a:srgbClr val="FF0000"/>
            </a:solidFill>
          </a:ln>
        </p:spPr>
        <p:txBody>
          <a:bodyPr tIns="91439" bIns="91439" anchor="ctr"/>
          <a:lstStyle/>
          <a:p>
            <a:pPr defTabSz="1828800">
              <a:lnSpc>
                <a:spcPct val="100000"/>
              </a:lnSpc>
              <a:spcBef>
                <a:spcPts val="0"/>
              </a:spcBef>
              <a:defRPr>
                <a:latin typeface="Optima"/>
                <a:ea typeface="Optima"/>
                <a:cs typeface="Optima"/>
                <a:sym typeface="Optima"/>
              </a:defRPr>
            </a:pPr>
            <a:endParaRPr/>
          </a:p>
        </p:txBody>
      </p:sp>
      <p:pic>
        <p:nvPicPr>
          <p:cNvPr id="218" name="op 1_Page_1.jpg" descr="op 1_Page_1.jpg"/>
          <p:cNvPicPr>
            <a:picLocks noChangeAspect="1"/>
          </p:cNvPicPr>
          <p:nvPr/>
        </p:nvPicPr>
        <p:blipFill>
          <a:blip r:embed="rId2"/>
          <a:srcRect t="48827" b="6202"/>
          <a:stretch>
            <a:fillRect/>
          </a:stretch>
        </p:blipFill>
        <p:spPr>
          <a:xfrm>
            <a:off x="13397625" y="2188090"/>
            <a:ext cx="10406434" cy="6618909"/>
          </a:xfrm>
          <a:prstGeom prst="rect">
            <a:avLst/>
          </a:prstGeom>
          <a:ln w="12700">
            <a:miter lim="400000"/>
          </a:ln>
        </p:spPr>
      </p:pic>
      <p:pic>
        <p:nvPicPr>
          <p:cNvPr id="219" name="op 1_Page_2.jpg" descr="op 1_Page_2.jpg"/>
          <p:cNvPicPr>
            <a:picLocks noChangeAspect="1"/>
          </p:cNvPicPr>
          <p:nvPr/>
        </p:nvPicPr>
        <p:blipFill>
          <a:blip r:embed="rId3"/>
          <a:srcRect b="67456"/>
          <a:stretch>
            <a:fillRect/>
          </a:stretch>
        </p:blipFill>
        <p:spPr>
          <a:xfrm>
            <a:off x="13470655" y="8492283"/>
            <a:ext cx="9697652" cy="446365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1" nodeType="afterEffect">
                                  <p:stCondLst>
                                    <p:cond delay="0"/>
                                  </p:stCondLst>
                                  <p:iterate>
                                    <p:tmAbs val="0"/>
                                  </p:iterate>
                                  <p:childTnLst>
                                    <p:set>
                                      <p:cBhvr>
                                        <p:cTn id="6" fill="hold"/>
                                        <p:tgtEl>
                                          <p:spTgt spid="216"/>
                                        </p:tgtEl>
                                        <p:attrNameLst>
                                          <p:attrName>style.visibility</p:attrName>
                                        </p:attrNameLst>
                                      </p:cBhvr>
                                      <p:to>
                                        <p:strVal val="visible"/>
                                      </p:to>
                                    </p:set>
                                    <p:anim calcmode="lin" valueType="num">
                                      <p:cBhvr>
                                        <p:cTn id="7" dur="500" fill="hold"/>
                                        <p:tgtEl>
                                          <p:spTgt spid="216"/>
                                        </p:tgtEl>
                                        <p:attrNameLst>
                                          <p:attrName>ppt_x</p:attrName>
                                        </p:attrNameLst>
                                      </p:cBhvr>
                                      <p:tavLst>
                                        <p:tav tm="0">
                                          <p:val>
                                            <p:strVal val="1+#ppt_w/2"/>
                                          </p:val>
                                        </p:tav>
                                        <p:tav tm="100000">
                                          <p:val>
                                            <p:strVal val="#ppt_x"/>
                                          </p:val>
                                        </p:tav>
                                      </p:tavLst>
                                    </p:anim>
                                    <p:anim calcmode="lin" valueType="num">
                                      <p:cBhvr>
                                        <p:cTn id="8" dur="500" fill="hold"/>
                                        <p:tgtEl>
                                          <p:spTgt spid="2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grpId="2" nodeType="afterEffect">
                                  <p:stCondLst>
                                    <p:cond delay="0"/>
                                  </p:stCondLst>
                                  <p:iterate>
                                    <p:tmAbs val="0"/>
                                  </p:iterate>
                                  <p:childTnLst>
                                    <p:set>
                                      <p:cBhvr>
                                        <p:cTn id="11" fill="hold"/>
                                        <p:tgtEl>
                                          <p:spTgt spid="217"/>
                                        </p:tgtEl>
                                        <p:attrNameLst>
                                          <p:attrName>style.visibility</p:attrName>
                                        </p:attrNameLst>
                                      </p:cBhvr>
                                      <p:to>
                                        <p:strVal val="visible"/>
                                      </p:to>
                                    </p:set>
                                    <p:anim calcmode="lin" valueType="num">
                                      <p:cBhvr>
                                        <p:cTn id="12" dur="500" fill="hold"/>
                                        <p:tgtEl>
                                          <p:spTgt spid="217"/>
                                        </p:tgtEl>
                                        <p:attrNameLst>
                                          <p:attrName>ppt_x</p:attrName>
                                        </p:attrNameLst>
                                      </p:cBhvr>
                                      <p:tavLst>
                                        <p:tav tm="0">
                                          <p:val>
                                            <p:strVal val="1+#ppt_w/2"/>
                                          </p:val>
                                        </p:tav>
                                        <p:tav tm="100000">
                                          <p:val>
                                            <p:strVal val="#ppt_x"/>
                                          </p:val>
                                        </p:tav>
                                      </p:tavLst>
                                    </p:anim>
                                    <p:anim calcmode="lin" valueType="num">
                                      <p:cBhvr>
                                        <p:cTn id="13" dur="500" fill="hold"/>
                                        <p:tgtEl>
                                          <p:spTgt spid="2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1" animBg="1" advAuto="0"/>
      <p:bldP spid="217"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 Box 3"/>
          <p:cNvSpPr txBox="1"/>
          <p:nvPr/>
        </p:nvSpPr>
        <p:spPr>
          <a:xfrm>
            <a:off x="3446570" y="289712"/>
            <a:ext cx="18156741" cy="1556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defTabSz="1828800">
              <a:lnSpc>
                <a:spcPct val="100000"/>
              </a:lnSpc>
              <a:spcBef>
                <a:spcPts val="2800"/>
              </a:spcBef>
              <a:defRPr sz="4500">
                <a:latin typeface="Optima"/>
                <a:ea typeface="Optima"/>
                <a:cs typeface="Optima"/>
                <a:sym typeface="Optima"/>
              </a:defRPr>
            </a:pPr>
            <a:r>
              <a:t>The Second of the </a:t>
            </a:r>
            <a:r>
              <a:rPr i="1"/>
              <a:t>Altenberglieder </a:t>
            </a:r>
            <a:r>
              <a:t>Op.4, orchestral songs written 1912 to postcard texts by Peter Altenberg for mezzo-soprano and orchestra</a:t>
            </a:r>
          </a:p>
        </p:txBody>
      </p:sp>
      <p:pic>
        <p:nvPicPr>
          <p:cNvPr id="222" name="Picture 4" descr="Picture 4"/>
          <p:cNvPicPr>
            <a:picLocks noChangeAspect="1"/>
          </p:cNvPicPr>
          <p:nvPr/>
        </p:nvPicPr>
        <p:blipFill>
          <a:blip r:embed="rId4"/>
          <a:srcRect t="80" b="5118"/>
          <a:stretch>
            <a:fillRect/>
          </a:stretch>
        </p:blipFill>
        <p:spPr>
          <a:xfrm>
            <a:off x="-137367" y="1788096"/>
            <a:ext cx="8426365" cy="11502126"/>
          </a:xfrm>
          <a:prstGeom prst="rect">
            <a:avLst/>
          </a:prstGeom>
          <a:ln w="12700">
            <a:miter lim="400000"/>
          </a:ln>
        </p:spPr>
      </p:pic>
      <p:pic>
        <p:nvPicPr>
          <p:cNvPr id="223" name="Picture 1027" descr="Picture 1027"/>
          <p:cNvPicPr>
            <a:picLocks noChangeAspect="1"/>
          </p:cNvPicPr>
          <p:nvPr/>
        </p:nvPicPr>
        <p:blipFill>
          <a:blip r:embed="rId5"/>
          <a:srcRect/>
          <a:stretch>
            <a:fillRect/>
          </a:stretch>
        </p:blipFill>
        <p:spPr>
          <a:xfrm>
            <a:off x="8623858" y="1910003"/>
            <a:ext cx="7802095" cy="11664088"/>
          </a:xfrm>
          <a:prstGeom prst="rect">
            <a:avLst/>
          </a:prstGeom>
          <a:ln w="12700">
            <a:miter lim="400000"/>
          </a:ln>
        </p:spPr>
      </p:pic>
      <p:pic>
        <p:nvPicPr>
          <p:cNvPr id="224" name="image46.jpeg" descr="image46.jpeg"/>
          <p:cNvPicPr>
            <a:picLocks noChangeAspect="1"/>
          </p:cNvPicPr>
          <p:nvPr/>
        </p:nvPicPr>
        <p:blipFill>
          <a:blip r:embed="rId6"/>
          <a:stretch>
            <a:fillRect/>
          </a:stretch>
        </p:blipFill>
        <p:spPr>
          <a:xfrm>
            <a:off x="16404541" y="2421204"/>
            <a:ext cx="7802095" cy="11272754"/>
          </a:xfrm>
          <a:prstGeom prst="rect">
            <a:avLst/>
          </a:prstGeom>
          <a:ln w="12700">
            <a:miter lim="400000"/>
          </a:ln>
        </p:spPr>
      </p:pic>
      <p:pic>
        <p:nvPicPr>
          <p:cNvPr id="225" name="Sahst du nach den Gewitteregen.png" descr="Sahst du nach den Gewitteregen.png"/>
          <p:cNvPicPr>
            <a:picLocks noChangeAspect="1"/>
          </p:cNvPicPr>
          <p:nvPr/>
        </p:nvPicPr>
        <p:blipFill>
          <a:blip r:embed="rId7"/>
          <a:stretch>
            <a:fillRect/>
          </a:stretch>
        </p:blipFill>
        <p:spPr>
          <a:xfrm>
            <a:off x="11930077" y="737578"/>
            <a:ext cx="9820714" cy="12704222"/>
          </a:xfrm>
          <a:prstGeom prst="rect">
            <a:avLst/>
          </a:prstGeom>
          <a:ln w="12700">
            <a:miter lim="400000"/>
          </a:ln>
        </p:spPr>
      </p:pic>
      <p:pic>
        <p:nvPicPr>
          <p:cNvPr id="226" name="Berg_Altenberg Lieder, Op. 4 - Sahst Du Nach Dem Gewitterregen.m4a" descr="Berg_Altenberg Lieder, Op. 4 - Sahst Du Nach Dem Gewitterregen.m4a"/>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22451420" y="10901788"/>
            <a:ext cx="571501" cy="571501"/>
          </a:xfrm>
          <a:prstGeom prst="rect">
            <a:avLst/>
          </a:prstGeom>
          <a:ln w="12700">
            <a:miter lim="400000"/>
          </a:ln>
        </p:spPr>
      </p:pic>
      <p:sp>
        <p:nvSpPr>
          <p:cNvPr id="227" name="Did you see the forest after the thundershowers?…"/>
          <p:cNvSpPr txBox="1"/>
          <p:nvPr/>
        </p:nvSpPr>
        <p:spPr>
          <a:xfrm>
            <a:off x="1891543" y="3827566"/>
            <a:ext cx="8279014" cy="6524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a:latin typeface="Optima"/>
                <a:ea typeface="Optima"/>
                <a:cs typeface="Optima"/>
                <a:sym typeface="Optima"/>
              </a:defRPr>
            </a:pPr>
            <a:r>
              <a:t>Did you see the forest after the thundershowers?</a:t>
            </a:r>
          </a:p>
          <a:p>
            <a:pPr>
              <a:defRPr>
                <a:latin typeface="Optima"/>
                <a:ea typeface="Optima"/>
                <a:cs typeface="Optima"/>
                <a:sym typeface="Optima"/>
              </a:defRPr>
            </a:pPr>
            <a:r>
              <a:t>All is calm, glistens, and is more beautiful than before.</a:t>
            </a:r>
          </a:p>
          <a:p>
            <a:pPr>
              <a:defRPr>
                <a:latin typeface="Optima"/>
                <a:ea typeface="Optima"/>
                <a:cs typeface="Optima"/>
                <a:sym typeface="Optima"/>
              </a:defRPr>
            </a:pPr>
            <a:r>
              <a:t>See, woman, you too need thundershowers!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22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25"/>
                                        </p:tgtEl>
                                        <p:attrNameLst>
                                          <p:attrName>style.visibility</p:attrName>
                                        </p:attrNameLst>
                                      </p:cBhvr>
                                      <p:to>
                                        <p:strVal val="visible"/>
                                      </p:to>
                                    </p:set>
                                  </p:childTnLst>
                                </p:cTn>
                              </p:par>
                            </p:childTnLst>
                          </p:cTn>
                        </p:par>
                        <p:par>
                          <p:cTn id="10" fill="hold">
                            <p:stCondLst>
                              <p:cond delay="0"/>
                            </p:stCondLst>
                            <p:childTnLst>
                              <p:par>
                                <p:cTn id="11" presetID="1" presetClass="exit" presetSubtype="0" fill="hold" grpId="3" nodeType="afterEffect">
                                  <p:stCondLst>
                                    <p:cond delay="0"/>
                                  </p:stCondLst>
                                  <p:iterate>
                                    <p:tmAbs val="0"/>
                                  </p:iterate>
                                  <p:childTnLst>
                                    <p:set>
                                      <p:cBhvr>
                                        <p:cTn id="12" fill="hold">
                                          <p:stCondLst>
                                            <p:cond delay="0"/>
                                          </p:stCondLst>
                                        </p:cTn>
                                        <p:tgtEl>
                                          <p:spTgt spid="223"/>
                                        </p:tgtEl>
                                        <p:attrNameLst>
                                          <p:attrName>style.visibility</p:attrName>
                                        </p:attrNameLst>
                                      </p:cBhvr>
                                      <p:to>
                                        <p:strVal val="hidden"/>
                                      </p:to>
                                    </p:set>
                                  </p:childTnLst>
                                </p:cTn>
                              </p:par>
                            </p:childTnLst>
                          </p:cTn>
                        </p:par>
                        <p:par>
                          <p:cTn id="13" fill="hold">
                            <p:stCondLst>
                              <p:cond delay="0"/>
                            </p:stCondLst>
                            <p:childTnLst>
                              <p:par>
                                <p:cTn id="14" presetID="1" presetClass="exit" presetSubtype="0" fill="hold" grpId="4" nodeType="afterEffect">
                                  <p:stCondLst>
                                    <p:cond delay="0"/>
                                  </p:stCondLst>
                                  <p:iterate>
                                    <p:tmAbs val="0"/>
                                  </p:iterate>
                                  <p:childTnLst>
                                    <p:set>
                                      <p:cBhvr>
                                        <p:cTn id="15" fill="hold">
                                          <p:stCondLst>
                                            <p:cond delay="0"/>
                                          </p:stCondLst>
                                        </p:cTn>
                                        <p:tgtEl>
                                          <p:spTgt spid="224"/>
                                        </p:tgtEl>
                                        <p:attrNameLst>
                                          <p:attrName>style.visibility</p:attrName>
                                        </p:attrNameLst>
                                      </p:cBhvr>
                                      <p:to>
                                        <p:strVal val="hidden"/>
                                      </p:to>
                                    </p:set>
                                  </p:childTnLst>
                                </p:cTn>
                              </p:par>
                            </p:childTnLst>
                          </p:cTn>
                        </p:par>
                        <p:par>
                          <p:cTn id="16" fill="hold">
                            <p:stCondLst>
                              <p:cond delay="0"/>
                            </p:stCondLst>
                            <p:childTnLst>
                              <p:par>
                                <p:cTn id="17" presetID="1" presetClass="exit" presetSubtype="0" fill="hold" grpId="5" nodeType="afterEffect">
                                  <p:stCondLst>
                                    <p:cond delay="0"/>
                                  </p:stCondLst>
                                  <p:iterate>
                                    <p:tmAbs val="0"/>
                                  </p:iterate>
                                  <p:childTnLst>
                                    <p:set>
                                      <p:cBhvr>
                                        <p:cTn id="18" fill="hold">
                                          <p:stCondLst>
                                            <p:cond delay="0"/>
                                          </p:stCondLst>
                                        </p:cTn>
                                        <p:tgtEl>
                                          <p:spTgt spid="221"/>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2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8093" fill="hold"/>
                                        <p:tgtEl>
                                          <p:spTgt spid="2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6" fill="hold" display="0">
                  <p:stCondLst>
                    <p:cond delay="indefinite"/>
                  </p:stCondLst>
                </p:cTn>
                <p:tgtEl>
                  <p:spTgt spid="226"/>
                </p:tgtEl>
              </p:cMediaNode>
            </p:audio>
          </p:childTnLst>
        </p:cTn>
      </p:par>
    </p:tnLst>
    <p:bldLst>
      <p:bldP spid="221" grpId="5" animBg="1" advAuto="0"/>
      <p:bldP spid="222" grpId="1" animBg="1" advAuto="0"/>
      <p:bldP spid="223" grpId="3" animBg="1" advAuto="0"/>
      <p:bldP spid="224" grpId="4" animBg="1" advAuto="0"/>
      <p:bldP spid="225" grpId="2" animBg="1" advAuto="0"/>
      <p:bldP spid="227" grpId="6"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jpg" descr="image.jpg"/>
          <p:cNvPicPr>
            <a:picLocks/>
          </p:cNvPicPr>
          <p:nvPr/>
        </p:nvPicPr>
        <p:blipFill>
          <a:blip r:embed="rId4"/>
          <a:stretch>
            <a:fillRect/>
          </a:stretch>
        </p:blipFill>
        <p:spPr>
          <a:xfrm>
            <a:off x="1436664" y="34915"/>
            <a:ext cx="9845676" cy="13411201"/>
          </a:xfrm>
          <a:prstGeom prst="rect">
            <a:avLst/>
          </a:prstGeom>
          <a:ln w="12700">
            <a:miter lim="400000"/>
          </a:ln>
        </p:spPr>
      </p:pic>
      <p:sp>
        <p:nvSpPr>
          <p:cNvPr id="230" name="The gargantuan Three Orchestral Pieces Op.6, written 1914-15 under the influence of Berg’s beloved Mahler"/>
          <p:cNvSpPr/>
          <p:nvPr/>
        </p:nvSpPr>
        <p:spPr>
          <a:xfrm>
            <a:off x="13868400" y="914400"/>
            <a:ext cx="6248400" cy="4611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600" tIns="101600" rIns="101600" bIns="101600">
            <a:spAutoFit/>
          </a:bodyPr>
          <a:lstStyle/>
          <a:p>
            <a:pPr marL="81279" marR="81279" algn="ctr" defTabSz="1828800">
              <a:lnSpc>
                <a:spcPct val="100000"/>
              </a:lnSpc>
              <a:spcBef>
                <a:spcPts val="2900"/>
              </a:spcBef>
              <a:buClr>
                <a:srgbClr val="000000"/>
              </a:buClr>
              <a:buFont typeface="Times Roman"/>
              <a:defRPr>
                <a:uFill>
                  <a:solidFill>
                    <a:srgbClr val="000000"/>
                  </a:solidFill>
                </a:uFill>
                <a:latin typeface="Optima"/>
                <a:ea typeface="Optima"/>
                <a:cs typeface="Optima"/>
                <a:sym typeface="Optima"/>
              </a:defRPr>
            </a:pPr>
            <a:r>
              <a:t>The gargantuan </a:t>
            </a:r>
            <a:r>
              <a:rPr i="1"/>
              <a:t>Three Orchestral Pieces </a:t>
            </a:r>
            <a:r>
              <a:t>Op.6, written 1914-15 under the influence of Berg’s beloved Mahler</a:t>
            </a:r>
          </a:p>
        </p:txBody>
      </p:sp>
      <p:pic>
        <p:nvPicPr>
          <p:cNvPr id="231" name="HTree_Pieces_iii.m4a" descr="HTree_Pieces_iii.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685800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0" fill="hold"/>
                                        <p:tgtEl>
                                          <p:spTgt spid="2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5A883"/>
        </a:solidFill>
        <a:effectLst/>
      </p:bgPr>
    </p:bg>
    <p:spTree>
      <p:nvGrpSpPr>
        <p:cNvPr id="1" name=""/>
        <p:cNvGrpSpPr/>
        <p:nvPr/>
      </p:nvGrpSpPr>
      <p:grpSpPr>
        <a:xfrm>
          <a:off x="0" y="0"/>
          <a:ext cx="0" cy="0"/>
          <a:chOff x="0" y="0"/>
          <a:chExt cx="0" cy="0"/>
        </a:xfrm>
      </p:grpSpPr>
      <p:pic>
        <p:nvPicPr>
          <p:cNvPr id="235" name="114231v_0001.jpg" descr="114231v_0001.jpg"/>
          <p:cNvPicPr>
            <a:picLocks noChangeAspect="1"/>
          </p:cNvPicPr>
          <p:nvPr/>
        </p:nvPicPr>
        <p:blipFill>
          <a:blip r:embed="rId2"/>
          <a:srcRect l="8803" t="8613" r="8803" b="1586"/>
          <a:stretch>
            <a:fillRect/>
          </a:stretch>
        </p:blipFill>
        <p:spPr>
          <a:xfrm>
            <a:off x="11601376" y="696714"/>
            <a:ext cx="12065866" cy="12322396"/>
          </a:xfrm>
          <a:prstGeom prst="rect">
            <a:avLst/>
          </a:prstGeom>
          <a:ln w="12700">
            <a:miter lim="400000"/>
          </a:ln>
        </p:spPr>
      </p:pic>
      <p:sp>
        <p:nvSpPr>
          <p:cNvPr id="236" name="Text Box 2"/>
          <p:cNvSpPr txBox="1"/>
          <p:nvPr/>
        </p:nvSpPr>
        <p:spPr>
          <a:xfrm>
            <a:off x="1595122" y="615367"/>
            <a:ext cx="8867277" cy="12696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lnSpc>
                <a:spcPct val="100000"/>
              </a:lnSpc>
              <a:spcBef>
                <a:spcPts val="2800"/>
              </a:spcBef>
              <a:defRPr>
                <a:latin typeface="Optima"/>
                <a:ea typeface="Optima"/>
                <a:cs typeface="Optima"/>
                <a:sym typeface="Optima"/>
              </a:defRPr>
            </a:pPr>
            <a:r>
              <a:t>For his first opera, Berg chose the drama </a:t>
            </a:r>
            <a:r>
              <a:rPr b="1" i="1"/>
              <a:t>Woyzeck</a:t>
            </a:r>
            <a:r>
              <a:t> by Georg Büchner (1813-1837), based on the true story of a common soldier (exploited by everyone around him) who stabbed his faithless mistress to death and was executed</a:t>
            </a:r>
          </a:p>
          <a:p>
            <a:pPr marL="228600" indent="-228600" defTabSz="1828800">
              <a:lnSpc>
                <a:spcPct val="100000"/>
              </a:lnSpc>
              <a:spcBef>
                <a:spcPts val="2800"/>
              </a:spcBef>
              <a:buSzPct val="100000"/>
              <a:buChar char="•"/>
              <a:defRPr>
                <a:latin typeface="Optima"/>
                <a:ea typeface="Optima"/>
                <a:cs typeface="Optima"/>
                <a:sym typeface="Optima"/>
              </a:defRPr>
            </a:pPr>
            <a:r>
              <a:rPr b="1"/>
              <a:t>Wozzeck</a:t>
            </a:r>
            <a:r>
              <a:t> — the soldier</a:t>
            </a:r>
          </a:p>
          <a:p>
            <a:pPr marL="228600" indent="-228600" defTabSz="1828800">
              <a:lnSpc>
                <a:spcPct val="100000"/>
              </a:lnSpc>
              <a:spcBef>
                <a:spcPts val="2800"/>
              </a:spcBef>
              <a:buSzPct val="100000"/>
              <a:buChar char="•"/>
              <a:defRPr>
                <a:latin typeface="Optima"/>
                <a:ea typeface="Optima"/>
                <a:cs typeface="Optima"/>
                <a:sym typeface="Optima"/>
              </a:defRPr>
            </a:pPr>
            <a:r>
              <a:rPr b="1"/>
              <a:t>Marie</a:t>
            </a:r>
            <a:r>
              <a:t> — his common-law wife</a:t>
            </a:r>
          </a:p>
          <a:p>
            <a:pPr marL="228600" indent="-228600" defTabSz="1828800">
              <a:lnSpc>
                <a:spcPct val="100000"/>
              </a:lnSpc>
              <a:spcBef>
                <a:spcPts val="2800"/>
              </a:spcBef>
              <a:buSzPct val="100000"/>
              <a:buChar char="•"/>
              <a:defRPr>
                <a:latin typeface="Optima"/>
                <a:ea typeface="Optima"/>
                <a:cs typeface="Optima"/>
                <a:sym typeface="Optima"/>
              </a:defRPr>
            </a:pPr>
            <a:r>
              <a:rPr b="1"/>
              <a:t>The Doctor</a:t>
            </a:r>
            <a:r>
              <a:t> — exploits &amp; experiments on Wozzeck</a:t>
            </a:r>
          </a:p>
          <a:p>
            <a:pPr marL="228600" indent="-228600" defTabSz="1828800">
              <a:lnSpc>
                <a:spcPct val="100000"/>
              </a:lnSpc>
              <a:spcBef>
                <a:spcPts val="2800"/>
              </a:spcBef>
              <a:buSzPct val="100000"/>
              <a:buChar char="•"/>
              <a:defRPr>
                <a:latin typeface="Optima"/>
                <a:ea typeface="Optima"/>
                <a:cs typeface="Optima"/>
                <a:sym typeface="Optima"/>
              </a:defRPr>
            </a:pPr>
            <a:r>
              <a:t>T</a:t>
            </a:r>
            <a:r>
              <a:rPr b="1"/>
              <a:t>he Captain</a:t>
            </a:r>
            <a:r>
              <a:t> — obsessed with time &amp; death, also torments Wozzeck</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DB99C"/>
        </a:solidFill>
        <a:effectLst/>
      </p:bgPr>
    </p:bg>
    <p:spTree>
      <p:nvGrpSpPr>
        <p:cNvPr id="1" name=""/>
        <p:cNvGrpSpPr/>
        <p:nvPr/>
      </p:nvGrpSpPr>
      <p:grpSpPr>
        <a:xfrm>
          <a:off x="0" y="0"/>
          <a:ext cx="0" cy="0"/>
          <a:chOff x="0" y="0"/>
          <a:chExt cx="0" cy="0"/>
        </a:xfrm>
      </p:grpSpPr>
      <p:sp>
        <p:nvSpPr>
          <p:cNvPr id="244" name="“Berg confidently displays his own mastery by overpowering Büchner's text to the point where - as is nowadays surely the common perception - Woyzeck the play is unthinkable without Wozzeck the opera.”…"/>
          <p:cNvSpPr txBox="1">
            <a:spLocks noGrp="1"/>
          </p:cNvSpPr>
          <p:nvPr>
            <p:ph type="body" idx="21"/>
          </p:nvPr>
        </p:nvSpPr>
        <p:spPr>
          <a:xfrm>
            <a:off x="1289666" y="2187209"/>
            <a:ext cx="22370842" cy="226261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330200">
              <a:defRPr sz="3000" b="0"/>
            </a:pPr>
            <a:r>
              <a:t>“Berg confidently displays his own mastery by overpowering Büchner's text to the point where - as is nowadays surely the common perception - </a:t>
            </a:r>
            <a:r>
              <a:rPr i="1"/>
              <a:t>Woyzeck</a:t>
            </a:r>
            <a:r>
              <a:t> the play is unthinkable without </a:t>
            </a:r>
            <a:r>
              <a:rPr i="1"/>
              <a:t>Wozzeck</a:t>
            </a:r>
            <a:r>
              <a:t> the opera.” </a:t>
            </a:r>
          </a:p>
          <a:p>
            <a:pPr defTabSz="330200">
              <a:defRPr sz="3000" b="0" i="1"/>
            </a:pPr>
            <a:endParaRPr/>
          </a:p>
          <a:p>
            <a:pPr defTabSz="330200">
              <a:defRPr sz="3000" b="0" i="1"/>
            </a:pPr>
            <a:r>
              <a:t>Anthony Pople</a:t>
            </a:r>
          </a:p>
        </p:txBody>
      </p:sp>
      <p:sp>
        <p:nvSpPr>
          <p:cNvPr id="245" name="Three acts each having 5 scenes.…"/>
          <p:cNvSpPr txBox="1">
            <a:spLocks noGrp="1"/>
          </p:cNvSpPr>
          <p:nvPr>
            <p:ph type="body" sz="half" idx="1"/>
          </p:nvPr>
        </p:nvSpPr>
        <p:spPr>
          <a:xfrm>
            <a:off x="1327880" y="4248265"/>
            <a:ext cx="9779001" cy="8256630"/>
          </a:xfrm>
          <a:prstGeom prst="rect">
            <a:avLst/>
          </a:prstGeom>
        </p:spPr>
        <p:txBody>
          <a:bodyPr/>
          <a:lstStyle/>
          <a:p>
            <a:pPr marL="585215" indent="-585215" defTabSz="2340805">
              <a:spcBef>
                <a:spcPts val="4300"/>
              </a:spcBef>
              <a:defRPr sz="4608"/>
            </a:pPr>
            <a:r>
              <a:t>Three acts each having 5 scenes. </a:t>
            </a:r>
          </a:p>
          <a:p>
            <a:pPr marL="585215" indent="-585215" defTabSz="2340805">
              <a:spcBef>
                <a:spcPts val="4300"/>
              </a:spcBef>
              <a:defRPr sz="4608"/>
            </a:pPr>
            <a:r>
              <a:t>The play a kind of dramatic mobile, its very formlessness an essential characteristic. </a:t>
            </a:r>
          </a:p>
          <a:p>
            <a:pPr marL="585215" indent="-585215" defTabSz="2340805">
              <a:spcBef>
                <a:spcPts val="4300"/>
              </a:spcBef>
              <a:defRPr sz="4608"/>
            </a:pPr>
            <a:r>
              <a:t>This often works poorly in the theatre, but not in Berg. Music gives Berg the capacity for continual cross-references that counterpoint the chronological trajectory of the narrative, making a dramatic virtue of its “inevitability.”</a:t>
            </a:r>
          </a:p>
        </p:txBody>
      </p:sp>
      <p:sp>
        <p:nvSpPr>
          <p:cNvPr id="246" name="The musical language of Wozzeck"/>
          <p:cNvSpPr txBox="1">
            <a:spLocks noGrp="1"/>
          </p:cNvSpPr>
          <p:nvPr>
            <p:ph type="title"/>
          </p:nvPr>
        </p:nvSpPr>
        <p:spPr>
          <a:xfrm>
            <a:off x="1327880" y="952227"/>
            <a:ext cx="9779001" cy="1435101"/>
          </a:xfrm>
          <a:prstGeom prst="rect">
            <a:avLst/>
          </a:prstGeom>
        </p:spPr>
        <p:txBody>
          <a:bodyPr/>
          <a:lstStyle>
            <a:lvl1pPr defTabSz="1536153">
              <a:defRPr sz="5355" spc="-107">
                <a:solidFill>
                  <a:srgbClr val="7C170B"/>
                </a:solidFill>
              </a:defRPr>
            </a:lvl1pPr>
          </a:lstStyle>
          <a:p>
            <a:r>
              <a:t>The musical language of Wozzeck</a:t>
            </a:r>
          </a:p>
        </p:txBody>
      </p:sp>
      <p:pic>
        <p:nvPicPr>
          <p:cNvPr id="247" name="Hans_Heinrich_Palitzsch_1974_poster_Wozzek.jpg" descr="Hans_Heinrich_Palitzsch_1974_poster_Wozzek.jpg"/>
          <p:cNvPicPr>
            <a:picLocks noChangeAspect="1"/>
          </p:cNvPicPr>
          <p:nvPr/>
        </p:nvPicPr>
        <p:blipFill>
          <a:blip r:embed="rId2"/>
          <a:stretch>
            <a:fillRect/>
          </a:stretch>
        </p:blipFill>
        <p:spPr>
          <a:xfrm>
            <a:off x="14878555" y="3578140"/>
            <a:ext cx="6400801" cy="9169401"/>
          </a:xfrm>
          <a:prstGeom prst="rect">
            <a:avLst/>
          </a:prstGeom>
          <a:ln w="12700">
            <a:miter lim="400000"/>
          </a:ln>
          <a:effectLst>
            <a:outerShdw blurRad="152400" dist="143020" dir="5400000" rotWithShape="0">
              <a:srgbClr val="000000">
                <a:alpha val="50000"/>
              </a:srgbClr>
            </a:outerShdw>
          </a:effec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Berg (1929)"/>
          <p:cNvSpPr txBox="1">
            <a:spLocks noGrp="1"/>
          </p:cNvSpPr>
          <p:nvPr>
            <p:ph type="body" idx="21"/>
          </p:nvPr>
        </p:nvSpPr>
        <p:spPr>
          <a:xfrm>
            <a:off x="2420135" y="10857524"/>
            <a:ext cx="20149251" cy="6369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i="1"/>
            </a:lvl1pPr>
          </a:lstStyle>
          <a:p>
            <a:r>
              <a:t>Berg (1929) </a:t>
            </a:r>
          </a:p>
        </p:txBody>
      </p:sp>
      <p:sp>
        <p:nvSpPr>
          <p:cNvPr id="250" name="“ [the final scene] ... clearly moves to cadence on to the closing chord, it almost appears as if it carries on. And it does carry on! In fact, the opening bar of the opera could link up with this final bar and in so doing close the whole circle.”"/>
          <p:cNvSpPr txBox="1">
            <a:spLocks noGrp="1"/>
          </p:cNvSpPr>
          <p:nvPr>
            <p:ph type="body" sz="half" idx="1"/>
          </p:nvPr>
        </p:nvSpPr>
        <p:spPr>
          <a:xfrm>
            <a:off x="1298746" y="2315006"/>
            <a:ext cx="11081357" cy="6636575"/>
          </a:xfrm>
          <a:prstGeom prst="rect">
            <a:avLst/>
          </a:prstGeom>
        </p:spPr>
        <p:txBody>
          <a:bodyPr/>
          <a:lstStyle>
            <a:lvl1pPr marL="415299" indent="-305434" defTabSz="1584920">
              <a:defRPr sz="5524" spc="-110">
                <a:solidFill>
                  <a:srgbClr val="334130"/>
                </a:solidFill>
              </a:defRPr>
            </a:lvl1pPr>
          </a:lstStyle>
          <a:p>
            <a:r>
              <a:t>“ [the final scene] ... clearly moves to cadence on to the closing chord, it almost appears as if it carries on. And it does carry on! In fact, the opening bar of the opera could link up with this final bar and in so doing close the whole circle.”</a:t>
            </a:r>
          </a:p>
        </p:txBody>
      </p:sp>
      <p:pic>
        <p:nvPicPr>
          <p:cNvPr id="251" name="LinienkreiseSchema.png" descr="LinienkreiseSchema.png"/>
          <p:cNvPicPr>
            <a:picLocks noChangeAspect="1"/>
          </p:cNvPicPr>
          <p:nvPr/>
        </p:nvPicPr>
        <p:blipFill>
          <a:blip r:embed="rId2"/>
          <a:stretch>
            <a:fillRect/>
          </a:stretch>
        </p:blipFill>
        <p:spPr>
          <a:xfrm>
            <a:off x="13372269" y="0"/>
            <a:ext cx="10831182" cy="137160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30_BasicColor">
  <a:themeElements>
    <a:clrScheme name="30_BasicColor">
      <a:dk1>
        <a:srgbClr val="000000"/>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913</Words>
  <Application>Microsoft Macintosh PowerPoint</Application>
  <PresentationFormat>Custom</PresentationFormat>
  <Paragraphs>102</Paragraphs>
  <Slides>16</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Helvetica Neue</vt:lpstr>
      <vt:lpstr>Optima</vt:lpstr>
      <vt:lpstr>Times Roman</vt:lpstr>
      <vt:lpstr>30_BasicColor</vt:lpstr>
      <vt:lpstr>Alban Berg (1885–1935)</vt:lpstr>
      <vt:lpstr>PowerPoint Presentation</vt:lpstr>
      <vt:lpstr>PowerPoint Presentation</vt:lpstr>
      <vt:lpstr>PowerPoint Presentation</vt:lpstr>
      <vt:lpstr>PowerPoint Presentation</vt:lpstr>
      <vt:lpstr>PowerPoint Presentation</vt:lpstr>
      <vt:lpstr>PowerPoint Presentation</vt:lpstr>
      <vt:lpstr>The musical language of Wozzeck</vt:lpstr>
      <vt:lpstr>PowerPoint Presentation</vt:lpstr>
      <vt:lpstr>PowerPoint Presentation</vt:lpstr>
      <vt:lpstr>PowerPoint Presentation</vt:lpstr>
      <vt:lpstr>PowerPoint Presentation</vt:lpstr>
      <vt:lpstr>PowerPoint Presentation</vt:lpstr>
      <vt:lpstr>Atonal motives but also a sense of tonality that can be very focused </vt:lpstr>
      <vt:lpstr>Atonal motives but also a sense of tonality that can be very focused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Alban Berg (1885–1935)</dc:title>
  <cp:lastModifiedBy>Amy Bauer</cp:lastModifiedBy>
  <cp:revision>1</cp:revision>
  <dcterms:modified xsi:type="dcterms:W3CDTF">2024-04-18T17:08:21Z</dcterms:modified>
</cp:coreProperties>
</file>