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media1.m4a" ContentType="audio/unknown"/>
  <Override PartName="/ppt/media/media2.m4a" ContentType="audio/unknown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media1.mov" ContentType="audio/unknown"/>
  <Override PartName="/ppt/media/media1.mp4" ContentType="video/unknown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media3.m4a" ContentType="audio/unknown"/>
  <Override PartName="/ppt/media/image17.jpeg" ContentType="image/jpeg"/>
  <Override PartName="/ppt/media/media4.m4a" ContentType="audio/unknown"/>
  <Override PartName="/ppt/media/media5.m4a" ContentType="audio/unknown"/>
  <Override PartName="/ppt/media/media6.m4a" ContentType="audio/unknown"/>
  <Override PartName="/ppt/media/media7.m4a" ContentType="audio/unknown"/>
  <Override PartName="/ppt/media/image18.jpeg" ContentType="image/jpeg"/>
  <Override PartName="/ppt/media/image19.jpeg" ContentType="image/jpeg"/>
  <Override PartName="/ppt/media/media8.m4a" ContentType="audio/unknown"/>
  <Override PartName="/ppt/media/image20.jpeg" ContentType="image/jpeg"/>
  <Override PartName="/ppt/media/media1.mp3" ContentType="audio/unknown"/>
  <Override PartName="/ppt/media/image21.jpeg" ContentType="image/jpeg"/>
  <Override PartName="/ppt/media/image2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Optima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Optima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Optima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Optima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Optima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Optima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Optima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Optima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Optim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6" name="Shape 20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Optima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Optima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Optima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Optima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Optima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Optima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Optima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Optima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Optima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travinsky's music diagrams.jpg" descr="Stravinsky's music diagrams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10559"/>
          <a:stretch>
            <a:fillRect/>
          </a:stretch>
        </p:blipFill>
        <p:spPr>
          <a:xfrm>
            <a:off x="9219135" y="95888"/>
            <a:ext cx="15492609" cy="13940804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Body Level One…"/>
          <p:cNvSpPr txBox="1"/>
          <p:nvPr>
            <p:ph type="body" sz="quarter" idx="1" hasCustomPrompt="1"/>
          </p:nvPr>
        </p:nvSpPr>
        <p:spPr>
          <a:xfrm>
            <a:off x="998142" y="5669557"/>
            <a:ext cx="21870959" cy="231975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900">
                <a:solidFill>
                  <a:schemeClr val="accent4">
                    <a:hueOff val="-1247790"/>
                    <a:lumOff val="-12326"/>
                  </a:schemeClr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900">
                <a:solidFill>
                  <a:schemeClr val="accent4">
                    <a:hueOff val="-1247790"/>
                    <a:lumOff val="-12326"/>
                  </a:schemeClr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900">
                <a:solidFill>
                  <a:schemeClr val="accent4">
                    <a:hueOff val="-1247790"/>
                    <a:lumOff val="-12326"/>
                  </a:schemeClr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900">
                <a:solidFill>
                  <a:schemeClr val="accent4">
                    <a:hueOff val="-1247790"/>
                    <a:lumOff val="-12326"/>
                  </a:schemeClr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900">
                <a:solidFill>
                  <a:schemeClr val="accent4">
                    <a:hueOff val="-1247790"/>
                    <a:lumOff val="-12326"/>
                  </a:schemeClr>
                </a:solidFill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" name="Presentation Title"/>
          <p:cNvSpPr txBox="1"/>
          <p:nvPr>
            <p:ph type="title" hasCustomPrompt="1"/>
          </p:nvPr>
        </p:nvSpPr>
        <p:spPr>
          <a:xfrm>
            <a:off x="698496" y="18057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20" sz="110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4" name="Author and Date"/>
          <p:cNvSpPr txBox="1"/>
          <p:nvPr>
            <p:ph type="body" sz="quarter" idx="21" hasCustomPrompt="1"/>
          </p:nvPr>
        </p:nvSpPr>
        <p:spPr>
          <a:xfrm>
            <a:off x="1201340" y="118471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>
                <a:solidFill>
                  <a:schemeClr val="accent4">
                    <a:hueOff val="-1247790"/>
                    <a:lumOff val="-12326"/>
                  </a:schemeClr>
                </a:solidFill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1206500" y="951954"/>
            <a:ext cx="21971000" cy="1435101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Agenda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11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32" sz="116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32" sz="116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32" sz="116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32" sz="116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32" sz="116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260024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3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b="1" spc="-170" sz="85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638923" indent="-12700">
              <a:spcBef>
                <a:spcPts val="0"/>
              </a:spcBef>
              <a:buSzTx/>
              <a:buNone/>
              <a:defRPr b="1" spc="-170" sz="85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638923" indent="444500">
              <a:spcBef>
                <a:spcPts val="0"/>
              </a:spcBef>
              <a:buSzTx/>
              <a:buNone/>
              <a:defRPr b="1" spc="-170" sz="85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638923" indent="901700">
              <a:spcBef>
                <a:spcPts val="0"/>
              </a:spcBef>
              <a:buSzTx/>
              <a:buNone/>
              <a:defRPr b="1" spc="-170" sz="85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638923" indent="1358900">
              <a:spcBef>
                <a:spcPts val="0"/>
              </a:spcBef>
              <a:buSzTx/>
              <a:buNone/>
              <a:defRPr b="1" spc="-170" sz="85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Hot-air balloons viewed from below against a blue sky"/>
          <p:cNvSpPr/>
          <p:nvPr>
            <p:ph type="pic" sz="quarter" idx="21"/>
          </p:nvPr>
        </p:nvSpPr>
        <p:spPr>
          <a:xfrm>
            <a:off x="15436504" y="1270000"/>
            <a:ext cx="8167167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Close-up of the top of a hot-air balloon viewed from above"/>
          <p:cNvSpPr/>
          <p:nvPr>
            <p:ph type="pic" sz="quarter" idx="22"/>
          </p:nvPr>
        </p:nvSpPr>
        <p:spPr>
          <a:xfrm>
            <a:off x="15461772" y="7085972"/>
            <a:ext cx="8148414" cy="5432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Hot-air balloons viewed from below against a blue sky"/>
          <p:cNvSpPr/>
          <p:nvPr>
            <p:ph type="pic" idx="23"/>
          </p:nvPr>
        </p:nvSpPr>
        <p:spPr>
          <a:xfrm>
            <a:off x="-124635" y="1270000"/>
            <a:ext cx="16859219" cy="112394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Hot-air balloons viewed from below against a blue sky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Text"/>
          <p:cNvSpPr txBox="1"/>
          <p:nvPr>
            <p:ph type="title"/>
          </p:nvPr>
        </p:nvSpPr>
        <p:spPr>
          <a:xfrm>
            <a:off x="4419600" y="1219200"/>
            <a:ext cx="15544800" cy="228600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ctr" defTabSz="1828800">
              <a:lnSpc>
                <a:spcPct val="100000"/>
              </a:lnSpc>
              <a:defRPr b="0" spc="0" sz="8800"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0" name="Body Level One…"/>
          <p:cNvSpPr txBox="1"/>
          <p:nvPr>
            <p:ph type="body" sz="half" idx="1"/>
          </p:nvPr>
        </p:nvSpPr>
        <p:spPr>
          <a:xfrm>
            <a:off x="4419600" y="3962400"/>
            <a:ext cx="15544800" cy="8229600"/>
          </a:xfrm>
          <a:prstGeom prst="rect">
            <a:avLst/>
          </a:prstGeom>
        </p:spPr>
        <p:txBody>
          <a:bodyPr lIns="91439" tIns="91439" rIns="91439" bIns="91439"/>
          <a:lstStyle>
            <a:lvl1pPr marL="685800" indent="-685800" defTabSz="1828800">
              <a:lnSpc>
                <a:spcPct val="100000"/>
              </a:lnSpc>
              <a:spcBef>
                <a:spcPts val="1500"/>
              </a:spcBef>
              <a:buSzPct val="100000"/>
              <a:defRPr sz="6400"/>
            </a:lvl1pPr>
            <a:lvl2pPr marL="1110342" indent="-653142" defTabSz="1828800">
              <a:lnSpc>
                <a:spcPct val="100000"/>
              </a:lnSpc>
              <a:spcBef>
                <a:spcPts val="1500"/>
              </a:spcBef>
              <a:buSzPct val="100000"/>
              <a:buChar char="–"/>
              <a:defRPr sz="6400"/>
            </a:lvl2pPr>
            <a:lvl3pPr marL="1524000" defTabSz="1828800">
              <a:lnSpc>
                <a:spcPct val="100000"/>
              </a:lnSpc>
              <a:spcBef>
                <a:spcPts val="1500"/>
              </a:spcBef>
              <a:buSzPct val="100000"/>
              <a:defRPr sz="6400"/>
            </a:lvl3pPr>
            <a:lvl4pPr marL="2103120" indent="-731520" defTabSz="1828800">
              <a:lnSpc>
                <a:spcPct val="100000"/>
              </a:lnSpc>
              <a:spcBef>
                <a:spcPts val="1500"/>
              </a:spcBef>
              <a:buSzPct val="100000"/>
              <a:buChar char="–"/>
              <a:defRPr sz="6400"/>
            </a:lvl4pPr>
            <a:lvl5pPr marL="2560320" indent="-731520" defTabSz="1828800">
              <a:lnSpc>
                <a:spcPct val="100000"/>
              </a:lnSpc>
              <a:spcBef>
                <a:spcPts val="1500"/>
              </a:spcBef>
              <a:buSzPct val="100000"/>
              <a:buChar char="»"/>
              <a:defRPr sz="6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Slide Number"/>
          <p:cNvSpPr txBox="1"/>
          <p:nvPr>
            <p:ph type="sldNum" sz="quarter" idx="2"/>
          </p:nvPr>
        </p:nvSpPr>
        <p:spPr>
          <a:xfrm>
            <a:off x="19373392" y="12496800"/>
            <a:ext cx="591009" cy="618493"/>
          </a:xfrm>
          <a:prstGeom prst="rect">
            <a:avLst/>
          </a:prstGeom>
        </p:spPr>
        <p:txBody>
          <a:bodyPr lIns="91439" tIns="91439" rIns="91439" bIns="91439" anchor="t"/>
          <a:lstStyle>
            <a:lvl1pPr algn="r" defTabSz="1828800">
              <a:defRPr sz="2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Body Level One…"/>
          <p:cNvSpPr txBox="1"/>
          <p:nvPr>
            <p:ph type="body" idx="1"/>
          </p:nvPr>
        </p:nvSpPr>
        <p:spPr>
          <a:xfrm>
            <a:off x="4419600" y="1219200"/>
            <a:ext cx="15544800" cy="10972800"/>
          </a:xfrm>
          <a:prstGeom prst="rect">
            <a:avLst/>
          </a:prstGeom>
        </p:spPr>
        <p:txBody>
          <a:bodyPr lIns="91439" tIns="91439" rIns="91439" bIns="91439"/>
          <a:lstStyle>
            <a:lvl1pPr marL="685800" indent="-685800" defTabSz="1828800">
              <a:lnSpc>
                <a:spcPct val="100000"/>
              </a:lnSpc>
              <a:spcBef>
                <a:spcPts val="1500"/>
              </a:spcBef>
              <a:buSzPct val="100000"/>
              <a:defRPr sz="6400"/>
            </a:lvl1pPr>
            <a:lvl2pPr marL="1110342" indent="-653142" defTabSz="1828800">
              <a:lnSpc>
                <a:spcPct val="100000"/>
              </a:lnSpc>
              <a:spcBef>
                <a:spcPts val="1500"/>
              </a:spcBef>
              <a:buSzPct val="100000"/>
              <a:buChar char="–"/>
              <a:defRPr sz="6400"/>
            </a:lvl2pPr>
            <a:lvl3pPr marL="1524000" defTabSz="1828800">
              <a:lnSpc>
                <a:spcPct val="100000"/>
              </a:lnSpc>
              <a:spcBef>
                <a:spcPts val="1500"/>
              </a:spcBef>
              <a:buSzPct val="100000"/>
              <a:defRPr sz="6400"/>
            </a:lvl3pPr>
            <a:lvl4pPr marL="2103120" indent="-731520" defTabSz="1828800">
              <a:lnSpc>
                <a:spcPct val="100000"/>
              </a:lnSpc>
              <a:spcBef>
                <a:spcPts val="1500"/>
              </a:spcBef>
              <a:buSzPct val="100000"/>
              <a:buChar char="–"/>
              <a:defRPr sz="6400"/>
            </a:lvl4pPr>
            <a:lvl5pPr marL="2560320" indent="-731520" defTabSz="1828800">
              <a:lnSpc>
                <a:spcPct val="100000"/>
              </a:lnSpc>
              <a:spcBef>
                <a:spcPts val="1500"/>
              </a:spcBef>
              <a:buSzPct val="100000"/>
              <a:buChar char="»"/>
              <a:defRPr sz="6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9" name="Slide Number"/>
          <p:cNvSpPr txBox="1"/>
          <p:nvPr>
            <p:ph type="sldNum" sz="quarter" idx="2"/>
          </p:nvPr>
        </p:nvSpPr>
        <p:spPr>
          <a:xfrm>
            <a:off x="19373392" y="12496800"/>
            <a:ext cx="591009" cy="618493"/>
          </a:xfrm>
          <a:prstGeom prst="rect">
            <a:avLst/>
          </a:prstGeom>
        </p:spPr>
        <p:txBody>
          <a:bodyPr lIns="91439" tIns="91439" rIns="91439" bIns="91439" anchor="t"/>
          <a:lstStyle>
            <a:lvl1pPr algn="r" defTabSz="1828800">
              <a:defRPr sz="2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lose-up of the top of a hot-air balloon viewed from above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3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4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5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2t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strav_Boulez.png" descr="strav_Boulez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611600" y="9906000"/>
            <a:ext cx="3352800" cy="2301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op25_trio.png" descr="op25_trio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19600" y="1524000"/>
            <a:ext cx="5486400" cy="1631950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Title Text"/>
          <p:cNvSpPr txBox="1"/>
          <p:nvPr>
            <p:ph type="title"/>
          </p:nvPr>
        </p:nvSpPr>
        <p:spPr>
          <a:xfrm>
            <a:off x="4419600" y="762000"/>
            <a:ext cx="15544800" cy="3200400"/>
          </a:xfrm>
          <a:prstGeom prst="rect">
            <a:avLst/>
          </a:prstGeom>
        </p:spPr>
        <p:txBody>
          <a:bodyPr lIns="101600" tIns="101600" rIns="101600" bIns="101600" anchor="ctr">
            <a:noAutofit/>
          </a:bodyPr>
          <a:lstStyle>
            <a:lvl1pPr marL="81279" marR="81279" algn="r" defTabSz="1828800">
              <a:lnSpc>
                <a:spcPct val="100000"/>
              </a:lnSpc>
              <a:defRPr b="0" spc="0" sz="7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9" name="Body Level One…"/>
          <p:cNvSpPr txBox="1"/>
          <p:nvPr>
            <p:ph type="body" idx="1"/>
          </p:nvPr>
        </p:nvSpPr>
        <p:spPr>
          <a:xfrm>
            <a:off x="4419600" y="3962400"/>
            <a:ext cx="15544800" cy="97536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726440" marR="81279" indent="-685800" defTabSz="1828800">
              <a:lnSpc>
                <a:spcPct val="100000"/>
              </a:lnSpc>
              <a:spcBef>
                <a:spcPts val="1400"/>
              </a:spcBef>
              <a:buSzPct val="100000"/>
              <a:defRPr sz="6400">
                <a:uFill>
                  <a:solidFill>
                    <a:srgbClr val="000000"/>
                  </a:solidFill>
                </a:uFill>
              </a:defRPr>
            </a:lvl1pPr>
            <a:lvl2pPr marL="1069339" marR="81279" indent="-571499" defTabSz="1828800">
              <a:lnSpc>
                <a:spcPct val="100000"/>
              </a:lnSpc>
              <a:spcBef>
                <a:spcPts val="1200"/>
              </a:spcBef>
              <a:buSzPct val="100000"/>
              <a:buChar char="–"/>
              <a:defRPr sz="5600">
                <a:uFill>
                  <a:solidFill>
                    <a:srgbClr val="000000"/>
                  </a:solidFill>
                </a:uFill>
              </a:defRPr>
            </a:lvl2pPr>
            <a:lvl3pPr marL="1412239" marR="81279" indent="-457200" defTabSz="1828800">
              <a:lnSpc>
                <a:spcPct val="100000"/>
              </a:lnSpc>
              <a:spcBef>
                <a:spcPts val="1100"/>
              </a:spcBef>
              <a:buSzPct val="100000"/>
              <a:defRPr>
                <a:uFill>
                  <a:solidFill>
                    <a:srgbClr val="000000"/>
                  </a:solidFill>
                </a:uFill>
              </a:defRPr>
            </a:lvl3pPr>
            <a:lvl4pPr marL="1869439" marR="81279" indent="-457200" defTabSz="1828800">
              <a:lnSpc>
                <a:spcPct val="100000"/>
              </a:lnSpc>
              <a:spcBef>
                <a:spcPts val="900"/>
              </a:spcBef>
              <a:buSzPct val="100000"/>
              <a:buChar char="–"/>
              <a:defRPr sz="4000">
                <a:uFill>
                  <a:solidFill>
                    <a:srgbClr val="000000"/>
                  </a:solidFill>
                </a:uFill>
              </a:defRPr>
            </a:lvl4pPr>
            <a:lvl5pPr marL="2326639" marR="81279" indent="-457200" defTabSz="1828800">
              <a:lnSpc>
                <a:spcPct val="100000"/>
              </a:lnSpc>
              <a:spcBef>
                <a:spcPts val="900"/>
              </a:spcBef>
              <a:buSzPct val="100000"/>
              <a:buChar char="»"/>
              <a:defRPr sz="4000">
                <a:uFill>
                  <a:solidFill>
                    <a:srgbClr val="000000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0" name="Slide Number"/>
          <p:cNvSpPr txBox="1"/>
          <p:nvPr>
            <p:ph type="sldNum" sz="quarter" idx="2"/>
          </p:nvPr>
        </p:nvSpPr>
        <p:spPr>
          <a:xfrm>
            <a:off x="17753736" y="12496800"/>
            <a:ext cx="611328" cy="638813"/>
          </a:xfrm>
          <a:prstGeom prst="rect">
            <a:avLst/>
          </a:prstGeom>
        </p:spPr>
        <p:txBody>
          <a:bodyPr lIns="101600" tIns="101600" rIns="101600" bIns="101600" anchor="t"/>
          <a:lstStyle>
            <a:lvl1pPr defTabSz="914400">
              <a:defRPr sz="2800"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2tet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itle Text"/>
          <p:cNvSpPr txBox="1"/>
          <p:nvPr>
            <p:ph type="title"/>
          </p:nvPr>
        </p:nvSpPr>
        <p:spPr>
          <a:xfrm>
            <a:off x="4419600" y="762000"/>
            <a:ext cx="15544800" cy="3200400"/>
          </a:xfrm>
          <a:prstGeom prst="rect">
            <a:avLst/>
          </a:prstGeom>
        </p:spPr>
        <p:txBody>
          <a:bodyPr lIns="101600" tIns="101600" rIns="101600" bIns="101600" anchor="ctr">
            <a:noAutofit/>
          </a:bodyPr>
          <a:lstStyle>
            <a:lvl1pPr marL="81279" marR="81279" algn="r" defTabSz="1828800">
              <a:lnSpc>
                <a:spcPct val="100000"/>
              </a:lnSpc>
              <a:defRPr b="0" spc="0" sz="7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8" name="Body Level One…"/>
          <p:cNvSpPr txBox="1"/>
          <p:nvPr>
            <p:ph type="body" idx="1"/>
          </p:nvPr>
        </p:nvSpPr>
        <p:spPr>
          <a:xfrm>
            <a:off x="4419600" y="3962400"/>
            <a:ext cx="15544800" cy="97536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726440" marR="81279" indent="-685800" defTabSz="1828800">
              <a:lnSpc>
                <a:spcPct val="100000"/>
              </a:lnSpc>
              <a:spcBef>
                <a:spcPts val="1400"/>
              </a:spcBef>
              <a:buSzPct val="100000"/>
              <a:defRPr sz="6400">
                <a:uFill>
                  <a:solidFill>
                    <a:srgbClr val="000000"/>
                  </a:solidFill>
                </a:uFill>
              </a:defRPr>
            </a:lvl1pPr>
            <a:lvl2pPr marL="1069339" marR="81279" indent="-571499" defTabSz="1828800">
              <a:lnSpc>
                <a:spcPct val="100000"/>
              </a:lnSpc>
              <a:spcBef>
                <a:spcPts val="1200"/>
              </a:spcBef>
              <a:buSzPct val="100000"/>
              <a:buChar char="–"/>
              <a:defRPr sz="5600">
                <a:uFill>
                  <a:solidFill>
                    <a:srgbClr val="000000"/>
                  </a:solidFill>
                </a:uFill>
              </a:defRPr>
            </a:lvl2pPr>
            <a:lvl3pPr marL="1412239" marR="81279" indent="-457200" defTabSz="1828800">
              <a:lnSpc>
                <a:spcPct val="100000"/>
              </a:lnSpc>
              <a:spcBef>
                <a:spcPts val="1100"/>
              </a:spcBef>
              <a:buSzPct val="100000"/>
              <a:defRPr>
                <a:uFill>
                  <a:solidFill>
                    <a:srgbClr val="000000"/>
                  </a:solidFill>
                </a:uFill>
              </a:defRPr>
            </a:lvl3pPr>
            <a:lvl4pPr marL="1869439" marR="81279" indent="-457200" defTabSz="1828800">
              <a:lnSpc>
                <a:spcPct val="100000"/>
              </a:lnSpc>
              <a:spcBef>
                <a:spcPts val="900"/>
              </a:spcBef>
              <a:buSzPct val="100000"/>
              <a:buChar char="–"/>
              <a:defRPr sz="4000">
                <a:uFill>
                  <a:solidFill>
                    <a:srgbClr val="000000"/>
                  </a:solidFill>
                </a:uFill>
              </a:defRPr>
            </a:lvl4pPr>
            <a:lvl5pPr marL="2326639" marR="81279" indent="-457200" defTabSz="1828800">
              <a:lnSpc>
                <a:spcPct val="100000"/>
              </a:lnSpc>
              <a:spcBef>
                <a:spcPts val="900"/>
              </a:spcBef>
              <a:buSzPct val="100000"/>
              <a:buChar char="»"/>
              <a:defRPr sz="4000">
                <a:uFill>
                  <a:solidFill>
                    <a:srgbClr val="000000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9" name="Slide Number"/>
          <p:cNvSpPr txBox="1"/>
          <p:nvPr>
            <p:ph type="sldNum" sz="quarter" idx="2"/>
          </p:nvPr>
        </p:nvSpPr>
        <p:spPr>
          <a:xfrm>
            <a:off x="11745112" y="12954000"/>
            <a:ext cx="893776" cy="924564"/>
          </a:xfrm>
          <a:prstGeom prst="rect">
            <a:avLst/>
          </a:prstGeom>
        </p:spPr>
        <p:txBody>
          <a:bodyPr lIns="101600" tIns="101600" rIns="101600" bIns="101600" anchor="t"/>
          <a:lstStyle>
            <a:lvl1pPr defTabSz="914400">
              <a:defRPr sz="4800"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35" name="scherzo1971.jpg" descr="scherzo197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91907" y="38191"/>
            <a:ext cx="4673601" cy="3848101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Slide Number"/>
          <p:cNvSpPr txBox="1"/>
          <p:nvPr>
            <p:ph type="sldNum" sz="quarter" idx="2"/>
          </p:nvPr>
        </p:nvSpPr>
        <p:spPr>
          <a:xfrm>
            <a:off x="12001499" y="13084546"/>
            <a:ext cx="368505" cy="37528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4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5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>
            <a:lvl1pPr marL="228600" indent="-228600">
              <a:buSzPct val="80000"/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lide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>
            <a:lvl1pPr marL="228600" indent="-228600">
              <a:buSzPct val="64000"/>
              <a:buBlip>
                <a:blip r:embed="rId2"/>
              </a:buBlip>
            </a:lvl1pPr>
            <a:lvl2pPr>
              <a:buSzPct val="64000"/>
              <a:buBlip>
                <a:blip r:embed="rId2"/>
              </a:buBlip>
            </a:lvl2pPr>
            <a:lvl3pPr>
              <a:buSzPct val="64000"/>
              <a:buBlip>
                <a:blip r:embed="rId2"/>
              </a:buBlip>
            </a:lvl3pPr>
            <a:lvl4pPr>
              <a:buSzPct val="64000"/>
              <a:buBlip>
                <a:blip r:embed="rId2"/>
              </a:buBlip>
            </a:lvl4pPr>
            <a:lvl5pPr>
              <a:buSzPct val="64000"/>
              <a:buBlip>
                <a:blip r:embed="rId2"/>
              </a:buBlip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532488"/>
            <a:ext cx="9779000" cy="1435101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7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>
            <a:lvl1pPr marL="228600" indent="-228600">
              <a:buSzPct val="80000"/>
              <a:buBlip>
                <a:blip r:embed="rId2"/>
              </a:buBlip>
            </a:lvl1pPr>
            <a:lvl2pPr>
              <a:buSzPct val="80000"/>
              <a:buBlip>
                <a:blip r:embed="rId2"/>
              </a:buBlip>
            </a:lvl2pPr>
            <a:lvl3pPr>
              <a:buSzPct val="80000"/>
              <a:buBlip>
                <a:blip r:embed="rId2"/>
              </a:buBlip>
            </a:lvl3pPr>
            <a:lvl4pPr>
              <a:buSzPct val="80000"/>
              <a:buBlip>
                <a:blip r:embed="rId2"/>
              </a:buBlip>
            </a:lvl4pPr>
            <a:lvl5pPr>
              <a:buSzPct val="80000"/>
              <a:buBlip>
                <a:blip r:embed="rId2"/>
              </a:buBlip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Slide Title"/>
          <p:cNvSpPr txBox="1"/>
          <p:nvPr>
            <p:ph type="title" hasCustomPrompt="1"/>
          </p:nvPr>
        </p:nvSpPr>
        <p:spPr>
          <a:xfrm>
            <a:off x="957118" y="742221"/>
            <a:ext cx="9779001" cy="1435101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2" name="Body Level One…"/>
          <p:cNvSpPr txBox="1"/>
          <p:nvPr>
            <p:ph type="body" sz="half" idx="1" hasCustomPrompt="1"/>
          </p:nvPr>
        </p:nvSpPr>
        <p:spPr>
          <a:xfrm>
            <a:off x="1206500" y="4248265"/>
            <a:ext cx="9779000" cy="8256630"/>
          </a:xfrm>
          <a:prstGeom prst="rect">
            <a:avLst/>
          </a:prstGeom>
        </p:spPr>
        <p:txBody>
          <a:bodyPr/>
          <a:lstStyle>
            <a:lvl1pPr>
              <a:buSzPct val="80000"/>
              <a:buChar char="✴"/>
            </a:lvl1pPr>
            <a:lvl2pPr>
              <a:buSzPct val="80000"/>
              <a:buChar char="✴"/>
            </a:lvl2pPr>
            <a:lvl3pPr>
              <a:buSzPct val="80000"/>
              <a:buChar char="✴"/>
            </a:lvl3pPr>
            <a:lvl4pPr>
              <a:buSzPct val="80000"/>
              <a:buChar char="✴"/>
            </a:lvl4pPr>
            <a:lvl5pPr>
              <a:buSzPct val="80000"/>
              <a:buChar char="✴"/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pc="-232" sz="11600">
                <a:solidFill>
                  <a:srgbClr val="FFFFFF"/>
                </a:solidFill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12001499" y="13084546"/>
            <a:ext cx="368505" cy="3752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312"/>
            <a:ext cx="368505" cy="37528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Optima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Optima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Optima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Optima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Optima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Optima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Optima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Optima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Optima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Optima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Optima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Optima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Optima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Optima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Optima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Optima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Optima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Optima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6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audi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7.tif"/><Relationship Id="rId5" Type="http://schemas.openxmlformats.org/officeDocument/2006/relationships/image" Target="../media/image10.png"/><Relationship Id="rId6" Type="http://schemas.openxmlformats.org/officeDocument/2006/relationships/image" Target="../media/image8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3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4.jpeg"/><Relationship Id="rId3" Type="http://schemas.openxmlformats.org/officeDocument/2006/relationships/image" Target="../media/image9.tif"/><Relationship Id="rId4" Type="http://schemas.openxmlformats.org/officeDocument/2006/relationships/image" Target="../media/image10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audio" Target="../media/media3.m4a"/><Relationship Id="rId5" Type="http://schemas.microsoft.com/office/2007/relationships/media" Target="../media/media3.m4a"/><Relationship Id="rId6" Type="http://schemas.openxmlformats.org/officeDocument/2006/relationships/image" Target="../media/image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7.jpeg"/><Relationship Id="rId3" Type="http://schemas.openxmlformats.org/officeDocument/2006/relationships/audio" Target="../media/media4.m4a"/><Relationship Id="rId4" Type="http://schemas.microsoft.com/office/2007/relationships/media" Target="../media/media4.m4a"/><Relationship Id="rId5" Type="http://schemas.openxmlformats.org/officeDocument/2006/relationships/image" Target="../media/image7.png"/><Relationship Id="rId6" Type="http://schemas.openxmlformats.org/officeDocument/2006/relationships/audio" Target="../media/media5.m4a"/><Relationship Id="rId7" Type="http://schemas.microsoft.com/office/2007/relationships/media" Target="../media/media5.m4a"/><Relationship Id="rId8" Type="http://schemas.openxmlformats.org/officeDocument/2006/relationships/audio" Target="../media/media6.m4a"/><Relationship Id="rId9" Type="http://schemas.microsoft.com/office/2007/relationships/media" Target="../media/media6.m4a"/><Relationship Id="rId10" Type="http://schemas.openxmlformats.org/officeDocument/2006/relationships/audio" Target="../media/media7.m4a"/><Relationship Id="rId11" Type="http://schemas.microsoft.com/office/2007/relationships/media" Target="../media/media7.m4a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1.tif"/><Relationship Id="rId5" Type="http://schemas.openxmlformats.org/officeDocument/2006/relationships/image" Target="../media/image2.tif"/><Relationship Id="rId6" Type="http://schemas.openxmlformats.org/officeDocument/2006/relationships/image" Target="../media/image3.tif"/><Relationship Id="rId7" Type="http://schemas.openxmlformats.org/officeDocument/2006/relationships/image" Target="../media/image4.t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audio" Target="../media/media8.m4a"/><Relationship Id="rId5" Type="http://schemas.microsoft.com/office/2007/relationships/media" Target="../media/media8.m4a"/><Relationship Id="rId6" Type="http://schemas.openxmlformats.org/officeDocument/2006/relationships/image" Target="../media/image7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0.jpeg"/><Relationship Id="rId3" Type="http://schemas.openxmlformats.org/officeDocument/2006/relationships/audio" Target="../media/media1.mp3"/><Relationship Id="rId4" Type="http://schemas.microsoft.com/office/2007/relationships/media" Target="../media/media1.mp3"/><Relationship Id="rId5" Type="http://schemas.openxmlformats.org/officeDocument/2006/relationships/image" Target="../media/image7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2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.tif"/><Relationship Id="rId3" Type="http://schemas.openxmlformats.org/officeDocument/2006/relationships/image" Target="../media/image12.tif"/><Relationship Id="rId4" Type="http://schemas.openxmlformats.org/officeDocument/2006/relationships/image" Target="../media/image13.tif"/><Relationship Id="rId5" Type="http://schemas.openxmlformats.org/officeDocument/2006/relationships/image" Target="../media/image14.tif"/><Relationship Id="rId6" Type="http://schemas.openxmlformats.org/officeDocument/2006/relationships/image" Target="../media/image15.tif"/><Relationship Id="rId7" Type="http://schemas.openxmlformats.org/officeDocument/2006/relationships/image" Target="../media/image16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png"/><Relationship Id="rId3" Type="http://schemas.openxmlformats.org/officeDocument/2006/relationships/audio" Target="../media/media1.m4a"/><Relationship Id="rId4" Type="http://schemas.microsoft.com/office/2007/relationships/media" Target="../media/media1.m4a"/><Relationship Id="rId5" Type="http://schemas.openxmlformats.org/officeDocument/2006/relationships/image" Target="../media/image7.png"/><Relationship Id="rId6" Type="http://schemas.openxmlformats.org/officeDocument/2006/relationships/audio" Target="../media/media2.m4a"/><Relationship Id="rId7" Type="http://schemas.microsoft.com/office/2007/relationships/media" Target="../media/media2.m4a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png"/><Relationship Id="rId3" Type="http://schemas.openxmlformats.org/officeDocument/2006/relationships/audio" Target="../media/media1.m4a"/><Relationship Id="rId4" Type="http://schemas.microsoft.com/office/2007/relationships/media" Target="../media/media1.m4a"/><Relationship Id="rId5" Type="http://schemas.openxmlformats.org/officeDocument/2006/relationships/image" Target="../media/image7.png"/><Relationship Id="rId6" Type="http://schemas.openxmlformats.org/officeDocument/2006/relationships/audio" Target="../media/media2.m4a"/><Relationship Id="rId7" Type="http://schemas.microsoft.com/office/2007/relationships/media" Target="../media/media2.m4a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resentation Subtitle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9" name="Twelve-tone music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Twelve-tone music</a:t>
            </a:r>
          </a:p>
        </p:txBody>
      </p:sp>
      <p:sp>
        <p:nvSpPr>
          <p:cNvPr id="210" name="Author and Dat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421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58400" y="304800"/>
            <a:ext cx="10868026" cy="13106400"/>
          </a:xfrm>
          <a:prstGeom prst="rect">
            <a:avLst/>
          </a:prstGeom>
          <a:ln w="101600">
            <a:solidFill>
              <a:srgbClr val="800080"/>
            </a:solidFill>
            <a:miter/>
          </a:ln>
        </p:spPr>
      </p:pic>
      <p:sp>
        <p:nvSpPr>
          <p:cNvPr id="267" name="Text Box 3"/>
          <p:cNvSpPr txBox="1"/>
          <p:nvPr/>
        </p:nvSpPr>
        <p:spPr>
          <a:xfrm>
            <a:off x="1203472" y="264362"/>
            <a:ext cx="7412031" cy="3850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800"/>
              </a:spcBef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Schoenberg conceived the 12-tone row as an extension of the motive as developed by Beethoven and Brahms </a:t>
            </a:r>
          </a:p>
        </p:txBody>
      </p:sp>
      <p:sp>
        <p:nvSpPr>
          <p:cNvPr id="268" name="Text Box 4"/>
          <p:cNvSpPr txBox="1"/>
          <p:nvPr/>
        </p:nvSpPr>
        <p:spPr>
          <a:xfrm>
            <a:off x="781515" y="5128375"/>
            <a:ext cx="8136135" cy="569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lnSpc>
                <a:spcPct val="100000"/>
              </a:lnSpc>
              <a:spcBef>
                <a:spcPts val="2800"/>
              </a:spcBef>
              <a:defRPr>
                <a:solidFill>
                  <a:srgbClr val="FFFFFF"/>
                </a:solidFill>
              </a:defRPr>
            </a:pPr>
            <a:r>
              <a:t>As Beethoven’s and Brahms’s </a:t>
            </a:r>
            <a:r>
              <a:rPr i="1"/>
              <a:t>motives</a:t>
            </a:r>
            <a:r>
              <a:t> determined their music, 12-tone music realizes the musical possibilities latent in the 12-tone row: </a:t>
            </a:r>
          </a:p>
          <a:p>
            <a:pPr defTabSz="1828800">
              <a:lnSpc>
                <a:spcPct val="100000"/>
              </a:lnSpc>
              <a:spcBef>
                <a:spcPts val="2800"/>
              </a:spcBef>
              <a:defRPr>
                <a:solidFill>
                  <a:srgbClr val="FFFFFF"/>
                </a:solidFill>
              </a:defRPr>
            </a:pPr>
            <a:r>
              <a:rPr i="1"/>
              <a:t>the</a:t>
            </a:r>
            <a:r>
              <a:t> </a:t>
            </a:r>
            <a:r>
              <a:rPr i="1"/>
              <a:t>row functions as both structure and content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6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6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8" grpId="1"/>
      <p:bldP build="whole" bldLvl="1" animBg="1" rev="0" advAuto="0" spid="266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92223">
              <a:defRPr sz="7056"/>
            </a:lvl1pPr>
          </a:lstStyle>
          <a:p>
            <a:pPr/>
            <a:r>
              <a:t>The Row in the second Viennese School</a:t>
            </a:r>
          </a:p>
        </p:txBody>
      </p:sp>
      <p:pic>
        <p:nvPicPr>
          <p:cNvPr id="271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19600" y="4572000"/>
            <a:ext cx="15544800" cy="61436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43600" y="762000"/>
            <a:ext cx="12633326" cy="11696700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Line 5"/>
          <p:cNvSpPr/>
          <p:nvPr/>
        </p:nvSpPr>
        <p:spPr>
          <a:xfrm flipH="1">
            <a:off x="5181600" y="2286000"/>
            <a:ext cx="762000" cy="0"/>
          </a:xfrm>
          <a:prstGeom prst="line">
            <a:avLst/>
          </a:prstGeom>
          <a:ln w="38100">
            <a:solidFill>
              <a:srgbClr val="333399"/>
            </a:solidFill>
          </a:ln>
        </p:spPr>
        <p:txBody>
          <a:bodyPr tIns="91439" bIns="91439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b="1"/>
            </a:pPr>
          </a:p>
        </p:txBody>
      </p:sp>
      <p:sp>
        <p:nvSpPr>
          <p:cNvPr id="275" name="Line 6"/>
          <p:cNvSpPr/>
          <p:nvPr/>
        </p:nvSpPr>
        <p:spPr>
          <a:xfrm flipH="1">
            <a:off x="5181599" y="2286000"/>
            <a:ext cx="1" cy="2286000"/>
          </a:xfrm>
          <a:prstGeom prst="line">
            <a:avLst/>
          </a:prstGeom>
          <a:ln w="38100">
            <a:solidFill>
              <a:srgbClr val="333399"/>
            </a:solidFill>
          </a:ln>
        </p:spPr>
        <p:txBody>
          <a:bodyPr tIns="91439" bIns="91439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b="1"/>
            </a:pPr>
          </a:p>
        </p:txBody>
      </p:sp>
      <p:sp>
        <p:nvSpPr>
          <p:cNvPr id="276" name="Line 7"/>
          <p:cNvSpPr/>
          <p:nvPr/>
        </p:nvSpPr>
        <p:spPr>
          <a:xfrm>
            <a:off x="5181600" y="4572000"/>
            <a:ext cx="762000" cy="0"/>
          </a:xfrm>
          <a:prstGeom prst="line">
            <a:avLst/>
          </a:prstGeom>
          <a:ln w="38100">
            <a:solidFill>
              <a:srgbClr val="333399"/>
            </a:solidFill>
          </a:ln>
        </p:spPr>
        <p:txBody>
          <a:bodyPr tIns="91439" bIns="91439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b="1"/>
            </a:pPr>
          </a:p>
        </p:txBody>
      </p:sp>
      <p:sp>
        <p:nvSpPr>
          <p:cNvPr id="277" name="Line 8"/>
          <p:cNvSpPr/>
          <p:nvPr/>
        </p:nvSpPr>
        <p:spPr>
          <a:xfrm flipH="1">
            <a:off x="5181600" y="7010400"/>
            <a:ext cx="762000" cy="0"/>
          </a:xfrm>
          <a:prstGeom prst="line">
            <a:avLst/>
          </a:prstGeom>
          <a:ln w="38100">
            <a:solidFill>
              <a:srgbClr val="333399"/>
            </a:solidFill>
          </a:ln>
        </p:spPr>
        <p:txBody>
          <a:bodyPr tIns="91439" bIns="91439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b="1"/>
            </a:pPr>
          </a:p>
        </p:txBody>
      </p:sp>
      <p:sp>
        <p:nvSpPr>
          <p:cNvPr id="278" name="Line 9"/>
          <p:cNvSpPr/>
          <p:nvPr/>
        </p:nvSpPr>
        <p:spPr>
          <a:xfrm flipH="1">
            <a:off x="5181599" y="7010400"/>
            <a:ext cx="1" cy="2286000"/>
          </a:xfrm>
          <a:prstGeom prst="line">
            <a:avLst/>
          </a:prstGeom>
          <a:ln w="38100">
            <a:solidFill>
              <a:srgbClr val="333399"/>
            </a:solidFill>
          </a:ln>
        </p:spPr>
        <p:txBody>
          <a:bodyPr tIns="91439" bIns="91439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b="1"/>
            </a:pPr>
          </a:p>
        </p:txBody>
      </p:sp>
      <p:sp>
        <p:nvSpPr>
          <p:cNvPr id="279" name="Line 10"/>
          <p:cNvSpPr/>
          <p:nvPr/>
        </p:nvSpPr>
        <p:spPr>
          <a:xfrm>
            <a:off x="5181600" y="9296400"/>
            <a:ext cx="762000" cy="0"/>
          </a:xfrm>
          <a:prstGeom prst="line">
            <a:avLst/>
          </a:prstGeom>
          <a:ln w="38100">
            <a:solidFill>
              <a:srgbClr val="333399"/>
            </a:solidFill>
          </a:ln>
        </p:spPr>
        <p:txBody>
          <a:bodyPr tIns="91439" bIns="91439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b="1"/>
            </a:pPr>
          </a:p>
        </p:txBody>
      </p:sp>
      <p:sp>
        <p:nvSpPr>
          <p:cNvPr id="280" name="Line 11"/>
          <p:cNvSpPr/>
          <p:nvPr/>
        </p:nvSpPr>
        <p:spPr>
          <a:xfrm flipH="1">
            <a:off x="5181600" y="10363200"/>
            <a:ext cx="762000" cy="0"/>
          </a:xfrm>
          <a:prstGeom prst="line">
            <a:avLst/>
          </a:prstGeom>
          <a:ln w="38100">
            <a:solidFill>
              <a:srgbClr val="333399"/>
            </a:solidFill>
          </a:ln>
        </p:spPr>
        <p:txBody>
          <a:bodyPr tIns="91439" bIns="91439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b="1"/>
            </a:pPr>
          </a:p>
        </p:txBody>
      </p:sp>
      <p:sp>
        <p:nvSpPr>
          <p:cNvPr id="281" name="Line 12"/>
          <p:cNvSpPr/>
          <p:nvPr/>
        </p:nvSpPr>
        <p:spPr>
          <a:xfrm>
            <a:off x="5181600" y="10363200"/>
            <a:ext cx="0" cy="1676400"/>
          </a:xfrm>
          <a:prstGeom prst="line">
            <a:avLst/>
          </a:prstGeom>
          <a:ln w="38100">
            <a:solidFill>
              <a:srgbClr val="333399"/>
            </a:solidFill>
          </a:ln>
        </p:spPr>
        <p:txBody>
          <a:bodyPr tIns="91439" bIns="91439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b="1"/>
            </a:pPr>
          </a:p>
        </p:txBody>
      </p:sp>
      <p:sp>
        <p:nvSpPr>
          <p:cNvPr id="282" name="Line 13"/>
          <p:cNvSpPr/>
          <p:nvPr/>
        </p:nvSpPr>
        <p:spPr>
          <a:xfrm>
            <a:off x="5181600" y="12039600"/>
            <a:ext cx="762000" cy="0"/>
          </a:xfrm>
          <a:prstGeom prst="line">
            <a:avLst/>
          </a:prstGeom>
          <a:ln w="38100">
            <a:solidFill>
              <a:srgbClr val="333399"/>
            </a:solidFill>
          </a:ln>
        </p:spPr>
        <p:txBody>
          <a:bodyPr tIns="91439" bIns="91439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b="1"/>
            </a:pPr>
          </a:p>
        </p:txBody>
      </p:sp>
      <p:sp>
        <p:nvSpPr>
          <p:cNvPr id="283" name="Text Box 14"/>
          <p:cNvSpPr txBox="1"/>
          <p:nvPr/>
        </p:nvSpPr>
        <p:spPr>
          <a:xfrm rot="16200000">
            <a:off x="2741932" y="2508883"/>
            <a:ext cx="3233421" cy="792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4000">
                <a:solidFill>
                  <a:srgbClr val="333399"/>
                </a:solidFill>
              </a:defRPr>
            </a:lvl1pPr>
          </a:lstStyle>
          <a:p>
            <a:pPr/>
            <a:r>
              <a:t>Schoenberg</a:t>
            </a:r>
          </a:p>
        </p:txBody>
      </p:sp>
      <p:sp>
        <p:nvSpPr>
          <p:cNvPr id="284" name="Text Box 15"/>
          <p:cNvSpPr txBox="1"/>
          <p:nvPr/>
        </p:nvSpPr>
        <p:spPr>
          <a:xfrm rot="16200000">
            <a:off x="3505518" y="10606721"/>
            <a:ext cx="1401447" cy="792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4000">
                <a:solidFill>
                  <a:srgbClr val="333399"/>
                </a:solidFill>
              </a:defRPr>
            </a:lvl1pPr>
          </a:lstStyle>
          <a:p>
            <a:pPr/>
            <a:r>
              <a:t>Berg</a:t>
            </a:r>
          </a:p>
        </p:txBody>
      </p:sp>
      <p:sp>
        <p:nvSpPr>
          <p:cNvPr id="285" name="Text Box 16"/>
          <p:cNvSpPr txBox="1"/>
          <p:nvPr/>
        </p:nvSpPr>
        <p:spPr>
          <a:xfrm rot="16200000">
            <a:off x="2740345" y="6930072"/>
            <a:ext cx="3236593" cy="792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4000">
                <a:solidFill>
                  <a:srgbClr val="333399"/>
                </a:solidFill>
              </a:defRPr>
            </a:lvl1pPr>
          </a:lstStyle>
          <a:p>
            <a:pPr/>
            <a:r>
              <a:t>Webern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3" grpId="1"/>
      <p:bldP build="whole" bldLvl="1" animBg="1" rev="0" advAuto="0" spid="285" grpId="2"/>
      <p:bldP build="whole" bldLvl="1" animBg="1" rev="0" advAuto="0" spid="284" grpId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strav_Boulez.png" descr="strav_Boulez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611600" y="9906000"/>
            <a:ext cx="3352800" cy="2301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op25_trio.png" descr="op25_trio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19600" y="1524000"/>
            <a:ext cx="5486400" cy="1631950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Webern, Concerto for  Nine Instruments, op. 24"/>
          <p:cNvSpPr txBox="1"/>
          <p:nvPr>
            <p:ph type="title"/>
          </p:nvPr>
        </p:nvSpPr>
        <p:spPr>
          <a:xfrm>
            <a:off x="7271006" y="595774"/>
            <a:ext cx="15544801" cy="3200401"/>
          </a:xfrm>
          <a:prstGeom prst="rect">
            <a:avLst/>
          </a:prstGeom>
        </p:spPr>
        <p:txBody>
          <a:bodyPr/>
          <a:lstStyle/>
          <a:p>
            <a:pPr/>
            <a:r>
              <a:t>Webern, Concerto for </a:t>
            </a:r>
            <a:br>
              <a:rPr b="1"/>
            </a:br>
            <a:r>
              <a:t>Nine Instruments, op. 24</a:t>
            </a:r>
          </a:p>
        </p:txBody>
      </p:sp>
      <p:sp>
        <p:nvSpPr>
          <p:cNvPr id="290" name="P0: 0 E 3 4 8 7 9 5 6 1 2 T…"/>
          <p:cNvSpPr txBox="1"/>
          <p:nvPr>
            <p:ph type="body" sz="half" idx="1"/>
          </p:nvPr>
        </p:nvSpPr>
        <p:spPr>
          <a:xfrm>
            <a:off x="3396674" y="3668308"/>
            <a:ext cx="16992337" cy="570485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4800"/>
            </a:pPr>
            <a:r>
              <a:t>P</a:t>
            </a:r>
            <a:r>
              <a:rPr baseline="-15500"/>
              <a:t>0</a:t>
            </a:r>
            <a:r>
              <a:t>: </a:t>
            </a:r>
            <a:r>
              <a:rPr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0 E 3</a:t>
            </a:r>
            <a:r>
              <a:t> </a:t>
            </a:r>
            <a:r>
              <a:rPr>
                <a:solidFill>
                  <a:schemeClr val="accent4">
                    <a:hueOff val="-858837"/>
                    <a:lumOff val="-9791"/>
                  </a:schemeClr>
                </a:solidFill>
                <a:uFill>
                  <a:solidFill>
                    <a:schemeClr val="accent4">
                      <a:hueOff val="-858837"/>
                      <a:lumOff val="-9791"/>
                    </a:schemeClr>
                  </a:solidFill>
                </a:uFill>
              </a:rPr>
              <a:t>4 8 7</a:t>
            </a:r>
            <a:r>
              <a:t> </a:t>
            </a:r>
            <a:r>
              <a:rPr>
                <a:solidFill>
                  <a:srgbClr val="00A8AA"/>
                </a:solidFill>
                <a:uFill>
                  <a:solidFill>
                    <a:srgbClr val="00A8AA"/>
                  </a:solidFill>
                </a:uFill>
              </a:rPr>
              <a:t>9 5 6</a:t>
            </a:r>
            <a:r>
              <a:t>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1 2 T</a:t>
            </a:r>
            <a:endParaRPr>
              <a:solidFill>
                <a:srgbClr val="FF2600"/>
              </a:solidFill>
              <a:uFill>
                <a:solidFill>
                  <a:srgbClr val="FF2600"/>
                </a:solidFill>
              </a:uFill>
            </a:endParaRPr>
          </a:p>
          <a:p>
            <a:pPr>
              <a:lnSpc>
                <a:spcPct val="90000"/>
              </a:lnSpc>
              <a:defRPr sz="4800"/>
            </a:pPr>
            <a:r>
              <a:t>P</a:t>
            </a:r>
            <a:r>
              <a:rPr baseline="-17083"/>
              <a:t>0</a:t>
            </a:r>
            <a:r>
              <a:t>: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0 E 3 4 8 7</a:t>
            </a:r>
            <a:r>
              <a:t> </a:t>
            </a:r>
            <a:r>
              <a:rPr>
                <a:solidFill>
                  <a:srgbClr val="009051"/>
                </a:solidFill>
                <a:uFill>
                  <a:solidFill>
                    <a:srgbClr val="009051"/>
                  </a:solidFill>
                </a:uFill>
              </a:rPr>
              <a:t>9 5 6 1 2 T</a:t>
            </a:r>
            <a:endParaRPr>
              <a:solidFill>
                <a:srgbClr val="009051"/>
              </a:solidFill>
              <a:uFill>
                <a:solidFill>
                  <a:srgbClr val="009051"/>
                </a:solidFill>
              </a:uFill>
            </a:endParaRPr>
          </a:p>
          <a:p>
            <a:pPr marL="726440" indent="-685800">
              <a:lnSpc>
                <a:spcPct val="90000"/>
              </a:lnSpc>
              <a:defRPr sz="4800"/>
            </a:pPr>
            <a:r>
              <a:rPr>
                <a:uFill>
                  <a:solidFill>
                    <a:srgbClr val="009051"/>
                  </a:solidFill>
                </a:uFill>
              </a:rPr>
              <a:t>Interval series: &lt;11,4,1,4,11,2,8,1,7,1,8,6,8,1,7,1,8,2,11,4,1,4,11&gt;</a:t>
            </a:r>
          </a:p>
        </p:txBody>
      </p:sp>
      <p:pic>
        <p:nvPicPr>
          <p:cNvPr id="29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36682" y="7518658"/>
            <a:ext cx="11322345" cy="54745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9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Webern_con_op24_i.mov" descr="Webern_con_op24_i.mo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064000" y="116840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op24_1-5.png" descr="op24_1-5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91200" y="762000"/>
            <a:ext cx="12049125" cy="11703050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Rectangle"/>
          <p:cNvSpPr/>
          <p:nvPr/>
        </p:nvSpPr>
        <p:spPr>
          <a:xfrm>
            <a:off x="7772400" y="762000"/>
            <a:ext cx="5334001" cy="6553200"/>
          </a:xfrm>
          <a:prstGeom prst="rect">
            <a:avLst/>
          </a:prstGeom>
          <a:ln w="76200">
            <a:solidFill>
              <a:srgbClr val="FF2600"/>
            </a:solidFill>
            <a:miter lim="400000"/>
          </a:ln>
        </p:spPr>
        <p:txBody>
          <a:bodyPr lIns="101600" tIns="101600" rIns="101600" bIns="101600" anchor="ctr"/>
          <a:lstStyle/>
          <a:p>
            <a:pPr marL="81279" marR="81279" defTabSz="1828800">
              <a:lnSpc>
                <a:spcPct val="100000"/>
              </a:lnSpc>
              <a:spcBef>
                <a:spcPts val="0"/>
              </a:spcBef>
              <a:defRPr b="1">
                <a:uFill>
                  <a:solidFill>
                    <a:srgbClr val="000000"/>
                  </a:solidFill>
                </a:uFill>
              </a:defRPr>
            </a:pPr>
          </a:p>
        </p:txBody>
      </p:sp>
      <p:sp>
        <p:nvSpPr>
          <p:cNvPr id="296" name="P11"/>
          <p:cNvSpPr/>
          <p:nvPr/>
        </p:nvSpPr>
        <p:spPr>
          <a:xfrm>
            <a:off x="4083049" y="847725"/>
            <a:ext cx="1088036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/>
          <a:p>
            <a:pPr marL="81279" marR="81279" defTabSz="1828800">
              <a:lnSpc>
                <a:spcPct val="100000"/>
              </a:lnSpc>
              <a:spcBef>
                <a:spcPts val="0"/>
              </a:spcBef>
              <a:buClr>
                <a:srgbClr val="FF2600"/>
              </a:buClr>
              <a:buFont typeface="Optima"/>
              <a:defRPr>
                <a:uFill>
                  <a:solidFill>
                    <a:srgbClr val="000000"/>
                  </a:solidFill>
                </a:uFill>
              </a:defRPr>
            </a:pP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P</a:t>
            </a:r>
            <a:r>
              <a:rPr baseline="-155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11</a:t>
            </a:r>
          </a:p>
        </p:txBody>
      </p:sp>
      <p:sp>
        <p:nvSpPr>
          <p:cNvPr id="297" name="RI0"/>
          <p:cNvSpPr/>
          <p:nvPr/>
        </p:nvSpPr>
        <p:spPr>
          <a:xfrm>
            <a:off x="18745199" y="8839200"/>
            <a:ext cx="1065074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/>
          <a:p>
            <a:pPr marL="81279" marR="81279" defTabSz="1828800">
              <a:lnSpc>
                <a:spcPct val="100000"/>
              </a:lnSpc>
              <a:spcBef>
                <a:spcPts val="0"/>
              </a:spcBef>
              <a:buClr>
                <a:srgbClr val="00A8AA"/>
              </a:buClr>
              <a:buFont typeface="Optima"/>
              <a:defRPr>
                <a:uFill>
                  <a:solidFill>
                    <a:srgbClr val="000000"/>
                  </a:solidFill>
                </a:uFill>
              </a:defRPr>
            </a:pPr>
            <a:r>
              <a:rPr>
                <a:solidFill>
                  <a:srgbClr val="00A8AA"/>
                </a:solidFill>
                <a:uFill>
                  <a:solidFill>
                    <a:srgbClr val="00A8AA"/>
                  </a:solidFill>
                </a:uFill>
              </a:rPr>
              <a:t>RI</a:t>
            </a:r>
            <a:r>
              <a:rPr baseline="-15500">
                <a:solidFill>
                  <a:srgbClr val="00A8AA"/>
                </a:solidFill>
                <a:uFill>
                  <a:solidFill>
                    <a:srgbClr val="00A8AA"/>
                  </a:solidFill>
                </a:uFill>
              </a:rPr>
              <a:t>0</a:t>
            </a:r>
          </a:p>
        </p:txBody>
      </p:sp>
      <p:sp>
        <p:nvSpPr>
          <p:cNvPr id="298" name="Rectangle"/>
          <p:cNvSpPr/>
          <p:nvPr/>
        </p:nvSpPr>
        <p:spPr>
          <a:xfrm>
            <a:off x="12649200" y="9601200"/>
            <a:ext cx="5334001" cy="3200400"/>
          </a:xfrm>
          <a:prstGeom prst="rect">
            <a:avLst/>
          </a:prstGeom>
          <a:ln w="76200">
            <a:solidFill>
              <a:srgbClr val="00A8AA"/>
            </a:solidFill>
            <a:miter lim="400000"/>
          </a:ln>
        </p:spPr>
        <p:txBody>
          <a:bodyPr lIns="101600" tIns="101600" rIns="101600" bIns="101600" anchor="ctr"/>
          <a:lstStyle/>
          <a:p>
            <a:pPr marL="81279" marR="81279" defTabSz="1828800">
              <a:lnSpc>
                <a:spcPct val="100000"/>
              </a:lnSpc>
              <a:spcBef>
                <a:spcPts val="0"/>
              </a:spcBef>
              <a:defRPr b="1">
                <a:uFill>
                  <a:solidFill>
                    <a:srgbClr val="000000"/>
                  </a:solidFill>
                </a:uFill>
              </a:defRPr>
            </a:pPr>
          </a:p>
        </p:txBody>
      </p:sp>
      <p:sp>
        <p:nvSpPr>
          <p:cNvPr id="299" name="Rectangle"/>
          <p:cNvSpPr/>
          <p:nvPr/>
        </p:nvSpPr>
        <p:spPr>
          <a:xfrm>
            <a:off x="8839200" y="1066800"/>
            <a:ext cx="2133600" cy="1371600"/>
          </a:xfrm>
          <a:prstGeom prst="rect">
            <a:avLst/>
          </a:prstGeom>
          <a:ln w="76200">
            <a:solidFill>
              <a:schemeClr val="accent4">
                <a:hueOff val="-858837"/>
                <a:lumOff val="-9791"/>
              </a:schemeClr>
            </a:solidFill>
            <a:miter lim="400000"/>
          </a:ln>
        </p:spPr>
        <p:txBody>
          <a:bodyPr lIns="101600" tIns="101600" rIns="101600" bIns="101600" anchor="ctr"/>
          <a:lstStyle/>
          <a:p>
            <a:pPr marL="81279" marR="81279" defTabSz="1828800">
              <a:lnSpc>
                <a:spcPct val="100000"/>
              </a:lnSpc>
              <a:spcBef>
                <a:spcPts val="0"/>
              </a:spcBef>
              <a:defRPr b="1">
                <a:uFill>
                  <a:solidFill>
                    <a:srgbClr val="000000"/>
                  </a:solidFill>
                </a:uFill>
              </a:defRPr>
            </a:pPr>
          </a:p>
        </p:txBody>
      </p:sp>
      <p:sp>
        <p:nvSpPr>
          <p:cNvPr id="300" name="Rectangle"/>
          <p:cNvSpPr/>
          <p:nvPr/>
        </p:nvSpPr>
        <p:spPr>
          <a:xfrm>
            <a:off x="14325600" y="9753600"/>
            <a:ext cx="1828800" cy="1219200"/>
          </a:xfrm>
          <a:prstGeom prst="rect">
            <a:avLst/>
          </a:prstGeom>
          <a:ln w="76200">
            <a:solidFill>
              <a:schemeClr val="accent4">
                <a:hueOff val="-858837"/>
                <a:lumOff val="-9791"/>
              </a:schemeClr>
            </a:solidFill>
            <a:miter lim="400000"/>
          </a:ln>
        </p:spPr>
        <p:txBody>
          <a:bodyPr lIns="101600" tIns="101600" rIns="101600" bIns="101600" anchor="ctr"/>
          <a:lstStyle/>
          <a:p>
            <a:pPr marL="81279" marR="81279" defTabSz="1828800">
              <a:lnSpc>
                <a:spcPct val="100000"/>
              </a:lnSpc>
              <a:spcBef>
                <a:spcPts val="0"/>
              </a:spcBef>
              <a:defRPr b="1">
                <a:uFill>
                  <a:solidFill>
                    <a:srgbClr val="000000"/>
                  </a:solidFill>
                </a:uFill>
              </a:defRPr>
            </a:pPr>
          </a:p>
        </p:txBody>
      </p:sp>
      <p:sp>
        <p:nvSpPr>
          <p:cNvPr id="301" name="Rectangle"/>
          <p:cNvSpPr/>
          <p:nvPr/>
        </p:nvSpPr>
        <p:spPr>
          <a:xfrm>
            <a:off x="8077200" y="2590800"/>
            <a:ext cx="2133600" cy="1371600"/>
          </a:xfrm>
          <a:prstGeom prst="rect">
            <a:avLst/>
          </a:prstGeom>
          <a:ln w="76200">
            <a:solidFill>
              <a:srgbClr val="4349AA"/>
            </a:solidFill>
            <a:miter lim="400000"/>
          </a:ln>
        </p:spPr>
        <p:txBody>
          <a:bodyPr lIns="101600" tIns="101600" rIns="101600" bIns="101600" anchor="ctr"/>
          <a:lstStyle/>
          <a:p>
            <a:pPr marL="81279" marR="81279" defTabSz="1828800">
              <a:lnSpc>
                <a:spcPct val="100000"/>
              </a:lnSpc>
              <a:spcBef>
                <a:spcPts val="0"/>
              </a:spcBef>
              <a:defRPr b="1">
                <a:uFill>
                  <a:solidFill>
                    <a:srgbClr val="000000"/>
                  </a:solidFill>
                </a:uFill>
              </a:defRPr>
            </a:pPr>
          </a:p>
        </p:txBody>
      </p:sp>
      <p:sp>
        <p:nvSpPr>
          <p:cNvPr id="302" name="Rectangle"/>
          <p:cNvSpPr/>
          <p:nvPr/>
        </p:nvSpPr>
        <p:spPr>
          <a:xfrm>
            <a:off x="13258800" y="11125200"/>
            <a:ext cx="2133600" cy="1371600"/>
          </a:xfrm>
          <a:prstGeom prst="rect">
            <a:avLst/>
          </a:prstGeom>
          <a:ln w="76200">
            <a:solidFill>
              <a:srgbClr val="4349AA"/>
            </a:solidFill>
            <a:miter lim="400000"/>
          </a:ln>
        </p:spPr>
        <p:txBody>
          <a:bodyPr lIns="101600" tIns="101600" rIns="101600" bIns="101600" anchor="ctr"/>
          <a:lstStyle/>
          <a:p>
            <a:pPr marL="81279" marR="81279" defTabSz="1828800">
              <a:lnSpc>
                <a:spcPct val="100000"/>
              </a:lnSpc>
              <a:spcBef>
                <a:spcPts val="0"/>
              </a:spcBef>
              <a:defRPr b="1">
                <a:uFill>
                  <a:solidFill>
                    <a:srgbClr val="000000"/>
                  </a:solidFill>
                </a:uFill>
              </a:defRPr>
            </a:pPr>
          </a:p>
        </p:txBody>
      </p:sp>
      <p:sp>
        <p:nvSpPr>
          <p:cNvPr id="303" name="Rectangle"/>
          <p:cNvSpPr/>
          <p:nvPr/>
        </p:nvSpPr>
        <p:spPr>
          <a:xfrm>
            <a:off x="9906000" y="5943600"/>
            <a:ext cx="2133600" cy="1371600"/>
          </a:xfrm>
          <a:prstGeom prst="rect">
            <a:avLst/>
          </a:prstGeom>
          <a:ln w="76200">
            <a:solidFill>
              <a:srgbClr val="C6E6E9"/>
            </a:solidFill>
            <a:miter lim="400000"/>
          </a:ln>
        </p:spPr>
        <p:txBody>
          <a:bodyPr lIns="101600" tIns="101600" rIns="101600" bIns="101600" anchor="ctr"/>
          <a:lstStyle/>
          <a:p>
            <a:pPr marL="81279" marR="81279" defTabSz="1828800">
              <a:lnSpc>
                <a:spcPct val="100000"/>
              </a:lnSpc>
              <a:spcBef>
                <a:spcPts val="0"/>
              </a:spcBef>
              <a:defRPr b="1">
                <a:uFill>
                  <a:solidFill>
                    <a:srgbClr val="000000"/>
                  </a:solidFill>
                </a:uFill>
              </a:defRPr>
            </a:pPr>
          </a:p>
        </p:txBody>
      </p:sp>
      <p:sp>
        <p:nvSpPr>
          <p:cNvPr id="304" name="Rectangle"/>
          <p:cNvSpPr/>
          <p:nvPr/>
        </p:nvSpPr>
        <p:spPr>
          <a:xfrm>
            <a:off x="15544800" y="11125200"/>
            <a:ext cx="1828800" cy="1371600"/>
          </a:xfrm>
          <a:prstGeom prst="rect">
            <a:avLst/>
          </a:prstGeom>
          <a:ln w="76200">
            <a:solidFill>
              <a:srgbClr val="C6E6E9"/>
            </a:solidFill>
            <a:miter lim="400000"/>
          </a:ln>
        </p:spPr>
        <p:txBody>
          <a:bodyPr lIns="101600" tIns="101600" rIns="101600" bIns="101600" anchor="ctr"/>
          <a:lstStyle/>
          <a:p>
            <a:pPr marL="81279" marR="81279" defTabSz="1828800">
              <a:lnSpc>
                <a:spcPct val="100000"/>
              </a:lnSpc>
              <a:spcBef>
                <a:spcPts val="0"/>
              </a:spcBef>
              <a:defRPr b="1">
                <a:uFill>
                  <a:solidFill>
                    <a:srgbClr val="000000"/>
                  </a:solidFill>
                </a:uFill>
              </a:defRPr>
            </a:pPr>
          </a:p>
        </p:txBody>
      </p:sp>
      <p:sp>
        <p:nvSpPr>
          <p:cNvPr id="305" name="Rectangle"/>
          <p:cNvSpPr/>
          <p:nvPr/>
        </p:nvSpPr>
        <p:spPr>
          <a:xfrm>
            <a:off x="10820400" y="3505200"/>
            <a:ext cx="2133600" cy="1371600"/>
          </a:xfrm>
          <a:prstGeom prst="rect">
            <a:avLst/>
          </a:prstGeom>
          <a:ln w="76200">
            <a:solidFill>
              <a:srgbClr val="A8D200"/>
            </a:solidFill>
            <a:miter lim="400000"/>
          </a:ln>
        </p:spPr>
        <p:txBody>
          <a:bodyPr lIns="101600" tIns="101600" rIns="101600" bIns="101600" anchor="ctr"/>
          <a:lstStyle/>
          <a:p>
            <a:pPr marL="81279" marR="81279" defTabSz="1828800">
              <a:lnSpc>
                <a:spcPct val="100000"/>
              </a:lnSpc>
              <a:spcBef>
                <a:spcPts val="0"/>
              </a:spcBef>
              <a:defRPr b="1">
                <a:uFill>
                  <a:solidFill>
                    <a:srgbClr val="000000"/>
                  </a:solidFill>
                </a:uFill>
              </a:defRPr>
            </a:pPr>
          </a:p>
        </p:txBody>
      </p:sp>
      <p:sp>
        <p:nvSpPr>
          <p:cNvPr id="306" name="Rectangle"/>
          <p:cNvSpPr/>
          <p:nvPr/>
        </p:nvSpPr>
        <p:spPr>
          <a:xfrm>
            <a:off x="16306800" y="9601200"/>
            <a:ext cx="1676400" cy="1371600"/>
          </a:xfrm>
          <a:prstGeom prst="rect">
            <a:avLst/>
          </a:prstGeom>
          <a:ln w="76200">
            <a:solidFill>
              <a:srgbClr val="A8D200"/>
            </a:solidFill>
            <a:miter lim="400000"/>
          </a:ln>
        </p:spPr>
        <p:txBody>
          <a:bodyPr lIns="101600" tIns="101600" rIns="101600" bIns="101600" anchor="ctr"/>
          <a:lstStyle/>
          <a:p>
            <a:pPr marL="81279" marR="81279" defTabSz="1828800">
              <a:lnSpc>
                <a:spcPct val="100000"/>
              </a:lnSpc>
              <a:spcBef>
                <a:spcPts val="0"/>
              </a:spcBef>
              <a:defRPr b="1">
                <a:uFill>
                  <a:solidFill>
                    <a:srgbClr val="000000"/>
                  </a:solidFill>
                </a:uFill>
              </a:defRPr>
            </a:pPr>
          </a:p>
        </p:txBody>
      </p:sp>
      <p:pic>
        <p:nvPicPr>
          <p:cNvPr id="307" name="WEbern_conop24_2.tiff" descr="WEbern_conop24_2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09710" y="660400"/>
            <a:ext cx="17994490" cy="12192000"/>
          </a:xfrm>
          <a:prstGeom prst="rect">
            <a:avLst/>
          </a:prstGeom>
          <a:ln w="25400"/>
        </p:spPr>
      </p:pic>
      <p:sp>
        <p:nvSpPr>
          <p:cNvPr id="308" name="RI11"/>
          <p:cNvSpPr/>
          <p:nvPr/>
        </p:nvSpPr>
        <p:spPr>
          <a:xfrm>
            <a:off x="5968999" y="736600"/>
            <a:ext cx="1291033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/>
          <a:p>
            <a:pPr marL="81279" marR="81279" defTabSz="1828800">
              <a:lnSpc>
                <a:spcPct val="100000"/>
              </a:lnSpc>
              <a:spcBef>
                <a:spcPts val="0"/>
              </a:spcBef>
              <a:buClr>
                <a:srgbClr val="00A8AA"/>
              </a:buClr>
              <a:buFont typeface="Optima"/>
              <a:defRPr>
                <a:uFill>
                  <a:solidFill>
                    <a:srgbClr val="000000"/>
                  </a:solidFill>
                </a:uFill>
              </a:defRPr>
            </a:pPr>
            <a:r>
              <a:rPr>
                <a:solidFill>
                  <a:srgbClr val="00A8AA"/>
                </a:solidFill>
                <a:uFill>
                  <a:solidFill>
                    <a:srgbClr val="00A8AA"/>
                  </a:solidFill>
                </a:uFill>
              </a:rPr>
              <a:t>RI</a:t>
            </a:r>
            <a:r>
              <a:rPr baseline="-15500">
                <a:solidFill>
                  <a:srgbClr val="00A8AA"/>
                </a:solidFill>
                <a:uFill>
                  <a:solidFill>
                    <a:srgbClr val="00A8AA"/>
                  </a:solidFill>
                </a:uFill>
              </a:rPr>
              <a:t>11</a:t>
            </a:r>
          </a:p>
        </p:txBody>
      </p:sp>
      <p:sp>
        <p:nvSpPr>
          <p:cNvPr id="309" name="P0"/>
          <p:cNvSpPr/>
          <p:nvPr/>
        </p:nvSpPr>
        <p:spPr>
          <a:xfrm>
            <a:off x="8502650" y="11845925"/>
            <a:ext cx="862077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/>
          <a:p>
            <a:pPr marL="81279" marR="81279" defTabSz="1828800">
              <a:lnSpc>
                <a:spcPct val="100000"/>
              </a:lnSpc>
              <a:spcBef>
                <a:spcPts val="0"/>
              </a:spcBef>
              <a:buClr>
                <a:srgbClr val="FF2600"/>
              </a:buClr>
              <a:buFont typeface="Optima"/>
              <a:defRPr>
                <a:uFill>
                  <a:solidFill>
                    <a:srgbClr val="000000"/>
                  </a:solidFill>
                </a:uFill>
              </a:defRPr>
            </a:pP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P</a:t>
            </a:r>
            <a:r>
              <a:rPr baseline="-155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0</a:t>
            </a:r>
          </a:p>
        </p:txBody>
      </p:sp>
      <p:sp>
        <p:nvSpPr>
          <p:cNvPr id="310" name="Rectangle"/>
          <p:cNvSpPr/>
          <p:nvPr/>
        </p:nvSpPr>
        <p:spPr>
          <a:xfrm>
            <a:off x="4622800" y="1955800"/>
            <a:ext cx="4851400" cy="7543800"/>
          </a:xfrm>
          <a:prstGeom prst="rect">
            <a:avLst/>
          </a:prstGeom>
          <a:ln w="76200">
            <a:solidFill>
              <a:srgbClr val="00A8AA"/>
            </a:solidFill>
            <a:miter lim="400000"/>
          </a:ln>
        </p:spPr>
        <p:txBody>
          <a:bodyPr lIns="101600" tIns="101600" rIns="101600" bIns="101600" anchor="ctr"/>
          <a:lstStyle/>
          <a:p>
            <a:pPr marL="81279" marR="81279" defTabSz="1828800">
              <a:lnSpc>
                <a:spcPct val="100000"/>
              </a:lnSpc>
              <a:spcBef>
                <a:spcPts val="0"/>
              </a:spcBef>
              <a:defRPr b="1">
                <a:uFill>
                  <a:solidFill>
                    <a:srgbClr val="000000"/>
                  </a:solidFill>
                </a:uFill>
              </a:defRPr>
            </a:pPr>
          </a:p>
        </p:txBody>
      </p:sp>
      <p:sp>
        <p:nvSpPr>
          <p:cNvPr id="311" name="Rectangle"/>
          <p:cNvSpPr/>
          <p:nvPr/>
        </p:nvSpPr>
        <p:spPr>
          <a:xfrm>
            <a:off x="9626600" y="711200"/>
            <a:ext cx="5715000" cy="11531600"/>
          </a:xfrm>
          <a:prstGeom prst="rect">
            <a:avLst/>
          </a:prstGeom>
          <a:ln w="76200">
            <a:solidFill>
              <a:srgbClr val="FF2600"/>
            </a:solidFill>
            <a:miter lim="400000"/>
          </a:ln>
        </p:spPr>
        <p:txBody>
          <a:bodyPr lIns="101600" tIns="101600" rIns="101600" bIns="101600" anchor="ctr"/>
          <a:lstStyle/>
          <a:p>
            <a:pPr marL="81279" marR="81279" defTabSz="1828800">
              <a:lnSpc>
                <a:spcPct val="100000"/>
              </a:lnSpc>
              <a:spcBef>
                <a:spcPts val="0"/>
              </a:spcBef>
              <a:defRPr b="1">
                <a:uFill>
                  <a:solidFill>
                    <a:srgbClr val="000000"/>
                  </a:solidFill>
                </a:uFill>
              </a:defRPr>
            </a:pPr>
          </a:p>
        </p:txBody>
      </p:sp>
      <p:sp>
        <p:nvSpPr>
          <p:cNvPr id="312" name="Rectangle"/>
          <p:cNvSpPr/>
          <p:nvPr/>
        </p:nvSpPr>
        <p:spPr>
          <a:xfrm>
            <a:off x="4800600" y="3505200"/>
            <a:ext cx="2133600" cy="1371600"/>
          </a:xfrm>
          <a:prstGeom prst="rect">
            <a:avLst/>
          </a:prstGeom>
          <a:ln w="76200">
            <a:solidFill>
              <a:srgbClr val="4349AA"/>
            </a:solidFill>
            <a:miter lim="400000"/>
          </a:ln>
        </p:spPr>
        <p:txBody>
          <a:bodyPr lIns="101600" tIns="101600" rIns="101600" bIns="101600" anchor="ctr"/>
          <a:lstStyle/>
          <a:p>
            <a:pPr marL="81279" marR="81279" defTabSz="1828800">
              <a:lnSpc>
                <a:spcPct val="100000"/>
              </a:lnSpc>
              <a:spcBef>
                <a:spcPts val="0"/>
              </a:spcBef>
              <a:defRPr b="1">
                <a:uFill>
                  <a:solidFill>
                    <a:srgbClr val="000000"/>
                  </a:solidFill>
                </a:uFill>
              </a:defRPr>
            </a:pPr>
          </a:p>
        </p:txBody>
      </p:sp>
      <p:sp>
        <p:nvSpPr>
          <p:cNvPr id="313" name="Rectangle"/>
          <p:cNvSpPr/>
          <p:nvPr/>
        </p:nvSpPr>
        <p:spPr>
          <a:xfrm>
            <a:off x="9626600" y="10820400"/>
            <a:ext cx="2133600" cy="1371600"/>
          </a:xfrm>
          <a:prstGeom prst="rect">
            <a:avLst/>
          </a:prstGeom>
          <a:ln w="76200">
            <a:solidFill>
              <a:srgbClr val="4349AA"/>
            </a:solidFill>
            <a:miter lim="400000"/>
          </a:ln>
        </p:spPr>
        <p:txBody>
          <a:bodyPr lIns="101600" tIns="101600" rIns="101600" bIns="101600" anchor="ctr"/>
          <a:lstStyle/>
          <a:p>
            <a:pPr marL="81279" marR="81279" defTabSz="1828800">
              <a:lnSpc>
                <a:spcPct val="100000"/>
              </a:lnSpc>
              <a:spcBef>
                <a:spcPts val="0"/>
              </a:spcBef>
              <a:defRPr b="1">
                <a:uFill>
                  <a:solidFill>
                    <a:srgbClr val="000000"/>
                  </a:solidFill>
                </a:uFill>
              </a:defRPr>
            </a:pPr>
          </a:p>
        </p:txBody>
      </p:sp>
      <p:sp>
        <p:nvSpPr>
          <p:cNvPr id="314" name="Rectangle"/>
          <p:cNvSpPr/>
          <p:nvPr/>
        </p:nvSpPr>
        <p:spPr>
          <a:xfrm>
            <a:off x="5486400" y="7747000"/>
            <a:ext cx="2133600" cy="1371600"/>
          </a:xfrm>
          <a:prstGeom prst="rect">
            <a:avLst/>
          </a:prstGeom>
          <a:ln w="76200">
            <a:solidFill>
              <a:schemeClr val="accent4">
                <a:hueOff val="-858837"/>
                <a:lumOff val="-9791"/>
              </a:schemeClr>
            </a:solidFill>
            <a:miter lim="400000"/>
          </a:ln>
        </p:spPr>
        <p:txBody>
          <a:bodyPr lIns="101600" tIns="101600" rIns="101600" bIns="101600" anchor="ctr"/>
          <a:lstStyle/>
          <a:p>
            <a:pPr marL="81279" marR="81279" defTabSz="1828800">
              <a:lnSpc>
                <a:spcPct val="100000"/>
              </a:lnSpc>
              <a:spcBef>
                <a:spcPts val="0"/>
              </a:spcBef>
              <a:defRPr b="1">
                <a:uFill>
                  <a:solidFill>
                    <a:srgbClr val="000000"/>
                  </a:solidFill>
                </a:uFill>
              </a:defRPr>
            </a:pPr>
          </a:p>
        </p:txBody>
      </p:sp>
      <p:sp>
        <p:nvSpPr>
          <p:cNvPr id="315" name="Rectangle"/>
          <p:cNvSpPr/>
          <p:nvPr/>
        </p:nvSpPr>
        <p:spPr>
          <a:xfrm>
            <a:off x="10464800" y="9067800"/>
            <a:ext cx="2133600" cy="1371600"/>
          </a:xfrm>
          <a:prstGeom prst="rect">
            <a:avLst/>
          </a:prstGeom>
          <a:ln w="76200">
            <a:solidFill>
              <a:schemeClr val="accent4">
                <a:hueOff val="-858837"/>
                <a:lumOff val="-9791"/>
              </a:schemeClr>
            </a:solidFill>
            <a:miter lim="400000"/>
          </a:ln>
        </p:spPr>
        <p:txBody>
          <a:bodyPr lIns="101600" tIns="101600" rIns="101600" bIns="101600" anchor="ctr"/>
          <a:lstStyle/>
          <a:p>
            <a:pPr marL="81279" marR="81279" defTabSz="1828800">
              <a:lnSpc>
                <a:spcPct val="100000"/>
              </a:lnSpc>
              <a:spcBef>
                <a:spcPts val="0"/>
              </a:spcBef>
              <a:defRPr b="1">
                <a:uFill>
                  <a:solidFill>
                    <a:srgbClr val="000000"/>
                  </a:solidFill>
                </a:uFill>
              </a:defRPr>
            </a:pPr>
          </a:p>
        </p:txBody>
      </p:sp>
      <p:sp>
        <p:nvSpPr>
          <p:cNvPr id="316" name="Rectangle"/>
          <p:cNvSpPr/>
          <p:nvPr/>
        </p:nvSpPr>
        <p:spPr>
          <a:xfrm>
            <a:off x="6273800" y="6146800"/>
            <a:ext cx="2133600" cy="1371600"/>
          </a:xfrm>
          <a:prstGeom prst="rect">
            <a:avLst/>
          </a:prstGeom>
          <a:ln w="76200">
            <a:solidFill>
              <a:srgbClr val="C6E6E9"/>
            </a:solidFill>
            <a:miter lim="400000"/>
          </a:ln>
        </p:spPr>
        <p:txBody>
          <a:bodyPr lIns="101600" tIns="101600" rIns="101600" bIns="101600" anchor="ctr"/>
          <a:lstStyle/>
          <a:p>
            <a:pPr marL="81279" marR="81279" defTabSz="1828800">
              <a:lnSpc>
                <a:spcPct val="100000"/>
              </a:lnSpc>
              <a:spcBef>
                <a:spcPts val="0"/>
              </a:spcBef>
              <a:defRPr b="1">
                <a:uFill>
                  <a:solidFill>
                    <a:srgbClr val="000000"/>
                  </a:solidFill>
                </a:uFill>
              </a:defRPr>
            </a:pPr>
          </a:p>
        </p:txBody>
      </p:sp>
      <p:sp>
        <p:nvSpPr>
          <p:cNvPr id="317" name="Rectangle"/>
          <p:cNvSpPr/>
          <p:nvPr/>
        </p:nvSpPr>
        <p:spPr>
          <a:xfrm>
            <a:off x="11734800" y="990600"/>
            <a:ext cx="2133600" cy="1371600"/>
          </a:xfrm>
          <a:prstGeom prst="rect">
            <a:avLst/>
          </a:prstGeom>
          <a:ln w="76200">
            <a:solidFill>
              <a:srgbClr val="C6E6E9"/>
            </a:solidFill>
            <a:miter lim="400000"/>
          </a:ln>
        </p:spPr>
        <p:txBody>
          <a:bodyPr lIns="101600" tIns="101600" rIns="101600" bIns="101600" anchor="ctr"/>
          <a:lstStyle/>
          <a:p>
            <a:pPr marL="81279" marR="81279" defTabSz="1828800">
              <a:lnSpc>
                <a:spcPct val="100000"/>
              </a:lnSpc>
              <a:spcBef>
                <a:spcPts val="0"/>
              </a:spcBef>
              <a:defRPr b="1">
                <a:uFill>
                  <a:solidFill>
                    <a:srgbClr val="000000"/>
                  </a:solidFill>
                </a:uFill>
              </a:defRPr>
            </a:pPr>
          </a:p>
        </p:txBody>
      </p:sp>
      <p:sp>
        <p:nvSpPr>
          <p:cNvPr id="318" name="Rectangle"/>
          <p:cNvSpPr/>
          <p:nvPr/>
        </p:nvSpPr>
        <p:spPr>
          <a:xfrm>
            <a:off x="7340600" y="2413000"/>
            <a:ext cx="2133600" cy="1371600"/>
          </a:xfrm>
          <a:prstGeom prst="rect">
            <a:avLst/>
          </a:prstGeom>
          <a:ln w="76200">
            <a:solidFill>
              <a:srgbClr val="A8D200"/>
            </a:solidFill>
            <a:miter lim="400000"/>
          </a:ln>
        </p:spPr>
        <p:txBody>
          <a:bodyPr lIns="101600" tIns="101600" rIns="101600" bIns="101600" anchor="ctr"/>
          <a:lstStyle/>
          <a:p>
            <a:pPr marL="81279" marR="81279" defTabSz="1828800">
              <a:lnSpc>
                <a:spcPct val="100000"/>
              </a:lnSpc>
              <a:spcBef>
                <a:spcPts val="0"/>
              </a:spcBef>
              <a:defRPr b="1">
                <a:uFill>
                  <a:solidFill>
                    <a:srgbClr val="000000"/>
                  </a:solidFill>
                </a:uFill>
              </a:defRPr>
            </a:pPr>
          </a:p>
        </p:txBody>
      </p:sp>
      <p:sp>
        <p:nvSpPr>
          <p:cNvPr id="319" name="Rectangle"/>
          <p:cNvSpPr/>
          <p:nvPr/>
        </p:nvSpPr>
        <p:spPr>
          <a:xfrm>
            <a:off x="12674600" y="5029200"/>
            <a:ext cx="2133600" cy="1371600"/>
          </a:xfrm>
          <a:prstGeom prst="rect">
            <a:avLst/>
          </a:prstGeom>
          <a:ln w="76200">
            <a:solidFill>
              <a:srgbClr val="A8D200"/>
            </a:solidFill>
            <a:miter lim="400000"/>
          </a:ln>
        </p:spPr>
        <p:txBody>
          <a:bodyPr lIns="101600" tIns="101600" rIns="101600" bIns="101600" anchor="ctr"/>
          <a:lstStyle/>
          <a:p>
            <a:pPr marL="81279" marR="81279" defTabSz="1828800">
              <a:lnSpc>
                <a:spcPct val="100000"/>
              </a:lnSpc>
              <a:spcBef>
                <a:spcPts val="0"/>
              </a:spcBef>
              <a:defRPr b="1">
                <a:uFill>
                  <a:solidFill>
                    <a:srgbClr val="000000"/>
                  </a:solidFill>
                </a:u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afterEffect" presetSubtype="0" presetID="1" grpId="5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Class="entr" nodeType="afterEffect" presetSubtype="0" presetID="1" grpId="7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Class="entr" nodeType="afterEffect" presetSubtype="0" presetID="1" grpId="9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Class="entr" nodeType="afterEffect" presetSubtype="0" presetID="1" grpId="11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Class="entr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mediacall" nodeType="clickEffect" presetSubtype="0" presetID="1" grpId="1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920" fill="hold"/>
                                        <p:tgtEl>
                                          <p:spTgt spid="2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xit" nodeType="after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xit" nodeType="after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ntr" nodeType="afterEffect" presetSubtype="0" presetID="1" grpId="17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Class="entr" nodeType="afterEffect" presetSubtype="0" presetID="1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Class="entr" nodeType="afterEffect" presetSubtype="0" presetID="1" grpId="19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Class="entr" nodeType="afterEffect" presetSubtype="0" presetID="1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Class="entr" nodeType="afterEffect" presetSubtype="0" presetID="1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Class="entr" nodeType="afterEffect" presetSubtype="0" presetID="1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Class="entr" nodeType="afterEffect" presetSubtype="0" presetID="1" grpId="23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Class="entr" nodeType="afterEffect" presetSubtype="0" presetID="1" grpId="24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Class="entr" nodeType="afterEffect" presetSubtype="0" presetID="1" grpId="25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Class="entr" nodeType="afterEffect" presetSubtype="0" presetID="1" grpId="26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Class="entr" nodeType="afterEffect" presetSubtype="0" presetID="1" grpId="27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Class="entr" nodeType="afterEffect" presetSubtype="0" presetID="1" grpId="28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91" fill="hold" display="0">
                  <p:stCondLst>
                    <p:cond delay="indefinite"/>
                  </p:stCondLst>
                </p:cTn>
                <p:tgtEl>
                  <p:spTgt spid="293"/>
                </p:tgtEl>
              </p:cMediaNode>
            </p:audio>
          </p:childTnLst>
        </p:cTn>
      </p:par>
    </p:tnLst>
    <p:bldLst>
      <p:bldP build="whole" bldLvl="1" animBg="1" rev="0" advAuto="0" spid="309" grpId="19"/>
      <p:bldP build="whole" bldLvl="1" animBg="1" rev="0" advAuto="0" spid="313" grpId="22"/>
      <p:bldP build="whole" bldLvl="1" animBg="1" rev="0" advAuto="0" spid="315" grpId="24"/>
      <p:bldP build="whole" bldLvl="1" animBg="1" rev="0" advAuto="0" spid="319" grpId="28"/>
      <p:bldP build="whole" bldLvl="1" animBg="1" rev="0" advAuto="0" spid="303" grpId="9"/>
      <p:bldP build="whole" bldLvl="1" animBg="1" rev="0" advAuto="0" spid="297" grpId="3"/>
      <p:bldP build="whole" bldLvl="1" animBg="1" rev="0" advAuto="0" spid="310" grpId="18"/>
      <p:bldP build="whole" bldLvl="1" animBg="1" rev="0" advAuto="0" spid="304" grpId="10"/>
      <p:bldP build="whole" bldLvl="1" animBg="1" rev="0" advAuto="0" spid="296" grpId="1"/>
      <p:bldP build="whole" bldLvl="1" animBg="1" rev="0" advAuto="0" spid="302" grpId="8"/>
      <p:bldP build="whole" bldLvl="1" animBg="1" rev="0" advAuto="0" spid="314" grpId="23"/>
      <p:bldP build="whole" bldLvl="1" animBg="1" rev="0" advAuto="0" spid="306" grpId="12"/>
      <p:bldP build="whole" bldLvl="1" animBg="1" rev="0" advAuto="0" spid="301" grpId="7"/>
      <p:bldP build="whole" bldLvl="1" animBg="1" rev="0" advAuto="0" spid="299" grpId="5"/>
      <p:bldP build="whole" bldLvl="1" animBg="1" rev="0" advAuto="0" spid="316" grpId="25"/>
      <p:bldP build="whole" bldLvl="1" animBg="1" rev="0" advAuto="0" spid="297" grpId="16"/>
      <p:bldP build="whole" bldLvl="1" animBg="1" rev="0" advAuto="0" spid="318" grpId="27"/>
      <p:bldP build="whole" bldLvl="1" animBg="1" rev="0" advAuto="0" spid="300" grpId="6"/>
      <p:bldP build="whole" bldLvl="1" animBg="1" rev="0" advAuto="0" spid="305" grpId="11"/>
      <p:bldP build="whole" bldLvl="1" animBg="1" rev="0" advAuto="0" spid="308" grpId="17"/>
      <p:bldP build="whole" bldLvl="1" animBg="1" rev="0" advAuto="0" spid="296" grpId="15"/>
      <p:bldP build="whole" bldLvl="1" animBg="1" rev="0" advAuto="0" spid="298" grpId="4"/>
      <p:bldP build="whole" bldLvl="1" animBg="1" rev="0" advAuto="0" spid="295" grpId="2"/>
      <p:bldP build="whole" bldLvl="1" animBg="1" rev="0" advAuto="0" spid="307" grpId="14"/>
      <p:bldP build="whole" bldLvl="1" animBg="1" rev="0" advAuto="0" spid="311" grpId="20"/>
      <p:bldP build="whole" bldLvl="1" animBg="1" rev="0" advAuto="0" spid="312" grpId="21"/>
      <p:bldP build="whole" bldLvl="1" animBg="1" rev="0" advAuto="0" spid="317" grpId="26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Webern_op24_I.mp4" descr="Webern_op24_I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029200" y="1997"/>
            <a:ext cx="143256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033" fill="hold"/>
                                        <p:tgtEl>
                                          <p:spTgt spid="3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21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2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2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Rectangle 4"/>
          <p:cNvSpPr/>
          <p:nvPr/>
        </p:nvSpPr>
        <p:spPr>
          <a:xfrm>
            <a:off x="14935200" y="11582400"/>
            <a:ext cx="457200" cy="304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b="1"/>
            </a:pPr>
          </a:p>
        </p:txBody>
      </p:sp>
      <p:sp>
        <p:nvSpPr>
          <p:cNvPr id="324" name="Text Box 5"/>
          <p:cNvSpPr txBox="1"/>
          <p:nvPr/>
        </p:nvSpPr>
        <p:spPr>
          <a:xfrm>
            <a:off x="1561496" y="287138"/>
            <a:ext cx="21261009" cy="1640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800"/>
              </a:spcBef>
            </a:lvl1pPr>
          </a:lstStyle>
          <a:p>
            <a:pPr/>
            <a:r>
              <a:t>Alban Berg was the last of the three Viennese composers to take up the 12-tone method, and he turned it to his own stylistic and expressive ends</a:t>
            </a:r>
          </a:p>
        </p:txBody>
      </p:sp>
      <p:sp>
        <p:nvSpPr>
          <p:cNvPr id="325" name="Text Box 7"/>
          <p:cNvSpPr txBox="1"/>
          <p:nvPr/>
        </p:nvSpPr>
        <p:spPr>
          <a:xfrm>
            <a:off x="1292978" y="2524709"/>
            <a:ext cx="20886292" cy="1644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lnSpc>
                <a:spcPct val="100000"/>
              </a:lnSpc>
              <a:spcBef>
                <a:spcPts val="2800"/>
              </a:spcBef>
            </a:pPr>
            <a:r>
              <a:t>He was interested in basic 12-tone concept of </a:t>
            </a:r>
            <a:r>
              <a:rPr i="1"/>
              <a:t>order</a:t>
            </a:r>
            <a:r>
              <a:t> rather than </a:t>
            </a:r>
            <a:r>
              <a:rPr i="1"/>
              <a:t>circulating the complete chromatic</a:t>
            </a:r>
          </a:p>
        </p:txBody>
      </p:sp>
      <p:pic>
        <p:nvPicPr>
          <p:cNvPr id="326" name="Neale Osborne - Austrian composer Alban Berg (1885-1935) caricatured with ch - (MeisterDrucke-645951).jpg" descr="Neale Osborne - Austrian composer Alban Berg (1885-1935) caricatured with ch - (MeisterDrucke-645951)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46913" y="3702026"/>
            <a:ext cx="11480459" cy="9484832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Text Box 2"/>
          <p:cNvSpPr txBox="1"/>
          <p:nvPr/>
        </p:nvSpPr>
        <p:spPr>
          <a:xfrm>
            <a:off x="1062820" y="5045503"/>
            <a:ext cx="12998965" cy="6797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lnSpc>
                <a:spcPct val="100000"/>
              </a:lnSpc>
              <a:spcBef>
                <a:spcPts val="2800"/>
              </a:spcBef>
            </a:pPr>
            <a:r>
              <a:t>Chamber Concerto for Violin, Piano, 13 winds (1925) </a:t>
            </a:r>
          </a:p>
          <a:p>
            <a:pPr defTabSz="1828800">
              <a:lnSpc>
                <a:spcPct val="100000"/>
              </a:lnSpc>
              <a:spcBef>
                <a:spcPts val="2800"/>
              </a:spcBef>
              <a:defRPr i="1"/>
            </a:pPr>
            <a:r>
              <a:t>Lyric Suite</a:t>
            </a:r>
            <a:r>
              <a:rPr i="0"/>
              <a:t> for string quartet (1926) </a:t>
            </a:r>
            <a:endParaRPr i="0"/>
          </a:p>
          <a:p>
            <a:pPr defTabSz="1828800">
              <a:lnSpc>
                <a:spcPct val="100000"/>
              </a:lnSpc>
              <a:spcBef>
                <a:spcPts val="2800"/>
              </a:spcBef>
              <a:defRPr i="1"/>
            </a:pPr>
            <a:r>
              <a:t>Der Wein</a:t>
            </a:r>
            <a:r>
              <a:rPr i="0"/>
              <a:t> - concert aria to words by Baudelaire (1929) </a:t>
            </a:r>
            <a:endParaRPr i="0"/>
          </a:p>
          <a:p>
            <a:pPr defTabSz="1828800">
              <a:lnSpc>
                <a:spcPct val="100000"/>
              </a:lnSpc>
              <a:spcBef>
                <a:spcPts val="2800"/>
              </a:spcBef>
              <a:defRPr i="1"/>
            </a:pPr>
            <a:r>
              <a:t>Lulu</a:t>
            </a:r>
            <a:r>
              <a:rPr i="0"/>
              <a:t> - 3-act opera (left unfinished on his death)</a:t>
            </a:r>
            <a:endParaRPr i="0"/>
          </a:p>
          <a:p>
            <a:pPr defTabSz="1828800">
              <a:lnSpc>
                <a:spcPct val="100000"/>
              </a:lnSpc>
              <a:spcBef>
                <a:spcPts val="2800"/>
              </a:spcBef>
            </a:pPr>
            <a:r>
              <a:t>Violin Concerto (1935)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6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5" grpId="1"/>
      <p:bldP build="whole" bldLvl="1" animBg="1" rev="0" advAuto="0" spid="327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1863" t="0" r="0" b="0"/>
          <a:stretch>
            <a:fillRect/>
          </a:stretch>
        </p:blipFill>
        <p:spPr>
          <a:xfrm>
            <a:off x="14935918" y="482773"/>
            <a:ext cx="7750177" cy="12954001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Text Box 4"/>
          <p:cNvSpPr txBox="1"/>
          <p:nvPr/>
        </p:nvSpPr>
        <p:spPr>
          <a:xfrm>
            <a:off x="4206240" y="304800"/>
            <a:ext cx="8503920" cy="1640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800"/>
              </a:spcBef>
              <a:defRPr i="1"/>
            </a:lvl1pPr>
          </a:lstStyle>
          <a:p>
            <a:pPr/>
            <a:r>
              <a:t>Violin Concerto by Alban Berg — In Memory of an Angel</a:t>
            </a:r>
          </a:p>
        </p:txBody>
      </p:sp>
      <p:sp>
        <p:nvSpPr>
          <p:cNvPr id="331" name="Text Box 5"/>
          <p:cNvSpPr txBox="1"/>
          <p:nvPr/>
        </p:nvSpPr>
        <p:spPr>
          <a:xfrm>
            <a:off x="4139190" y="12113202"/>
            <a:ext cx="7437121" cy="904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800"/>
              </a:spcBef>
            </a:lvl1pPr>
          </a:lstStyle>
          <a:p>
            <a:pPr/>
            <a:r>
              <a:t>Manon Gropius (1917-35)</a:t>
            </a:r>
          </a:p>
        </p:txBody>
      </p:sp>
      <p:pic>
        <p:nvPicPr>
          <p:cNvPr id="33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7085" y="3036172"/>
            <a:ext cx="13004801" cy="7315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3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921771" y="381000"/>
            <a:ext cx="8080764" cy="1295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Text Box 3"/>
          <p:cNvSpPr txBox="1"/>
          <p:nvPr/>
        </p:nvSpPr>
        <p:spPr>
          <a:xfrm>
            <a:off x="3748001" y="5300978"/>
            <a:ext cx="7750176" cy="3114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lnSpc>
                <a:spcPct val="100000"/>
              </a:lnSpc>
              <a:spcBef>
                <a:spcPts val="2800"/>
              </a:spcBef>
            </a:lvl1pPr>
          </a:lstStyle>
          <a:p>
            <a:pPr/>
            <a:r>
              <a:t>Did Berg also write the concerto as a requiem for himself? he died soon after finishing it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xit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4" grpId="4"/>
      <p:bldP build="whole" bldLvl="1" animBg="1" rev="0" advAuto="0" spid="333" grpId="3"/>
      <p:bldP build="whole" bldLvl="1" animBg="1" rev="0" advAuto="0" spid="331" grpId="1"/>
      <p:bldP build="whole" bldLvl="1" animBg="1" rev="0" advAuto="0" spid="332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0" t="3413" r="0" b="0"/>
          <a:stretch>
            <a:fillRect/>
          </a:stretch>
        </p:blipFill>
        <p:spPr>
          <a:xfrm>
            <a:off x="3048000" y="7010399"/>
            <a:ext cx="17373600" cy="5578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14800" y="3962400"/>
            <a:ext cx="15849600" cy="2444750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Text Box 4"/>
          <p:cNvSpPr txBox="1"/>
          <p:nvPr/>
        </p:nvSpPr>
        <p:spPr>
          <a:xfrm>
            <a:off x="5120640" y="12299950"/>
            <a:ext cx="1188721" cy="792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400"/>
              </a:spcBef>
              <a:defRPr b="1" sz="4000">
                <a:solidFill>
                  <a:srgbClr val="B20D23"/>
                </a:solidFill>
              </a:defRPr>
            </a:lvl1pPr>
          </a:lstStyle>
          <a:p>
            <a:pPr/>
            <a:r>
              <a:t>P-3</a:t>
            </a:r>
          </a:p>
        </p:txBody>
      </p:sp>
      <p:sp>
        <p:nvSpPr>
          <p:cNvPr id="339" name="Text Box 5"/>
          <p:cNvSpPr txBox="1"/>
          <p:nvPr/>
        </p:nvSpPr>
        <p:spPr>
          <a:xfrm>
            <a:off x="5730240" y="11233150"/>
            <a:ext cx="579121" cy="792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400"/>
              </a:spcBef>
              <a:defRPr b="1" sz="4000">
                <a:solidFill>
                  <a:srgbClr val="B20D23"/>
                </a:solidFill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340" name="Text Box 6"/>
          <p:cNvSpPr txBox="1"/>
          <p:nvPr/>
        </p:nvSpPr>
        <p:spPr>
          <a:xfrm>
            <a:off x="6339840" y="10928350"/>
            <a:ext cx="579121" cy="792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400"/>
              </a:spcBef>
              <a:defRPr b="1" sz="4000">
                <a:solidFill>
                  <a:srgbClr val="B20D23"/>
                </a:solidFill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341" name="Text Box 7"/>
          <p:cNvSpPr txBox="1"/>
          <p:nvPr/>
        </p:nvSpPr>
        <p:spPr>
          <a:xfrm>
            <a:off x="6797040" y="10623550"/>
            <a:ext cx="579121" cy="792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400"/>
              </a:spcBef>
              <a:defRPr b="1" sz="4000">
                <a:solidFill>
                  <a:srgbClr val="B20D23"/>
                </a:solidFill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342" name="Text Box 8"/>
          <p:cNvSpPr txBox="1"/>
          <p:nvPr/>
        </p:nvSpPr>
        <p:spPr>
          <a:xfrm>
            <a:off x="7254240" y="9404350"/>
            <a:ext cx="579121" cy="792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400"/>
              </a:spcBef>
              <a:defRPr b="1" sz="4000">
                <a:solidFill>
                  <a:srgbClr val="B20D23"/>
                </a:solidFill>
              </a:defRPr>
            </a:lvl1pPr>
          </a:lstStyle>
          <a:p>
            <a:pPr/>
            <a:r>
              <a:t>7</a:t>
            </a:r>
          </a:p>
        </p:txBody>
      </p:sp>
      <p:sp>
        <p:nvSpPr>
          <p:cNvPr id="343" name="Text Box 9"/>
          <p:cNvSpPr txBox="1"/>
          <p:nvPr/>
        </p:nvSpPr>
        <p:spPr>
          <a:xfrm>
            <a:off x="8168640" y="8337550"/>
            <a:ext cx="1188721" cy="792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400"/>
              </a:spcBef>
              <a:defRPr b="1" sz="4000">
                <a:solidFill>
                  <a:srgbClr val="333399"/>
                </a:solidFill>
              </a:defRPr>
            </a:lvl1pPr>
          </a:lstStyle>
          <a:p>
            <a:pPr/>
            <a:r>
              <a:t>P-0</a:t>
            </a:r>
          </a:p>
        </p:txBody>
      </p:sp>
      <p:sp>
        <p:nvSpPr>
          <p:cNvPr id="344" name="Text Box 10"/>
          <p:cNvSpPr txBox="1"/>
          <p:nvPr/>
        </p:nvSpPr>
        <p:spPr>
          <a:xfrm>
            <a:off x="9067165" y="8839200"/>
            <a:ext cx="579121" cy="792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400"/>
              </a:spcBef>
              <a:defRPr b="1" sz="4000">
                <a:solidFill>
                  <a:srgbClr val="333399"/>
                </a:solidFill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345" name="Text Box 11"/>
          <p:cNvSpPr txBox="1"/>
          <p:nvPr/>
        </p:nvSpPr>
        <p:spPr>
          <a:xfrm>
            <a:off x="9845040" y="8315325"/>
            <a:ext cx="579121" cy="792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400"/>
              </a:spcBef>
              <a:defRPr b="1" sz="4000">
                <a:solidFill>
                  <a:srgbClr val="333399"/>
                </a:solidFill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346" name="Text Box 12"/>
          <p:cNvSpPr txBox="1"/>
          <p:nvPr/>
        </p:nvSpPr>
        <p:spPr>
          <a:xfrm>
            <a:off x="10302240" y="8032750"/>
            <a:ext cx="579121" cy="792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400"/>
              </a:spcBef>
              <a:defRPr b="1" sz="4000">
                <a:solidFill>
                  <a:srgbClr val="333399"/>
                </a:solidFill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347" name="Text Box 13"/>
          <p:cNvSpPr txBox="1"/>
          <p:nvPr/>
        </p:nvSpPr>
        <p:spPr>
          <a:xfrm>
            <a:off x="10911840" y="8185150"/>
            <a:ext cx="579121" cy="792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400"/>
              </a:spcBef>
              <a:defRPr b="1" sz="4000">
                <a:solidFill>
                  <a:srgbClr val="333399"/>
                </a:solidFill>
              </a:defRPr>
            </a:lvl1pPr>
          </a:lstStyle>
          <a:p>
            <a:pPr/>
            <a:r>
              <a:t>7</a:t>
            </a:r>
          </a:p>
        </p:txBody>
      </p:sp>
      <p:sp>
        <p:nvSpPr>
          <p:cNvPr id="348" name="Text Box 14"/>
          <p:cNvSpPr txBox="1"/>
          <p:nvPr/>
        </p:nvSpPr>
        <p:spPr>
          <a:xfrm>
            <a:off x="9845040" y="8794750"/>
            <a:ext cx="579121" cy="792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400"/>
              </a:spcBef>
              <a:defRPr b="1" sz="4000">
                <a:solidFill>
                  <a:srgbClr val="B20D23"/>
                </a:solidFill>
              </a:defRPr>
            </a:lvl1pPr>
          </a:lstStyle>
          <a:p>
            <a:pPr/>
            <a:r>
              <a:t>9</a:t>
            </a:r>
          </a:p>
        </p:txBody>
      </p:sp>
      <p:sp>
        <p:nvSpPr>
          <p:cNvPr id="349" name="Line 15"/>
          <p:cNvSpPr/>
          <p:nvPr/>
        </p:nvSpPr>
        <p:spPr>
          <a:xfrm flipV="1">
            <a:off x="8839199" y="9404349"/>
            <a:ext cx="1066801" cy="1524002"/>
          </a:xfrm>
          <a:prstGeom prst="line">
            <a:avLst/>
          </a:prstGeom>
          <a:ln w="50800">
            <a:solidFill>
              <a:srgbClr val="B20D23"/>
            </a:solidFill>
            <a:tailEnd type="triangle"/>
          </a:ln>
        </p:spPr>
        <p:txBody>
          <a:bodyPr tIns="91439" bIns="91439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b="1"/>
            </a:pPr>
          </a:p>
        </p:txBody>
      </p:sp>
      <p:sp>
        <p:nvSpPr>
          <p:cNvPr id="350" name="Text Box 16"/>
          <p:cNvSpPr txBox="1"/>
          <p:nvPr/>
        </p:nvSpPr>
        <p:spPr>
          <a:xfrm>
            <a:off x="10759440" y="8642350"/>
            <a:ext cx="1188721" cy="792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400"/>
              </a:spcBef>
              <a:defRPr b="1" sz="4000">
                <a:solidFill>
                  <a:srgbClr val="B20D23"/>
                </a:solidFill>
              </a:defRPr>
            </a:lvl1pPr>
          </a:lstStyle>
          <a:p>
            <a:pPr/>
            <a:r>
              <a:t>10</a:t>
            </a:r>
          </a:p>
        </p:txBody>
      </p:sp>
      <p:sp>
        <p:nvSpPr>
          <p:cNvPr id="351" name="Line 17"/>
          <p:cNvSpPr/>
          <p:nvPr/>
        </p:nvSpPr>
        <p:spPr>
          <a:xfrm flipH="1">
            <a:off x="10363200" y="9404349"/>
            <a:ext cx="762001" cy="1981202"/>
          </a:xfrm>
          <a:prstGeom prst="line">
            <a:avLst/>
          </a:prstGeom>
          <a:ln w="50800">
            <a:solidFill>
              <a:srgbClr val="B20D23"/>
            </a:solidFill>
            <a:tailEnd type="triangle"/>
          </a:ln>
        </p:spPr>
        <p:txBody>
          <a:bodyPr tIns="91439" bIns="91439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b="1"/>
            </a:pPr>
          </a:p>
        </p:txBody>
      </p:sp>
      <p:sp>
        <p:nvSpPr>
          <p:cNvPr id="352" name="Text Box 18"/>
          <p:cNvSpPr txBox="1"/>
          <p:nvPr/>
        </p:nvSpPr>
        <p:spPr>
          <a:xfrm>
            <a:off x="9997440" y="11734800"/>
            <a:ext cx="1188721" cy="792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400"/>
              </a:spcBef>
              <a:defRPr b="1" sz="4000">
                <a:solidFill>
                  <a:srgbClr val="B20D23"/>
                </a:solidFill>
              </a:defRPr>
            </a:lvl1pPr>
          </a:lstStyle>
          <a:p>
            <a:pPr/>
            <a:r>
              <a:t>(11)</a:t>
            </a:r>
          </a:p>
        </p:txBody>
      </p:sp>
      <p:sp>
        <p:nvSpPr>
          <p:cNvPr id="353" name="Text Box 19"/>
          <p:cNvSpPr txBox="1"/>
          <p:nvPr/>
        </p:nvSpPr>
        <p:spPr>
          <a:xfrm>
            <a:off x="4358640" y="457200"/>
            <a:ext cx="15514320" cy="904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800"/>
              </a:spcBef>
              <a:defRPr b="1"/>
            </a:lvl1pPr>
          </a:lstStyle>
          <a:p>
            <a:pPr/>
            <a:r>
              <a:t> Berg: characteristic 12-writing in the Violin Concerto</a:t>
            </a:r>
          </a:p>
        </p:txBody>
      </p:sp>
      <p:sp>
        <p:nvSpPr>
          <p:cNvPr id="354" name="Text Box 20"/>
          <p:cNvSpPr txBox="1"/>
          <p:nvPr/>
        </p:nvSpPr>
        <p:spPr>
          <a:xfrm>
            <a:off x="4206240" y="1598641"/>
            <a:ext cx="16428720" cy="2377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lnSpc>
                <a:spcPct val="100000"/>
              </a:lnSpc>
              <a:spcBef>
                <a:spcPts val="0"/>
              </a:spcBef>
            </a:pPr>
            <a:r>
              <a:t>• Row idiosyncratically designed, in 3rds!</a:t>
            </a:r>
          </a:p>
          <a:p>
            <a:pPr defTabSz="1828800">
              <a:lnSpc>
                <a:spcPct val="100000"/>
              </a:lnSpc>
              <a:spcBef>
                <a:spcPts val="0"/>
              </a:spcBef>
            </a:pPr>
            <a:r>
              <a:t>• Opening of 1st movement: skipping every other pitch in two rows a minor 3rd apart in transposition, creating 5ths</a:t>
            </a:r>
          </a:p>
        </p:txBody>
      </p:sp>
      <p:sp>
        <p:nvSpPr>
          <p:cNvPr id="355" name="Oval 21"/>
          <p:cNvSpPr/>
          <p:nvPr/>
        </p:nvSpPr>
        <p:spPr>
          <a:xfrm>
            <a:off x="5029200" y="12192000"/>
            <a:ext cx="1219200" cy="1066800"/>
          </a:xfrm>
          <a:prstGeom prst="ellipse">
            <a:avLst/>
          </a:prstGeom>
          <a:ln w="76200">
            <a:solidFill>
              <a:srgbClr val="B20D23"/>
            </a:solidFill>
            <a:prstDash val="sysDot"/>
          </a:ln>
        </p:spPr>
        <p:txBody>
          <a:bodyPr tIns="91439" bIns="91439" anchor="ctr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b="1"/>
            </a:pPr>
          </a:p>
        </p:txBody>
      </p:sp>
      <p:sp>
        <p:nvSpPr>
          <p:cNvPr id="356" name="Oval 22"/>
          <p:cNvSpPr/>
          <p:nvPr/>
        </p:nvSpPr>
        <p:spPr>
          <a:xfrm>
            <a:off x="8077200" y="8229600"/>
            <a:ext cx="1066800" cy="1066800"/>
          </a:xfrm>
          <a:prstGeom prst="ellipse">
            <a:avLst/>
          </a:prstGeom>
          <a:ln w="76200">
            <a:solidFill>
              <a:srgbClr val="000080"/>
            </a:solidFill>
            <a:prstDash val="sysDot"/>
          </a:ln>
        </p:spPr>
        <p:txBody>
          <a:bodyPr tIns="91439" bIns="91439" anchor="ctr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b="1"/>
            </a:pPr>
          </a:p>
        </p:txBody>
      </p:sp>
      <p:sp>
        <p:nvSpPr>
          <p:cNvPr id="357" name="Text Box 23"/>
          <p:cNvSpPr txBox="1"/>
          <p:nvPr/>
        </p:nvSpPr>
        <p:spPr>
          <a:xfrm>
            <a:off x="12740640" y="12039600"/>
            <a:ext cx="579121" cy="792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400"/>
              </a:spcBef>
              <a:defRPr b="1" sz="4000">
                <a:solidFill>
                  <a:srgbClr val="B20D23"/>
                </a:solidFill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358" name="Text Box 24"/>
          <p:cNvSpPr txBox="1"/>
          <p:nvPr/>
        </p:nvSpPr>
        <p:spPr>
          <a:xfrm>
            <a:off x="13350239" y="10668000"/>
            <a:ext cx="579121" cy="792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400"/>
              </a:spcBef>
              <a:defRPr b="1" sz="4000">
                <a:solidFill>
                  <a:srgbClr val="B20D23"/>
                </a:solidFill>
              </a:defRPr>
            </a:lvl1pPr>
          </a:lstStyle>
          <a:p>
            <a:pPr/>
            <a:r>
              <a:t>4</a:t>
            </a:r>
          </a:p>
        </p:txBody>
      </p:sp>
      <p:sp>
        <p:nvSpPr>
          <p:cNvPr id="359" name="Text Box 25"/>
          <p:cNvSpPr txBox="1"/>
          <p:nvPr/>
        </p:nvSpPr>
        <p:spPr>
          <a:xfrm>
            <a:off x="13655039" y="9753600"/>
            <a:ext cx="579121" cy="792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400"/>
              </a:spcBef>
              <a:defRPr b="1" sz="4000">
                <a:solidFill>
                  <a:srgbClr val="B20D23"/>
                </a:solidFill>
              </a:defRPr>
            </a:lvl1pPr>
          </a:lstStyle>
          <a:p>
            <a:pPr/>
            <a:r>
              <a:t>6</a:t>
            </a:r>
          </a:p>
        </p:txBody>
      </p:sp>
      <p:sp>
        <p:nvSpPr>
          <p:cNvPr id="360" name="Text Box 26"/>
          <p:cNvSpPr txBox="1"/>
          <p:nvPr/>
        </p:nvSpPr>
        <p:spPr>
          <a:xfrm>
            <a:off x="14417039" y="9448800"/>
            <a:ext cx="579121" cy="792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400"/>
              </a:spcBef>
              <a:defRPr b="1" sz="4000">
                <a:solidFill>
                  <a:srgbClr val="B20D23"/>
                </a:solidFill>
              </a:defRPr>
            </a:lvl1pPr>
          </a:lstStyle>
          <a:p>
            <a:pPr/>
            <a:r>
              <a:t>8</a:t>
            </a:r>
          </a:p>
        </p:txBody>
      </p:sp>
      <p:sp>
        <p:nvSpPr>
          <p:cNvPr id="361" name="Text Box 27"/>
          <p:cNvSpPr txBox="1"/>
          <p:nvPr/>
        </p:nvSpPr>
        <p:spPr>
          <a:xfrm>
            <a:off x="17617439" y="8991600"/>
            <a:ext cx="2103121" cy="792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400"/>
              </a:spcBef>
              <a:defRPr b="1" sz="4000">
                <a:solidFill>
                  <a:srgbClr val="B20D23"/>
                </a:solidFill>
              </a:defRPr>
            </a:lvl1pPr>
          </a:lstStyle>
          <a:p>
            <a:pPr/>
            <a:r>
              <a:t>10? 12?</a:t>
            </a:r>
          </a:p>
        </p:txBody>
      </p:sp>
      <p:sp>
        <p:nvSpPr>
          <p:cNvPr id="362" name="Line 28"/>
          <p:cNvSpPr/>
          <p:nvPr/>
        </p:nvSpPr>
        <p:spPr>
          <a:xfrm flipV="1">
            <a:off x="15849599" y="9601200"/>
            <a:ext cx="1828802" cy="1371600"/>
          </a:xfrm>
          <a:prstGeom prst="line">
            <a:avLst/>
          </a:prstGeom>
          <a:ln w="50800">
            <a:solidFill>
              <a:srgbClr val="B20D23"/>
            </a:solidFill>
            <a:tailEnd type="triangle"/>
          </a:ln>
        </p:spPr>
        <p:txBody>
          <a:bodyPr tIns="91439" bIns="91439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b="1"/>
            </a:pPr>
          </a:p>
        </p:txBody>
      </p:sp>
      <p:sp>
        <p:nvSpPr>
          <p:cNvPr id="363" name="Text Box 29"/>
          <p:cNvSpPr txBox="1"/>
          <p:nvPr/>
        </p:nvSpPr>
        <p:spPr>
          <a:xfrm>
            <a:off x="19141439" y="10820400"/>
            <a:ext cx="1188721" cy="792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400"/>
              </a:spcBef>
              <a:defRPr b="1" sz="4000">
                <a:solidFill>
                  <a:srgbClr val="B20D23"/>
                </a:solidFill>
              </a:defRPr>
            </a:lvl1pPr>
          </a:lstStyle>
          <a:p>
            <a:pPr/>
            <a:r>
              <a:t>(4)</a:t>
            </a:r>
          </a:p>
        </p:txBody>
      </p:sp>
      <p:sp>
        <p:nvSpPr>
          <p:cNvPr id="364" name="Text Box 30"/>
          <p:cNvSpPr txBox="1"/>
          <p:nvPr/>
        </p:nvSpPr>
        <p:spPr>
          <a:xfrm>
            <a:off x="18227039" y="12039600"/>
            <a:ext cx="1188721" cy="792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400"/>
              </a:spcBef>
              <a:defRPr b="1" sz="4000">
                <a:solidFill>
                  <a:srgbClr val="B20D23"/>
                </a:solidFill>
              </a:defRPr>
            </a:lvl1pPr>
          </a:lstStyle>
          <a:p>
            <a:pPr/>
            <a:r>
              <a:t>(9)</a:t>
            </a:r>
          </a:p>
        </p:txBody>
      </p:sp>
      <p:sp>
        <p:nvSpPr>
          <p:cNvPr id="365" name="Text Box 31"/>
          <p:cNvSpPr txBox="1"/>
          <p:nvPr/>
        </p:nvSpPr>
        <p:spPr>
          <a:xfrm>
            <a:off x="16093439" y="8229600"/>
            <a:ext cx="579121" cy="792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400"/>
              </a:spcBef>
              <a:defRPr b="1" sz="4000">
                <a:solidFill>
                  <a:srgbClr val="333399"/>
                </a:solidFill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366" name="Text Box 32"/>
          <p:cNvSpPr txBox="1"/>
          <p:nvPr/>
        </p:nvSpPr>
        <p:spPr>
          <a:xfrm>
            <a:off x="17160239" y="8229600"/>
            <a:ext cx="579121" cy="792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400"/>
              </a:spcBef>
              <a:defRPr b="1" sz="4000">
                <a:solidFill>
                  <a:srgbClr val="333399"/>
                </a:solidFill>
              </a:defRPr>
            </a:lvl1pPr>
          </a:lstStyle>
          <a:p>
            <a:pPr/>
            <a:r>
              <a:t>4</a:t>
            </a:r>
          </a:p>
        </p:txBody>
      </p:sp>
      <p:sp>
        <p:nvSpPr>
          <p:cNvPr id="367" name="Text Box 33"/>
          <p:cNvSpPr txBox="1"/>
          <p:nvPr/>
        </p:nvSpPr>
        <p:spPr>
          <a:xfrm>
            <a:off x="17617439" y="7620000"/>
            <a:ext cx="579121" cy="792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400"/>
              </a:spcBef>
              <a:defRPr b="1" sz="4000">
                <a:solidFill>
                  <a:srgbClr val="333399"/>
                </a:solidFill>
              </a:defRPr>
            </a:lvl1pPr>
          </a:lstStyle>
          <a:p>
            <a:pPr/>
            <a:r>
              <a:t>6</a:t>
            </a:r>
          </a:p>
        </p:txBody>
      </p:sp>
      <p:sp>
        <p:nvSpPr>
          <p:cNvPr id="368" name="Text Box 34"/>
          <p:cNvSpPr txBox="1"/>
          <p:nvPr/>
        </p:nvSpPr>
        <p:spPr>
          <a:xfrm>
            <a:off x="18074639" y="6705600"/>
            <a:ext cx="579121" cy="792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400"/>
              </a:spcBef>
              <a:defRPr b="1" sz="4000">
                <a:solidFill>
                  <a:srgbClr val="333399"/>
                </a:solidFill>
              </a:defRPr>
            </a:lvl1pPr>
          </a:lstStyle>
          <a:p>
            <a:pPr/>
            <a:r>
              <a:t>8</a:t>
            </a:r>
          </a:p>
        </p:txBody>
      </p:sp>
      <p:sp>
        <p:nvSpPr>
          <p:cNvPr id="369" name="Rectangle 35"/>
          <p:cNvSpPr/>
          <p:nvPr/>
        </p:nvSpPr>
        <p:spPr>
          <a:xfrm>
            <a:off x="4419600" y="5943600"/>
            <a:ext cx="914400" cy="457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b="1"/>
            </a:pPr>
          </a:p>
        </p:txBody>
      </p:sp>
      <p:sp>
        <p:nvSpPr>
          <p:cNvPr id="370" name="Rectangle 36"/>
          <p:cNvSpPr/>
          <p:nvPr/>
        </p:nvSpPr>
        <p:spPr>
          <a:xfrm>
            <a:off x="12192000" y="5943600"/>
            <a:ext cx="914400" cy="457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b="1"/>
            </a:pPr>
          </a:p>
        </p:txBody>
      </p:sp>
      <p:sp>
        <p:nvSpPr>
          <p:cNvPr id="371" name="Text Box 37"/>
          <p:cNvSpPr txBox="1"/>
          <p:nvPr/>
        </p:nvSpPr>
        <p:spPr>
          <a:xfrm>
            <a:off x="4663440" y="5791200"/>
            <a:ext cx="1188721" cy="792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400"/>
              </a:spcBef>
              <a:defRPr b="1" sz="4000">
                <a:solidFill>
                  <a:srgbClr val="B20D23"/>
                </a:solidFill>
              </a:defRPr>
            </a:lvl1pPr>
          </a:lstStyle>
          <a:p>
            <a:pPr/>
            <a:r>
              <a:t>P-3</a:t>
            </a:r>
          </a:p>
        </p:txBody>
      </p:sp>
      <p:sp>
        <p:nvSpPr>
          <p:cNvPr id="372" name="Oval 38"/>
          <p:cNvSpPr/>
          <p:nvPr/>
        </p:nvSpPr>
        <p:spPr>
          <a:xfrm>
            <a:off x="4572000" y="5683250"/>
            <a:ext cx="1219200" cy="1066800"/>
          </a:xfrm>
          <a:prstGeom prst="ellipse">
            <a:avLst/>
          </a:prstGeom>
          <a:ln w="76200">
            <a:solidFill>
              <a:srgbClr val="B20D23"/>
            </a:solidFill>
            <a:prstDash val="sysDot"/>
          </a:ln>
        </p:spPr>
        <p:txBody>
          <a:bodyPr tIns="91439" bIns="91439" anchor="ctr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b="1"/>
            </a:pPr>
          </a:p>
        </p:txBody>
      </p:sp>
      <p:sp>
        <p:nvSpPr>
          <p:cNvPr id="373" name="Text Box 39"/>
          <p:cNvSpPr txBox="1"/>
          <p:nvPr/>
        </p:nvSpPr>
        <p:spPr>
          <a:xfrm>
            <a:off x="12740640" y="5638800"/>
            <a:ext cx="1188721" cy="792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400"/>
              </a:spcBef>
              <a:defRPr b="1" sz="4000">
                <a:solidFill>
                  <a:srgbClr val="333399"/>
                </a:solidFill>
              </a:defRPr>
            </a:lvl1pPr>
          </a:lstStyle>
          <a:p>
            <a:pPr/>
            <a:r>
              <a:t>P-0</a:t>
            </a:r>
          </a:p>
        </p:txBody>
      </p:sp>
      <p:sp>
        <p:nvSpPr>
          <p:cNvPr id="374" name="Oval 40"/>
          <p:cNvSpPr/>
          <p:nvPr/>
        </p:nvSpPr>
        <p:spPr>
          <a:xfrm>
            <a:off x="12649200" y="5530850"/>
            <a:ext cx="1066800" cy="1066800"/>
          </a:xfrm>
          <a:prstGeom prst="ellipse">
            <a:avLst/>
          </a:prstGeom>
          <a:ln w="76200">
            <a:solidFill>
              <a:srgbClr val="000080"/>
            </a:solidFill>
            <a:prstDash val="sysDot"/>
          </a:ln>
        </p:spPr>
        <p:txBody>
          <a:bodyPr tIns="91439" bIns="91439" anchor="ctr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b="1"/>
            </a:pPr>
          </a:p>
        </p:txBody>
      </p:sp>
      <p:pic>
        <p:nvPicPr>
          <p:cNvPr id="375" name="vn_con_open.m4a" descr="vn_con_open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2538135" y="7588832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63" fill="hold"/>
                                        <p:tgtEl>
                                          <p:spTgt spid="3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7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15200" y="457200"/>
            <a:ext cx="13563600" cy="12334876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Text Box 3"/>
          <p:cNvSpPr txBox="1"/>
          <p:nvPr/>
        </p:nvSpPr>
        <p:spPr>
          <a:xfrm>
            <a:off x="3139439" y="1066800"/>
            <a:ext cx="4541522" cy="6060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lnSpc>
                <a:spcPct val="100000"/>
              </a:lnSpc>
              <a:spcBef>
                <a:spcPts val="2800"/>
              </a:spcBef>
            </a:lvl1pPr>
          </a:lstStyle>
          <a:p>
            <a:pPr/>
            <a:r>
              <a:t>B’s 12-tone techniques allowed him to incorporate tonal &amp; folk melodies into the Violin Concerto</a:t>
            </a:r>
          </a:p>
        </p:txBody>
      </p:sp>
      <p:sp>
        <p:nvSpPr>
          <p:cNvPr id="379" name="Rectangle 4"/>
          <p:cNvSpPr/>
          <p:nvPr/>
        </p:nvSpPr>
        <p:spPr>
          <a:xfrm>
            <a:off x="7467600" y="8382000"/>
            <a:ext cx="13563600" cy="4267200"/>
          </a:xfrm>
          <a:prstGeom prst="rect">
            <a:avLst/>
          </a:prstGeom>
          <a:ln w="76200">
            <a:solidFill>
              <a:srgbClr val="FF0000"/>
            </a:solidFill>
            <a:prstDash val="sysDot"/>
            <a:miter/>
          </a:ln>
        </p:spPr>
        <p:txBody>
          <a:bodyPr tIns="91439" bIns="91439" anchor="ctr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b="1"/>
            </a:pPr>
          </a:p>
        </p:txBody>
      </p:sp>
      <p:pic>
        <p:nvPicPr>
          <p:cNvPr id="380" name="Vn_con_Alleg0.m4a" descr="Vn_con_Alleg0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2203888" y="3586634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Vn_con_I_112.m4a" descr="Vn_con_I_112.m4a"/>
          <p:cNvPicPr>
            <a:picLocks noChangeAspect="0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2293394" y="1847660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Vn_con_I_126.m4a" descr="Vn_con_I_126.m4a"/>
          <p:cNvPicPr>
            <a:picLocks noChangeAspect="0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1999303" y="6003297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Carpathian folk.m4a" descr="Carpathian folk.m4a"/>
          <p:cNvPicPr>
            <a:picLocks noChangeAspect="0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1871438" y="9148795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5" fill="hold"/>
                                        <p:tgtEl>
                                          <p:spTgt spid="3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892" fill="hold"/>
                                        <p:tgtEl>
                                          <p:spTgt spid="3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822" fill="hold"/>
                                        <p:tgtEl>
                                          <p:spTgt spid="3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mediacall" nodeType="clickEffect" presetSubtype="0" presetID="1" grpId="4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451" fill="hold"/>
                                        <p:tgtEl>
                                          <p:spTgt spid="3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9" fill="hold" display="0">
                  <p:stCondLst>
                    <p:cond delay="indefinite"/>
                  </p:stCondLst>
                </p:cTn>
                <p:tgtEl>
                  <p:spTgt spid="380"/>
                </p:tgtEl>
              </p:cMediaNode>
            </p:audio>
            <p:audio isNarration="0">
              <p:cMediaNode mute="0" showWhenStopped="0" numSld="1" vol="100000">
                <p:cTn id="20" fill="hold" display="0">
                  <p:stCondLst>
                    <p:cond delay="indefinite"/>
                  </p:stCondLst>
                </p:cTn>
                <p:tgtEl>
                  <p:spTgt spid="381"/>
                </p:tgtEl>
              </p:cMediaNode>
            </p:audio>
            <p:audio isNarration="0">
              <p:cMediaNode mute="0" showWhenStopped="0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382"/>
                </p:tgtEl>
              </p:cMediaNode>
            </p:audio>
            <p:audio isNarration="0">
              <p:cMediaNode mute="0" showWhenStopped="0" numSld="1" vol="100000">
                <p:cTn id="22" fill="hold" display="0">
                  <p:stCondLst>
                    <p:cond delay="indefinite"/>
                  </p:stCondLst>
                </p:cTn>
                <p:tgtEl>
                  <p:spTgt spid="38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ext Box 2"/>
          <p:cNvSpPr txBox="1"/>
          <p:nvPr/>
        </p:nvSpPr>
        <p:spPr>
          <a:xfrm>
            <a:off x="7140011" y="3401435"/>
            <a:ext cx="12161521" cy="1640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lvl="2" marL="692150" indent="-463550" defTabSz="1828800">
              <a:lnSpc>
                <a:spcPct val="100000"/>
              </a:lnSpc>
              <a:spcBef>
                <a:spcPts val="0"/>
              </a:spcBef>
            </a:pPr>
            <a:r>
              <a:t>Alban Berg (1885-1935)</a:t>
            </a:r>
          </a:p>
          <a:p>
            <a:pPr lvl="2" marL="692150" indent="-463550" defTabSz="1828800">
              <a:lnSpc>
                <a:spcPct val="100000"/>
              </a:lnSpc>
              <a:spcBef>
                <a:spcPts val="0"/>
              </a:spcBef>
            </a:pPr>
            <a:r>
              <a:t>Anton Webern (1883-1945)</a:t>
            </a:r>
          </a:p>
        </p:txBody>
      </p:sp>
      <p:sp>
        <p:nvSpPr>
          <p:cNvPr id="213" name="Text Box 3"/>
          <p:cNvSpPr txBox="1"/>
          <p:nvPr/>
        </p:nvSpPr>
        <p:spPr>
          <a:xfrm>
            <a:off x="222022" y="165096"/>
            <a:ext cx="13990321" cy="2006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lvl="2" indent="228600" defTabSz="1828800">
              <a:lnSpc>
                <a:spcPct val="100000"/>
              </a:lnSpc>
              <a:spcBef>
                <a:spcPts val="0"/>
              </a:spcBef>
            </a:pPr>
            <a:r>
              <a:t>12-tone composition after Schoenberg</a:t>
            </a:r>
          </a:p>
        </p:txBody>
      </p:sp>
      <p:sp>
        <p:nvSpPr>
          <p:cNvPr id="214" name="AutoShape 4"/>
          <p:cNvSpPr/>
          <p:nvPr/>
        </p:nvSpPr>
        <p:spPr>
          <a:xfrm>
            <a:off x="5885500" y="3612257"/>
            <a:ext cx="304801" cy="1219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9671" y="21600"/>
                  <a:pt x="0" y="20794"/>
                  <a:pt x="0" y="19800"/>
                </a:cubicBezTo>
                <a:lnTo>
                  <a:pt x="0" y="1800"/>
                </a:lnTo>
                <a:cubicBezTo>
                  <a:pt x="0" y="806"/>
                  <a:pt x="9671" y="0"/>
                  <a:pt x="21600" y="0"/>
                </a:cubicBezTo>
              </a:path>
            </a:pathLst>
          </a:custGeom>
          <a:ln w="76200">
            <a:solidFill>
              <a:srgbClr val="FF0000"/>
            </a:solidFill>
          </a:ln>
        </p:spPr>
        <p:txBody>
          <a:bodyPr tIns="91439" bIns="91439" anchor="ctr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b="1"/>
            </a:pPr>
          </a:p>
        </p:txBody>
      </p:sp>
      <p:sp>
        <p:nvSpPr>
          <p:cNvPr id="215" name="AutoShape 5"/>
          <p:cNvSpPr/>
          <p:nvPr/>
        </p:nvSpPr>
        <p:spPr>
          <a:xfrm>
            <a:off x="7007631" y="5904201"/>
            <a:ext cx="457201" cy="2743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9671" y="21600"/>
                  <a:pt x="0" y="20794"/>
                  <a:pt x="0" y="19800"/>
                </a:cubicBezTo>
                <a:lnTo>
                  <a:pt x="0" y="1800"/>
                </a:lnTo>
                <a:cubicBezTo>
                  <a:pt x="0" y="806"/>
                  <a:pt x="9671" y="0"/>
                  <a:pt x="21600" y="0"/>
                </a:cubicBezTo>
              </a:path>
            </a:pathLst>
          </a:custGeom>
          <a:ln w="76200">
            <a:solidFill>
              <a:srgbClr val="FF0000"/>
            </a:solidFill>
          </a:ln>
        </p:spPr>
        <p:txBody>
          <a:bodyPr tIns="91439" bIns="91439" anchor="ctr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b="1"/>
            </a:pPr>
          </a:p>
        </p:txBody>
      </p:sp>
      <p:sp>
        <p:nvSpPr>
          <p:cNvPr id="216" name="Text Box 6"/>
          <p:cNvSpPr txBox="1"/>
          <p:nvPr/>
        </p:nvSpPr>
        <p:spPr>
          <a:xfrm>
            <a:off x="1012712" y="3033135"/>
            <a:ext cx="4541521" cy="2377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800"/>
              </a:spcBef>
              <a:defRPr>
                <a:solidFill>
                  <a:srgbClr val="500A77"/>
                </a:solidFill>
              </a:defRPr>
            </a:lvl1pPr>
          </a:lstStyle>
          <a:p>
            <a:pPr/>
            <a:r>
              <a:t>Vienna: Schoenberg’s prize students</a:t>
            </a:r>
          </a:p>
        </p:txBody>
      </p:sp>
      <p:sp>
        <p:nvSpPr>
          <p:cNvPr id="217" name="Text Box 7"/>
          <p:cNvSpPr txBox="1"/>
          <p:nvPr/>
        </p:nvSpPr>
        <p:spPr>
          <a:xfrm>
            <a:off x="1039324" y="5940689"/>
            <a:ext cx="5455921" cy="1640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lnSpc>
                <a:spcPct val="100000"/>
              </a:lnSpc>
              <a:spcBef>
                <a:spcPts val="2800"/>
              </a:spcBef>
              <a:defRPr>
                <a:solidFill>
                  <a:srgbClr val="6C9000"/>
                </a:solidFill>
              </a:defRPr>
            </a:pPr>
            <a:r>
              <a:t>Princeton: followers of Schoenberg</a:t>
            </a:r>
            <a:r>
              <a:rPr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18" name="Text Box 8"/>
          <p:cNvSpPr txBox="1"/>
          <p:nvPr/>
        </p:nvSpPr>
        <p:spPr>
          <a:xfrm>
            <a:off x="784112" y="9204816"/>
            <a:ext cx="4998721" cy="2377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800"/>
              </a:spcBef>
              <a:defRPr>
                <a:solidFill>
                  <a:srgbClr val="044B6A"/>
                </a:solidFill>
              </a:defRPr>
            </a:lvl1pPr>
          </a:lstStyle>
          <a:p>
            <a:pPr/>
            <a:r>
              <a:t>Paris, Darmstadt: followers of Webern</a:t>
            </a:r>
          </a:p>
        </p:txBody>
      </p:sp>
      <p:sp>
        <p:nvSpPr>
          <p:cNvPr id="219" name="AutoShape 9"/>
          <p:cNvSpPr/>
          <p:nvPr/>
        </p:nvSpPr>
        <p:spPr>
          <a:xfrm>
            <a:off x="6205165" y="9917747"/>
            <a:ext cx="304801" cy="1219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9671" y="21600"/>
                  <a:pt x="0" y="20794"/>
                  <a:pt x="0" y="19800"/>
                </a:cubicBezTo>
                <a:lnTo>
                  <a:pt x="0" y="1800"/>
                </a:lnTo>
                <a:cubicBezTo>
                  <a:pt x="0" y="806"/>
                  <a:pt x="9671" y="0"/>
                  <a:pt x="21600" y="0"/>
                </a:cubicBezTo>
              </a:path>
            </a:pathLst>
          </a:custGeom>
          <a:ln w="76200">
            <a:solidFill>
              <a:srgbClr val="FF0000"/>
            </a:solidFill>
          </a:ln>
        </p:spPr>
        <p:txBody>
          <a:bodyPr tIns="91439" bIns="91439" anchor="ctr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b="1"/>
            </a:pPr>
          </a:p>
        </p:txBody>
      </p:sp>
      <p:sp>
        <p:nvSpPr>
          <p:cNvPr id="220" name="Text Box 11"/>
          <p:cNvSpPr txBox="1"/>
          <p:nvPr/>
        </p:nvSpPr>
        <p:spPr>
          <a:xfrm>
            <a:off x="7003181" y="9740813"/>
            <a:ext cx="10992206" cy="237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defTabSz="1828800">
              <a:lnSpc>
                <a:spcPct val="100000"/>
              </a:lnSpc>
              <a:spcBef>
                <a:spcPts val="0"/>
              </a:spcBef>
            </a:pPr>
            <a:r>
              <a:t>Pierre Boulez (French, b.1926)</a:t>
            </a:r>
          </a:p>
          <a:p>
            <a:pPr defTabSz="1828800">
              <a:lnSpc>
                <a:spcPct val="100000"/>
              </a:lnSpc>
              <a:spcBef>
                <a:spcPts val="0"/>
              </a:spcBef>
            </a:pPr>
            <a:r>
              <a:t>Karlheinz Stockhausen (German, b.1928)</a:t>
            </a:r>
          </a:p>
        </p:txBody>
      </p:sp>
      <p:sp>
        <p:nvSpPr>
          <p:cNvPr id="221" name="Text Box 12"/>
          <p:cNvSpPr txBox="1"/>
          <p:nvPr/>
        </p:nvSpPr>
        <p:spPr>
          <a:xfrm>
            <a:off x="7458117" y="6087079"/>
            <a:ext cx="12466321" cy="2377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lvl="2" defTabSz="1828800">
              <a:lnSpc>
                <a:spcPct val="100000"/>
              </a:lnSpc>
              <a:spcBef>
                <a:spcPts val="0"/>
              </a:spcBef>
            </a:pPr>
            <a:r>
              <a:t>Roger Sessions (American, 1896-1985)</a:t>
            </a:r>
          </a:p>
          <a:p>
            <a:pPr lvl="2" defTabSz="1828800">
              <a:lnSpc>
                <a:spcPct val="100000"/>
              </a:lnSpc>
              <a:spcBef>
                <a:spcPts val="0"/>
              </a:spcBef>
            </a:pPr>
            <a:r>
              <a:t>Milton Babbitt (American, b.1916; a pupil of Sessions)</a:t>
            </a:r>
          </a:p>
        </p:txBody>
      </p:sp>
      <p:pic>
        <p:nvPicPr>
          <p:cNvPr id="222" name="berg.jpg" descr="ber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11784" y="-65750"/>
            <a:ext cx="3175001" cy="3175001"/>
          </a:xfrm>
          <a:prstGeom prst="rect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</a:ln>
        </p:spPr>
      </p:pic>
      <p:pic>
        <p:nvPicPr>
          <p:cNvPr id="223" name="webern2.jpg" descr="webern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57714" y="-65750"/>
            <a:ext cx="3175001" cy="3175001"/>
          </a:xfrm>
          <a:prstGeom prst="rect">
            <a:avLst/>
          </a:prstGeom>
          <a:ln w="63500">
            <a:solidFill>
              <a:srgbClr val="3B0F08"/>
            </a:solidFill>
            <a:miter lim="400000"/>
          </a:ln>
        </p:spPr>
      </p:pic>
      <p:pic>
        <p:nvPicPr>
          <p:cNvPr id="22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537491" y="97524"/>
            <a:ext cx="2979186" cy="3615648"/>
          </a:xfrm>
          <a:prstGeom prst="rect">
            <a:avLst/>
          </a:prstGeom>
          <a:ln w="63500">
            <a:solidFill>
              <a:srgbClr val="5E5E5E"/>
            </a:solidFill>
            <a:miter lim="400000"/>
          </a:ln>
        </p:spPr>
      </p:pic>
      <p:pic>
        <p:nvPicPr>
          <p:cNvPr id="22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534949" y="97524"/>
            <a:ext cx="2820205" cy="3615648"/>
          </a:xfrm>
          <a:prstGeom prst="rect">
            <a:avLst/>
          </a:prstGeom>
          <a:ln w="63500">
            <a:solidFill>
              <a:srgbClr val="5E5E5E"/>
            </a:solidFill>
            <a:miter lim="400000"/>
          </a:ln>
        </p:spPr>
      </p:pic>
      <p:pic>
        <p:nvPicPr>
          <p:cNvPr id="22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503712" y="4377533"/>
            <a:ext cx="3175001" cy="4767157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pic>
        <p:nvPicPr>
          <p:cNvPr id="227" name="Image" descr="Image"/>
          <p:cNvPicPr>
            <a:picLocks noChangeAspect="1"/>
          </p:cNvPicPr>
          <p:nvPr/>
        </p:nvPicPr>
        <p:blipFill>
          <a:blip r:embed="rId7">
            <a:extLst/>
          </a:blip>
          <a:srcRect l="19712" t="0" r="25360" b="0"/>
          <a:stretch>
            <a:fillRect/>
          </a:stretch>
        </p:blipFill>
        <p:spPr>
          <a:xfrm>
            <a:off x="20492600" y="9206681"/>
            <a:ext cx="3197107" cy="3876630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after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7" grpId="13"/>
      <p:bldP build="whole" bldLvl="1" animBg="1" rev="0" advAuto="0" spid="222" grpId="3"/>
      <p:bldP build="whole" bldLvl="1" animBg="1" rev="0" advAuto="0" spid="219" grpId="10"/>
      <p:bldP build="whole" bldLvl="1" animBg="1" rev="0" advAuto="0" spid="217" grpId="5"/>
      <p:bldP build="whole" bldLvl="1" animBg="1" rev="0" advAuto="0" spid="223" grpId="4"/>
      <p:bldP build="whole" bldLvl="1" animBg="1" rev="0" advAuto="0" spid="225" grpId="8"/>
      <p:bldP build="whole" bldLvl="1" animBg="1" rev="0" advAuto="0" spid="226" grpId="12"/>
      <p:bldP build="whole" bldLvl="1" animBg="1" rev="0" advAuto="0" spid="214" grpId="2"/>
      <p:bldP build="whole" bldLvl="1" animBg="1" rev="0" advAuto="0" spid="215" grpId="6"/>
      <p:bldP build="whole" bldLvl="1" animBg="1" rev="0" advAuto="0" spid="218" grpId="9"/>
      <p:bldP build="whole" bldLvl="1" animBg="1" rev="0" advAuto="0" spid="220" grpId="11"/>
      <p:bldP build="whole" bldLvl="1" animBg="1" rev="0" advAuto="0" spid="221" grpId="7"/>
      <p:bldP build="whole" bldLvl="1" animBg="1" rev="0" advAuto="0" spid="21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57600" y="6705600"/>
            <a:ext cx="16764000" cy="6584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62400" y="2590800"/>
            <a:ext cx="16306800" cy="2965450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Rectangle 4"/>
          <p:cNvSpPr/>
          <p:nvPr/>
        </p:nvSpPr>
        <p:spPr>
          <a:xfrm>
            <a:off x="4114800" y="4419600"/>
            <a:ext cx="1676400" cy="1371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b="1"/>
            </a:pPr>
          </a:p>
        </p:txBody>
      </p:sp>
      <p:sp>
        <p:nvSpPr>
          <p:cNvPr id="388" name="Rectangle 5"/>
          <p:cNvSpPr/>
          <p:nvPr/>
        </p:nvSpPr>
        <p:spPr>
          <a:xfrm>
            <a:off x="10820400" y="4419600"/>
            <a:ext cx="1676400" cy="1371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b="1"/>
            </a:pPr>
          </a:p>
        </p:txBody>
      </p:sp>
      <p:sp>
        <p:nvSpPr>
          <p:cNvPr id="389" name="Rectangle 6"/>
          <p:cNvSpPr/>
          <p:nvPr/>
        </p:nvSpPr>
        <p:spPr>
          <a:xfrm>
            <a:off x="5181600" y="1828800"/>
            <a:ext cx="1676400" cy="1371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b="1"/>
            </a:pPr>
          </a:p>
        </p:txBody>
      </p:sp>
      <p:sp>
        <p:nvSpPr>
          <p:cNvPr id="390" name="Text Box 7"/>
          <p:cNvSpPr txBox="1"/>
          <p:nvPr/>
        </p:nvSpPr>
        <p:spPr>
          <a:xfrm>
            <a:off x="5486400" y="8686800"/>
            <a:ext cx="14325600" cy="730253"/>
          </a:xfrm>
          <a:prstGeom prst="rect">
            <a:avLst/>
          </a:prstGeom>
          <a:solidFill>
            <a:srgbClr val="FFFFFF">
              <a:alpha val="6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100"/>
              </a:spcBef>
              <a:defRPr b="1" sz="3600">
                <a:solidFill>
                  <a:srgbClr val="B20D23"/>
                </a:solidFill>
              </a:defRPr>
            </a:lvl1pPr>
          </a:lstStyle>
          <a:p>
            <a:pPr/>
            <a:r>
              <a:t>Es        ist   ge  -  nug!	</a:t>
            </a:r>
          </a:p>
        </p:txBody>
      </p:sp>
      <p:sp>
        <p:nvSpPr>
          <p:cNvPr id="391" name="Text Box 8"/>
          <p:cNvSpPr txBox="1"/>
          <p:nvPr/>
        </p:nvSpPr>
        <p:spPr>
          <a:xfrm>
            <a:off x="4968240" y="4267200"/>
            <a:ext cx="1493521" cy="792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400"/>
              </a:spcBef>
              <a:defRPr b="1" sz="4000">
                <a:solidFill>
                  <a:srgbClr val="467B4A"/>
                </a:solidFill>
              </a:defRPr>
            </a:lvl1pPr>
          </a:lstStyle>
          <a:p>
            <a:pPr/>
            <a:r>
              <a:t>P-11</a:t>
            </a:r>
          </a:p>
        </p:txBody>
      </p:sp>
      <p:sp>
        <p:nvSpPr>
          <p:cNvPr id="392" name="Text Box 9"/>
          <p:cNvSpPr txBox="1"/>
          <p:nvPr/>
        </p:nvSpPr>
        <p:spPr>
          <a:xfrm>
            <a:off x="11216640" y="4419600"/>
            <a:ext cx="1493521" cy="792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400"/>
              </a:spcBef>
              <a:defRPr b="1" sz="4000">
                <a:solidFill>
                  <a:srgbClr val="7F1074"/>
                </a:solidFill>
              </a:defRPr>
            </a:lvl1pPr>
          </a:lstStyle>
          <a:p>
            <a:pPr/>
            <a:r>
              <a:t>P-3</a:t>
            </a:r>
          </a:p>
        </p:txBody>
      </p:sp>
      <p:sp>
        <p:nvSpPr>
          <p:cNvPr id="393" name="Line 10"/>
          <p:cNvSpPr/>
          <p:nvPr/>
        </p:nvSpPr>
        <p:spPr>
          <a:xfrm flipH="1">
            <a:off x="6403339" y="4267200"/>
            <a:ext cx="1" cy="8077200"/>
          </a:xfrm>
          <a:prstGeom prst="line">
            <a:avLst/>
          </a:prstGeom>
          <a:ln w="50800">
            <a:solidFill>
              <a:srgbClr val="003300"/>
            </a:solidFill>
            <a:prstDash val="sysDot"/>
            <a:tailEnd type="triangle"/>
          </a:ln>
        </p:spPr>
        <p:txBody>
          <a:bodyPr tIns="91439" bIns="91439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b="1"/>
            </a:pPr>
          </a:p>
        </p:txBody>
      </p:sp>
      <p:sp>
        <p:nvSpPr>
          <p:cNvPr id="394" name="Text Box 11"/>
          <p:cNvSpPr txBox="1"/>
          <p:nvPr/>
        </p:nvSpPr>
        <p:spPr>
          <a:xfrm>
            <a:off x="11064240" y="8534400"/>
            <a:ext cx="8503920" cy="730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100"/>
              </a:spcBef>
              <a:defRPr b="1" sz="3600">
                <a:solidFill>
                  <a:srgbClr val="B20D23"/>
                </a:solidFill>
              </a:defRPr>
            </a:lvl1pPr>
          </a:lstStyle>
          <a:p>
            <a:pPr/>
            <a:r>
              <a:t>Herr, wenn es  dir  ge  -   fällt</a:t>
            </a:r>
          </a:p>
        </p:txBody>
      </p:sp>
      <p:sp>
        <p:nvSpPr>
          <p:cNvPr id="395" name="Line 12"/>
          <p:cNvSpPr/>
          <p:nvPr/>
        </p:nvSpPr>
        <p:spPr>
          <a:xfrm flipH="1">
            <a:off x="6248399" y="4114799"/>
            <a:ext cx="3657602" cy="4419602"/>
          </a:xfrm>
          <a:prstGeom prst="line">
            <a:avLst/>
          </a:prstGeom>
          <a:ln w="50800">
            <a:solidFill>
              <a:srgbClr val="FF6600"/>
            </a:solidFill>
            <a:prstDash val="sysDot"/>
            <a:tailEnd type="triangle"/>
          </a:ln>
        </p:spPr>
        <p:txBody>
          <a:bodyPr tIns="91439" bIns="91439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b="1"/>
            </a:pPr>
          </a:p>
        </p:txBody>
      </p:sp>
      <p:sp>
        <p:nvSpPr>
          <p:cNvPr id="396" name="Line 13"/>
          <p:cNvSpPr/>
          <p:nvPr/>
        </p:nvSpPr>
        <p:spPr>
          <a:xfrm flipH="1">
            <a:off x="12954000" y="4267199"/>
            <a:ext cx="457200" cy="3505202"/>
          </a:xfrm>
          <a:prstGeom prst="line">
            <a:avLst/>
          </a:prstGeom>
          <a:ln w="50800">
            <a:solidFill>
              <a:srgbClr val="FF6600"/>
            </a:solidFill>
            <a:prstDash val="sysDot"/>
            <a:tailEnd type="triangle"/>
          </a:ln>
        </p:spPr>
        <p:txBody>
          <a:bodyPr tIns="91439" bIns="91439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b="1"/>
            </a:pPr>
          </a:p>
        </p:txBody>
      </p:sp>
      <p:sp>
        <p:nvSpPr>
          <p:cNvPr id="397" name="Line 14"/>
          <p:cNvSpPr/>
          <p:nvPr/>
        </p:nvSpPr>
        <p:spPr>
          <a:xfrm>
            <a:off x="12953998" y="4419600"/>
            <a:ext cx="457203" cy="6858000"/>
          </a:xfrm>
          <a:prstGeom prst="line">
            <a:avLst/>
          </a:prstGeom>
          <a:ln w="50800">
            <a:solidFill>
              <a:srgbClr val="003300"/>
            </a:solidFill>
            <a:prstDash val="sysDot"/>
            <a:tailEnd type="triangle"/>
          </a:ln>
        </p:spPr>
        <p:txBody>
          <a:bodyPr tIns="91439" bIns="91439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b="1"/>
            </a:pPr>
          </a:p>
        </p:txBody>
      </p:sp>
      <p:sp>
        <p:nvSpPr>
          <p:cNvPr id="398" name="Line 15"/>
          <p:cNvSpPr/>
          <p:nvPr/>
        </p:nvSpPr>
        <p:spPr>
          <a:xfrm flipH="1">
            <a:off x="7162800" y="4267199"/>
            <a:ext cx="914400" cy="5334002"/>
          </a:xfrm>
          <a:prstGeom prst="line">
            <a:avLst/>
          </a:prstGeom>
          <a:ln w="50800">
            <a:solidFill>
              <a:srgbClr val="FF00FF"/>
            </a:solidFill>
            <a:prstDash val="sysDot"/>
            <a:tailEnd type="triangle"/>
          </a:ln>
        </p:spPr>
        <p:txBody>
          <a:bodyPr tIns="91439" bIns="91439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b="1"/>
            </a:pPr>
          </a:p>
        </p:txBody>
      </p:sp>
      <p:sp>
        <p:nvSpPr>
          <p:cNvPr id="399" name="Text Box 16"/>
          <p:cNvSpPr txBox="1"/>
          <p:nvPr/>
        </p:nvSpPr>
        <p:spPr>
          <a:xfrm>
            <a:off x="1335326" y="304800"/>
            <a:ext cx="21983322" cy="1640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800"/>
              </a:spcBef>
            </a:lvl1pPr>
          </a:lstStyle>
          <a:p>
            <a:pPr/>
            <a:r>
              <a:t>Opening of 4th movement: incorporates tonal chorale tune “Es ist genug” (in solo violin) into 12-tone writing </a:t>
            </a:r>
          </a:p>
        </p:txBody>
      </p:sp>
      <p:pic>
        <p:nvPicPr>
          <p:cNvPr id="400" name="esIstGenug.m4a" descr="esIstGenug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20055744" y="6220669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80" fill="hold"/>
                                        <p:tgtEl>
                                          <p:spTgt spid="4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0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4800" y="1524000"/>
            <a:ext cx="16306800" cy="8045450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Text Box 3"/>
          <p:cNvSpPr txBox="1"/>
          <p:nvPr/>
        </p:nvSpPr>
        <p:spPr>
          <a:xfrm>
            <a:off x="4815840" y="8991600"/>
            <a:ext cx="14904720" cy="4135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sz="3200"/>
            </a:pPr>
            <a:r>
              <a:t> </a:t>
            </a:r>
          </a:p>
          <a:p>
            <a:pPr defTabSz="1828800">
              <a:lnSpc>
                <a:spcPct val="100000"/>
              </a:lnSpc>
              <a:spcBef>
                <a:spcPts val="0"/>
              </a:spcBef>
              <a:defRPr sz="3200"/>
            </a:pPr>
            <a:r>
              <a:t>Es ist genug! Herr, wenn es Dir gefällt, so spanne mich doch aus! Mein Jesus kommt: nun gute Nacht, 0 Welt! Ich fahr' in's Himmelhaus. Ich fahre sicher hin mit Frieden, mein großer Jaammer bleibt darnieden.  Es ist genug.</a:t>
            </a:r>
          </a:p>
          <a:p>
            <a:pPr defTabSz="1828800">
              <a:lnSpc>
                <a:spcPct val="100000"/>
              </a:lnSpc>
              <a:spcBef>
                <a:spcPts val="0"/>
              </a:spcBef>
              <a:defRPr sz="3200"/>
            </a:pPr>
          </a:p>
          <a:p>
            <a:pPr defTabSz="1828800">
              <a:lnSpc>
                <a:spcPct val="100000"/>
              </a:lnSpc>
              <a:spcBef>
                <a:spcPts val="0"/>
              </a:spcBef>
              <a:defRPr sz="3200"/>
            </a:pPr>
            <a:r>
              <a:t>(It is enough; Lord, when it pleases Thee do Thou unshackle me. My Jesus comes; I bid the world farewell, and go, in peace to dwell. In Heaven's house I then will find me, my cares and troubles all behind me. It is enough.)</a:t>
            </a:r>
          </a:p>
        </p:txBody>
      </p:sp>
      <p:sp>
        <p:nvSpPr>
          <p:cNvPr id="404" name="Text Box 4"/>
          <p:cNvSpPr txBox="1"/>
          <p:nvPr/>
        </p:nvSpPr>
        <p:spPr>
          <a:xfrm>
            <a:off x="4358640" y="609600"/>
            <a:ext cx="16276320" cy="792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400"/>
              </a:spcBef>
              <a:defRPr sz="4000"/>
            </a:lvl1pPr>
          </a:lstStyle>
          <a:p>
            <a:pPr/>
            <a:r>
              <a:t>Protestant chorale “Es ist genug!” in J.S. Bach’s harmonization</a:t>
            </a:r>
          </a:p>
        </p:txBody>
      </p:sp>
      <p:pic>
        <p:nvPicPr>
          <p:cNvPr id="405" name="17_Es_ist_genug.mp3" descr="17_Es_ist_genug.mp3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2012090" y="8688478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44" fill="hold"/>
                                        <p:tgtEl>
                                          <p:spTgt spid="4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0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78210">
            <a:off x="5486400" y="1524000"/>
            <a:ext cx="14020800" cy="11068050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Text Box 3"/>
          <p:cNvSpPr txBox="1"/>
          <p:nvPr/>
        </p:nvSpPr>
        <p:spPr>
          <a:xfrm>
            <a:off x="3749040" y="6553200"/>
            <a:ext cx="3017521" cy="792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400"/>
              </a:spcBef>
              <a:defRPr sz="4000">
                <a:solidFill>
                  <a:srgbClr val="C11B2F"/>
                </a:solidFill>
              </a:defRPr>
            </a:lvl1pPr>
          </a:lstStyle>
          <a:p>
            <a:pPr/>
            <a:r>
              <a:t>clarinets</a:t>
            </a:r>
          </a:p>
        </p:txBody>
      </p:sp>
      <p:sp>
        <p:nvSpPr>
          <p:cNvPr id="409" name="AutoShape 4"/>
          <p:cNvSpPr/>
          <p:nvPr/>
        </p:nvSpPr>
        <p:spPr>
          <a:xfrm>
            <a:off x="5943600" y="4267200"/>
            <a:ext cx="762000" cy="533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5635" y="21600"/>
                  <a:pt x="10800" y="20794"/>
                  <a:pt x="10800" y="19800"/>
                </a:cubicBezTo>
                <a:lnTo>
                  <a:pt x="10800" y="12600"/>
                </a:lnTo>
                <a:cubicBezTo>
                  <a:pt x="10800" y="11606"/>
                  <a:pt x="5965" y="10800"/>
                  <a:pt x="0" y="10800"/>
                </a:cubicBezTo>
                <a:cubicBezTo>
                  <a:pt x="5965" y="10800"/>
                  <a:pt x="10800" y="9994"/>
                  <a:pt x="10800" y="9000"/>
                </a:cubicBezTo>
                <a:lnTo>
                  <a:pt x="10800" y="1800"/>
                </a:lnTo>
                <a:cubicBezTo>
                  <a:pt x="10800" y="806"/>
                  <a:pt x="15635" y="0"/>
                  <a:pt x="21600" y="0"/>
                </a:cubicBezTo>
              </a:path>
            </a:pathLst>
          </a:custGeom>
          <a:ln w="76200">
            <a:solidFill>
              <a:srgbClr val="FF0000"/>
            </a:solidFill>
          </a:ln>
        </p:spPr>
        <p:txBody>
          <a:bodyPr tIns="91439" bIns="91439" anchor="ctr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b="1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Text Box 2"/>
          <p:cNvSpPr txBox="1"/>
          <p:nvPr/>
        </p:nvSpPr>
        <p:spPr>
          <a:xfrm>
            <a:off x="827467" y="514899"/>
            <a:ext cx="14752321" cy="2743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695326" indent="-695326" defTabSz="1828800">
              <a:lnSpc>
                <a:spcPct val="100000"/>
              </a:lnSpc>
              <a:spcBef>
                <a:spcPts val="2800"/>
              </a:spcBef>
            </a:pPr>
            <a:r>
              <a:t>Violin Concerto in 4 movements, with a break only between 2nd and 3rd:  </a:t>
            </a:r>
          </a:p>
          <a:p>
            <a:pPr marL="695326" indent="-695326" defTabSz="1828800">
              <a:lnSpc>
                <a:spcPct val="100000"/>
              </a:lnSpc>
              <a:spcBef>
                <a:spcPts val="2800"/>
              </a:spcBef>
            </a:pPr>
            <a:r>
              <a:t>(1) Andante; (2) Allegretto; (3) Allegro; (4) Adagio</a:t>
            </a:r>
          </a:p>
        </p:txBody>
      </p:sp>
      <p:sp>
        <p:nvSpPr>
          <p:cNvPr id="412" name="Text Box 3"/>
          <p:cNvSpPr txBox="1"/>
          <p:nvPr/>
        </p:nvSpPr>
        <p:spPr>
          <a:xfrm>
            <a:off x="1284667" y="4629699"/>
            <a:ext cx="6827521" cy="904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800"/>
              </a:spcBef>
              <a:defRPr>
                <a:solidFill>
                  <a:srgbClr val="7F1074"/>
                </a:solidFill>
              </a:defRPr>
            </a:lvl1pPr>
          </a:lstStyle>
          <a:p>
            <a:pPr/>
            <a:r>
              <a:t>Portrait of Manon in life</a:t>
            </a:r>
          </a:p>
        </p:txBody>
      </p:sp>
      <p:sp>
        <p:nvSpPr>
          <p:cNvPr id="413" name="AutoShape 4"/>
          <p:cNvSpPr/>
          <p:nvPr/>
        </p:nvSpPr>
        <p:spPr>
          <a:xfrm rot="16214724">
            <a:off x="4161853" y="289475"/>
            <a:ext cx="914401" cy="7467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5635" y="21600"/>
                  <a:pt x="10800" y="20794"/>
                  <a:pt x="10800" y="19800"/>
                </a:cubicBezTo>
                <a:lnTo>
                  <a:pt x="10800" y="12600"/>
                </a:lnTo>
                <a:cubicBezTo>
                  <a:pt x="10800" y="11606"/>
                  <a:pt x="5965" y="10800"/>
                  <a:pt x="0" y="10800"/>
                </a:cubicBezTo>
                <a:cubicBezTo>
                  <a:pt x="5965" y="10800"/>
                  <a:pt x="10800" y="9994"/>
                  <a:pt x="10800" y="9000"/>
                </a:cubicBezTo>
                <a:lnTo>
                  <a:pt x="10800" y="1800"/>
                </a:lnTo>
                <a:cubicBezTo>
                  <a:pt x="10800" y="806"/>
                  <a:pt x="15635" y="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b="1"/>
            </a:pPr>
          </a:p>
        </p:txBody>
      </p:sp>
      <p:sp>
        <p:nvSpPr>
          <p:cNvPr id="414" name="AutoShape 5"/>
          <p:cNvSpPr/>
          <p:nvPr/>
        </p:nvSpPr>
        <p:spPr>
          <a:xfrm rot="16214724">
            <a:off x="9727627" y="2483399"/>
            <a:ext cx="914401" cy="304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5635" y="21600"/>
                  <a:pt x="10800" y="20794"/>
                  <a:pt x="10800" y="19800"/>
                </a:cubicBezTo>
                <a:lnTo>
                  <a:pt x="10800" y="12600"/>
                </a:lnTo>
                <a:cubicBezTo>
                  <a:pt x="10800" y="11606"/>
                  <a:pt x="5965" y="10800"/>
                  <a:pt x="0" y="10800"/>
                </a:cubicBezTo>
                <a:cubicBezTo>
                  <a:pt x="5965" y="10800"/>
                  <a:pt x="10800" y="9994"/>
                  <a:pt x="10800" y="9000"/>
                </a:cubicBezTo>
                <a:lnTo>
                  <a:pt x="10800" y="1800"/>
                </a:lnTo>
                <a:cubicBezTo>
                  <a:pt x="10800" y="806"/>
                  <a:pt x="15635" y="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b="1"/>
            </a:pPr>
          </a:p>
        </p:txBody>
      </p:sp>
      <p:sp>
        <p:nvSpPr>
          <p:cNvPr id="415" name="Text Box 6"/>
          <p:cNvSpPr txBox="1"/>
          <p:nvPr/>
        </p:nvSpPr>
        <p:spPr>
          <a:xfrm>
            <a:off x="8752267" y="4629699"/>
            <a:ext cx="3322321" cy="3114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defTabSz="1828800">
              <a:lnSpc>
                <a:spcPct val="100000"/>
              </a:lnSpc>
              <a:spcBef>
                <a:spcPts val="2800"/>
              </a:spcBef>
              <a:defRPr>
                <a:solidFill>
                  <a:srgbClr val="100F7B"/>
                </a:solidFill>
              </a:defRPr>
            </a:pPr>
            <a:r>
              <a:t>Her death-struggle: </a:t>
            </a:r>
            <a:r>
              <a:rPr i="1"/>
              <a:t>the fateful rhythm</a:t>
            </a:r>
          </a:p>
        </p:txBody>
      </p:sp>
      <p:sp>
        <p:nvSpPr>
          <p:cNvPr id="416" name="Text Box 7"/>
          <p:cNvSpPr txBox="1"/>
          <p:nvPr/>
        </p:nvSpPr>
        <p:spPr>
          <a:xfrm>
            <a:off x="12012434" y="4386754"/>
            <a:ext cx="6089091" cy="3114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defTabSz="1828800">
              <a:lnSpc>
                <a:spcPct val="100000"/>
              </a:lnSpc>
              <a:spcBef>
                <a:spcPts val="2800"/>
              </a:spcBef>
              <a:defRPr>
                <a:solidFill>
                  <a:srgbClr val="37643E"/>
                </a:solidFill>
              </a:defRPr>
            </a:pPr>
            <a:r>
              <a:t>Her transcendance beyond earthly life: </a:t>
            </a:r>
            <a:r>
              <a:rPr i="1"/>
              <a:t>the chorale “Es ist genug!”</a:t>
            </a:r>
          </a:p>
        </p:txBody>
      </p:sp>
      <p:sp>
        <p:nvSpPr>
          <p:cNvPr id="417" name="AutoShape 8"/>
          <p:cNvSpPr/>
          <p:nvPr/>
        </p:nvSpPr>
        <p:spPr>
          <a:xfrm rot="16214724">
            <a:off x="13004227" y="2569125"/>
            <a:ext cx="914401" cy="289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5635" y="21600"/>
                  <a:pt x="10800" y="20794"/>
                  <a:pt x="10800" y="19800"/>
                </a:cubicBezTo>
                <a:lnTo>
                  <a:pt x="10800" y="12600"/>
                </a:lnTo>
                <a:cubicBezTo>
                  <a:pt x="10800" y="11606"/>
                  <a:pt x="5965" y="10800"/>
                  <a:pt x="0" y="10800"/>
                </a:cubicBezTo>
                <a:cubicBezTo>
                  <a:pt x="5965" y="10800"/>
                  <a:pt x="10800" y="9994"/>
                  <a:pt x="10800" y="9000"/>
                </a:cubicBezTo>
                <a:lnTo>
                  <a:pt x="10800" y="1800"/>
                </a:lnTo>
                <a:cubicBezTo>
                  <a:pt x="10800" y="806"/>
                  <a:pt x="15635" y="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b="1"/>
            </a:pPr>
          </a:p>
        </p:txBody>
      </p:sp>
      <p:grpSp>
        <p:nvGrpSpPr>
          <p:cNvPr id="423" name="Group"/>
          <p:cNvGrpSpPr/>
          <p:nvPr/>
        </p:nvGrpSpPr>
        <p:grpSpPr>
          <a:xfrm>
            <a:off x="7897548" y="5574528"/>
            <a:ext cx="15910562" cy="7550151"/>
            <a:chOff x="0" y="0"/>
            <a:chExt cx="15910559" cy="7550150"/>
          </a:xfrm>
        </p:grpSpPr>
        <p:sp>
          <p:nvSpPr>
            <p:cNvPr id="418" name="Rectangle 2"/>
            <p:cNvSpPr txBox="1"/>
            <p:nvPr/>
          </p:nvSpPr>
          <p:spPr>
            <a:xfrm>
              <a:off x="396240" y="0"/>
              <a:ext cx="2894889" cy="9079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defTabSz="1828800">
                <a:lnSpc>
                  <a:spcPct val="100000"/>
                </a:lnSpc>
                <a:spcBef>
                  <a:spcPts val="0"/>
                </a:spcBef>
                <a:defRPr>
                  <a:solidFill>
                    <a:srgbClr val="100F7B"/>
                  </a:solidFill>
                </a:defRPr>
              </a:pPr>
              <a:r>
                <a:t>(3) </a:t>
              </a:r>
              <a:r>
                <a:rPr i="1"/>
                <a:t>Allegro</a:t>
              </a:r>
            </a:p>
          </p:txBody>
        </p:sp>
        <p:sp>
          <p:nvSpPr>
            <p:cNvPr id="419" name="Text Box 3"/>
            <p:cNvSpPr txBox="1"/>
            <p:nvPr/>
          </p:nvSpPr>
          <p:spPr>
            <a:xfrm>
              <a:off x="7101840" y="0"/>
              <a:ext cx="3779521" cy="9079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defTabSz="1828800">
                <a:lnSpc>
                  <a:spcPct val="100000"/>
                </a:lnSpc>
                <a:spcBef>
                  <a:spcPts val="0"/>
                </a:spcBef>
              </a:pPr>
              <a:r>
                <a:t> </a:t>
              </a:r>
              <a:r>
                <a:rPr>
                  <a:solidFill>
                    <a:srgbClr val="082F0E"/>
                  </a:solidFill>
                </a:rPr>
                <a:t>(4) </a:t>
              </a:r>
              <a:r>
                <a:rPr i="1">
                  <a:solidFill>
                    <a:srgbClr val="082F0E"/>
                  </a:solidFill>
                </a:rPr>
                <a:t>Adagio</a:t>
              </a:r>
            </a:p>
          </p:txBody>
        </p:sp>
        <p:pic>
          <p:nvPicPr>
            <p:cNvPr id="420" name="Picture 4" descr="Picture 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5791200"/>
              <a:ext cx="4114800" cy="17589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1" name="Text Box 5"/>
            <p:cNvSpPr txBox="1"/>
            <p:nvPr/>
          </p:nvSpPr>
          <p:spPr>
            <a:xfrm>
              <a:off x="243840" y="1981200"/>
              <a:ext cx="6827520" cy="31089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defTabSz="1828800">
                <a:lnSpc>
                  <a:spcPct val="100000"/>
                </a:lnSpc>
                <a:spcBef>
                  <a:spcPts val="2800"/>
                </a:spcBef>
                <a:defRPr>
                  <a:solidFill>
                    <a:srgbClr val="100F7B"/>
                  </a:solidFill>
                </a:defRPr>
              </a:pPr>
              <a:r>
                <a:t>A1	 B	   A2</a:t>
              </a:r>
            </a:p>
            <a:p>
              <a:pPr defTabSz="1828800">
                <a:lnSpc>
                  <a:spcPct val="100000"/>
                </a:lnSpc>
                <a:spcBef>
                  <a:spcPts val="2800"/>
                </a:spcBef>
                <a:defRPr>
                  <a:solidFill>
                    <a:srgbClr val="100F7B"/>
                  </a:solidFill>
                </a:defRPr>
              </a:pPr>
              <a:r>
                <a:t>	(harp)</a:t>
              </a:r>
            </a:p>
            <a:p>
              <a:pPr defTabSz="1828800">
                <a:lnSpc>
                  <a:spcPct val="100000"/>
                </a:lnSpc>
                <a:spcBef>
                  <a:spcPts val="2800"/>
                </a:spcBef>
                <a:defRPr>
                  <a:solidFill>
                    <a:srgbClr val="100F7B"/>
                  </a:solidFill>
                </a:defRPr>
              </a:pPr>
              <a:r>
                <a:t>(1-42) 	(43-95) (96-135) </a:t>
              </a:r>
            </a:p>
          </p:txBody>
        </p:sp>
        <p:sp>
          <p:nvSpPr>
            <p:cNvPr id="422" name="Text Box 6"/>
            <p:cNvSpPr txBox="1"/>
            <p:nvPr/>
          </p:nvSpPr>
          <p:spPr>
            <a:xfrm>
              <a:off x="7406640" y="1828800"/>
              <a:ext cx="8503920" cy="53136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defTabSz="1828800">
                <a:lnSpc>
                  <a:spcPct val="100000"/>
                </a:lnSpc>
                <a:spcBef>
                  <a:spcPts val="2800"/>
                </a:spcBef>
                <a:defRPr>
                  <a:solidFill>
                    <a:srgbClr val="082F0E"/>
                  </a:solidFill>
                </a:defRPr>
              </a:pPr>
              <a:r>
                <a:t>Chorale (136-57)</a:t>
              </a:r>
            </a:p>
            <a:p>
              <a:pPr defTabSz="1828800">
                <a:lnSpc>
                  <a:spcPct val="100000"/>
                </a:lnSpc>
                <a:spcBef>
                  <a:spcPts val="2800"/>
                </a:spcBef>
                <a:defRPr>
                  <a:solidFill>
                    <a:srgbClr val="082F0E"/>
                  </a:solidFill>
                </a:defRPr>
              </a:pPr>
              <a:r>
                <a:t>Var.1 (158-77)</a:t>
              </a:r>
            </a:p>
            <a:p>
              <a:pPr defTabSz="1828800">
                <a:lnSpc>
                  <a:spcPct val="100000"/>
                </a:lnSpc>
                <a:spcBef>
                  <a:spcPts val="2800"/>
                </a:spcBef>
                <a:defRPr>
                  <a:solidFill>
                    <a:srgbClr val="082F0E"/>
                  </a:solidFill>
                </a:defRPr>
              </a:pPr>
              <a:r>
                <a:t>Var.2 (178-97)</a:t>
              </a:r>
            </a:p>
            <a:p>
              <a:pPr defTabSz="1828800">
                <a:lnSpc>
                  <a:spcPct val="100000"/>
                </a:lnSpc>
                <a:spcBef>
                  <a:spcPts val="2800"/>
                </a:spcBef>
                <a:defRPr>
                  <a:solidFill>
                    <a:srgbClr val="082F0E"/>
                  </a:solidFill>
                </a:defRPr>
              </a:pPr>
              <a:r>
                <a:t>Carinthian folktune (198-213)</a:t>
              </a:r>
            </a:p>
            <a:p>
              <a:pPr defTabSz="1828800">
                <a:lnSpc>
                  <a:spcPct val="100000"/>
                </a:lnSpc>
                <a:spcBef>
                  <a:spcPts val="2800"/>
                </a:spcBef>
                <a:defRPr>
                  <a:solidFill>
                    <a:srgbClr val="082F0E"/>
                  </a:solidFill>
                </a:defRPr>
              </a:pPr>
              <a:r>
                <a:t>Coda (214-30)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xit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3" grpId="3"/>
      <p:bldP build="whole" bldLvl="1" animBg="1" rev="0" advAuto="0" spid="416" grpId="1"/>
      <p:bldP build="whole" bldLvl="1" animBg="1" rev="0" advAuto="0" spid="415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mm. 1-10 Introduction…"/>
          <p:cNvSpPr txBox="1"/>
          <p:nvPr/>
        </p:nvSpPr>
        <p:spPr>
          <a:xfrm>
            <a:off x="1237714" y="3509245"/>
            <a:ext cx="12193678" cy="7212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4200"/>
            </a:pPr>
            <a:r>
              <a:t>mm. 1-10 Introduction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4200"/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sz="4200"/>
            </a:pPr>
            <a:r>
              <a:t>11-37 A (aaba)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4200"/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sz="4200"/>
            </a:pPr>
            <a:r>
              <a:t>38-76 B (abab)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4200"/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sz="4200"/>
            </a:pPr>
            <a:r>
              <a:t>77-83 Retransition (using material from A)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4200"/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sz="4200"/>
            </a:pPr>
            <a:r>
              <a:t>84-93 A’ (also uses material from intro)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4200"/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sz="4200"/>
            </a:pPr>
            <a:r>
              <a:t>94-103 Codetta/Transition (using material from intro)</a:t>
            </a:r>
          </a:p>
        </p:txBody>
      </p:sp>
      <p:pic>
        <p:nvPicPr>
          <p:cNvPr id="42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31125" y="1812673"/>
            <a:ext cx="9677401" cy="6870701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Movement 1a (Andante)"/>
          <p:cNvSpPr txBox="1"/>
          <p:nvPr/>
        </p:nvSpPr>
        <p:spPr>
          <a:xfrm>
            <a:off x="1927650" y="1160011"/>
            <a:ext cx="5762474" cy="735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spcBef>
                <a:spcPts val="0"/>
              </a:spcBef>
              <a:defRPr b="1" sz="4200"/>
            </a:lvl1pPr>
          </a:lstStyle>
          <a:p>
            <a:pPr/>
            <a:r>
              <a:t>Movement 1a (Andante)</a:t>
            </a:r>
          </a:p>
        </p:txBody>
      </p:sp>
      <p:pic>
        <p:nvPicPr>
          <p:cNvPr id="42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88267" y="4264869"/>
            <a:ext cx="9956801" cy="4419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091268" y="4356137"/>
            <a:ext cx="11350798" cy="423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902567" y="3737819"/>
            <a:ext cx="9982201" cy="572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029567" y="3674319"/>
            <a:ext cx="9982201" cy="6108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2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131167" y="3775919"/>
            <a:ext cx="10033001" cy="6159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xit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xit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4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xit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4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4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xit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4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4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Class="exit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4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0" grpId="7"/>
      <p:bldP build="whole" bldLvl="1" animBg="1" rev="0" advAuto="0" spid="426" grpId="2"/>
      <p:bldP build="whole" bldLvl="1" animBg="1" rev="0" advAuto="0" spid="430" grpId="8"/>
      <p:bldP build="whole" bldLvl="1" animBg="1" rev="0" advAuto="0" spid="429" grpId="5"/>
      <p:bldP build="whole" bldLvl="1" animBg="1" rev="0" advAuto="0" spid="429" grpId="6"/>
      <p:bldP build="whole" bldLvl="1" animBg="1" rev="0" advAuto="0" spid="428" grpId="3"/>
      <p:bldP build="whole" bldLvl="1" animBg="1" rev="0" advAuto="0" spid="428" grpId="4"/>
      <p:bldP build="p" bldLvl="5" animBg="1" rev="0" advAuto="0" spid="425" grpId="1"/>
      <p:bldP build="whole" bldLvl="1" animBg="1" rev="0" advAuto="0" spid="431" grpId="9"/>
      <p:bldP build="whole" bldLvl="1" animBg="1" rev="0" advAuto="0" spid="431" grpId="10"/>
      <p:bldP build="whole" bldLvl="1" animBg="1" rev="0" advAuto="0" spid="432" grpId="1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xt Box 3"/>
          <p:cNvSpPr txBox="1"/>
          <p:nvPr/>
        </p:nvSpPr>
        <p:spPr>
          <a:xfrm>
            <a:off x="17168908" y="577393"/>
            <a:ext cx="6098010" cy="5323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lnSpc>
                <a:spcPct val="100000"/>
              </a:lnSpc>
              <a:spcBef>
                <a:spcPts val="2800"/>
              </a:spcBef>
            </a:lvl1pPr>
          </a:lstStyle>
          <a:p>
            <a:pPr/>
            <a:r>
              <a:t>Schoenberg at outset of WWI (1914-):  looking for a way to bring complete chromaticism (“atonality”) under some kind of control</a:t>
            </a:r>
          </a:p>
        </p:txBody>
      </p:sp>
      <p:pic>
        <p:nvPicPr>
          <p:cNvPr id="230" name="ASC2864__scr.jpg" descr="ASC2864__sc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60631" y="2287150"/>
            <a:ext cx="8375196" cy="1147287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31" name="ASC3795__scr.jpg" descr="ASC3795__sc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549325" y="6306919"/>
            <a:ext cx="5903967" cy="700470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32" name="midaged_Schoenberg.png" descr="midaged_Schoenber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1137" y="291993"/>
            <a:ext cx="7493001" cy="9525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6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ext Box 2"/>
          <p:cNvSpPr txBox="1"/>
          <p:nvPr/>
        </p:nvSpPr>
        <p:spPr>
          <a:xfrm>
            <a:off x="1265327" y="211138"/>
            <a:ext cx="21705585" cy="2384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lvl="2" indent="228600" defTabSz="1828800">
              <a:lnSpc>
                <a:spcPct val="100000"/>
              </a:lnSpc>
              <a:spcBef>
                <a:spcPts val="0"/>
              </a:spcBef>
            </a:pPr>
            <a:r>
              <a:t>Gradually working his way toward “mature” twelve-tone music:  (1) consistent “</a:t>
            </a:r>
            <a:r>
              <a:rPr i="1"/>
              <a:t>rotation” of the 12 chromatic pitches</a:t>
            </a:r>
            <a:r>
              <a:t> (i.e., consistent atonality); (2) writing around a strict and deterministic </a:t>
            </a:r>
            <a:r>
              <a:rPr i="1"/>
              <a:t>ordering</a:t>
            </a:r>
            <a:r>
              <a:t> of pitches</a:t>
            </a:r>
          </a:p>
        </p:txBody>
      </p:sp>
      <p:sp>
        <p:nvSpPr>
          <p:cNvPr id="235" name="Text Box 3"/>
          <p:cNvSpPr txBox="1"/>
          <p:nvPr/>
        </p:nvSpPr>
        <p:spPr>
          <a:xfrm>
            <a:off x="868943" y="2800299"/>
            <a:ext cx="23592640" cy="3121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lvl="2" marL="571500" indent="-342900" defTabSz="1828800">
              <a:lnSpc>
                <a:spcPct val="100000"/>
              </a:lnSpc>
              <a:spcBef>
                <a:spcPts val="0"/>
              </a:spcBef>
            </a:pPr>
            <a:r>
              <a:t>Schoenberg’s “</a:t>
            </a:r>
            <a:r>
              <a:rPr i="1"/>
              <a:t>transitional” works</a:t>
            </a:r>
            <a:r>
              <a:t>:  Piano Pieces, Op. 23; Serenade, Op. 24 (all 1920-23)</a:t>
            </a:r>
          </a:p>
          <a:p>
            <a:pPr defTabSz="1828800">
              <a:lnSpc>
                <a:spcPct val="100000"/>
              </a:lnSpc>
              <a:spcBef>
                <a:spcPts val="0"/>
              </a:spcBef>
            </a:pPr>
            <a:r>
              <a:t>  “</a:t>
            </a:r>
            <a:r>
              <a:rPr i="1"/>
              <a:t>mature” twelve-tone works</a:t>
            </a:r>
            <a:r>
              <a:t>:  Piano Suite, Op. 25 (1921-23); Wind Quintet, Op. 26 (1923-24)</a:t>
            </a:r>
          </a:p>
        </p:txBody>
      </p:sp>
      <p:pic>
        <p:nvPicPr>
          <p:cNvPr id="23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464" y="6753959"/>
            <a:ext cx="15331313" cy="6145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OP25_men-trio.m4a" descr="OP25_men-trio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6846314" y="9136008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op25_men_intro.m4a" descr="op25_men_intro.m4a"/>
          <p:cNvPicPr>
            <a:picLocks noChangeAspect="0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5196846" y="12204786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Text"/>
          <p:cNvSpPr txBox="1"/>
          <p:nvPr/>
        </p:nvSpPr>
        <p:spPr>
          <a:xfrm>
            <a:off x="13770083" y="953900"/>
            <a:ext cx="170791" cy="579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pPr/>
            <a:r>
              <a:t> 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6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61" fill="hold"/>
                                        <p:tgtEl>
                                          <p:spTgt spid="2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704" fill="hold"/>
                                        <p:tgtEl>
                                          <p:spTgt spid="2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7" fill="hold" display="0">
                  <p:stCondLst>
                    <p:cond delay="indefinite"/>
                  </p:stCondLst>
                </p:cTn>
                <p:tgtEl>
                  <p:spTgt spid="237"/>
                </p:tgtEl>
              </p:cMediaNode>
            </p:audio>
            <p:audio isNarration="0">
              <p:cMediaNode mute="0" showWhenStopped="0" numSld="1" vol="100000">
                <p:cTn id="18" fill="hold" display="0">
                  <p:stCondLst>
                    <p:cond delay="indefinite"/>
                  </p:stCondLst>
                </p:cTn>
                <p:tgtEl>
                  <p:spTgt spid="238"/>
                </p:tgtEl>
              </p:cMediaNode>
            </p:audio>
          </p:childTnLst>
        </p:cTn>
      </p:par>
    </p:tnLst>
    <p:bldLst>
      <p:bldP build="whole" bldLvl="1" animBg="1" rev="0" advAuto="0" spid="23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2" y="173796"/>
            <a:ext cx="15191424" cy="60889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OP25_men-trio.m4a" descr="OP25_men-trio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6168625" y="1272264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op25_men_intro.m4a" descr="op25_men_intro.m4a"/>
          <p:cNvPicPr>
            <a:picLocks noChangeAspect="0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908049" y="4520054"/>
            <a:ext cx="571501" cy="5715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44" name="Table 1"/>
          <p:cNvGraphicFramePr/>
          <p:nvPr/>
        </p:nvGraphicFramePr>
        <p:xfrm>
          <a:off x="14025815" y="4171586"/>
          <a:ext cx="9854648" cy="825899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708899"/>
                <a:gridCol w="702542"/>
                <a:gridCol w="702542"/>
                <a:gridCol w="702542"/>
                <a:gridCol w="702542"/>
                <a:gridCol w="702542"/>
                <a:gridCol w="702542"/>
                <a:gridCol w="702542"/>
                <a:gridCol w="702542"/>
                <a:gridCol w="702542"/>
                <a:gridCol w="702542"/>
                <a:gridCol w="702542"/>
                <a:gridCol w="702542"/>
                <a:gridCol w="702542"/>
              </a:tblGrid>
              <a:tr h="589020">
                <a:tc>
                  <a:txBody>
                    <a:bodyPr/>
                    <a:lstStyle/>
                    <a:p>
                      <a:pPr defTabSz="914400">
                        <a:defRPr sz="3300"/>
                      </a:pP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>
                          <a:solidFill>
                            <a:schemeClr val="accent3">
                              <a:hueOff val="362282"/>
                              <a:satOff val="31803"/>
                              <a:lumOff val="-18242"/>
                            </a:schemeClr>
                          </a:solidFill>
                        </a:defRPr>
                      </a:pPr>
                      <a:r>
                        <a:t>I</a:t>
                      </a:r>
                      <a:r>
                        <a:rPr baseline="-5999"/>
                        <a:t>4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>
                          <a:solidFill>
                            <a:schemeClr val="accent3">
                              <a:hueOff val="362282"/>
                              <a:satOff val="31803"/>
                              <a:lumOff val="-18242"/>
                            </a:schemeClr>
                          </a:solidFill>
                        </a:defRPr>
                      </a:pPr>
                      <a:r>
                        <a:t>I</a:t>
                      </a:r>
                      <a:r>
                        <a:rPr baseline="-5999"/>
                        <a:t>5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>
                          <a:solidFill>
                            <a:schemeClr val="accent3">
                              <a:hueOff val="362282"/>
                              <a:satOff val="31803"/>
                              <a:lumOff val="-18242"/>
                            </a:schemeClr>
                          </a:solidFill>
                        </a:defRPr>
                      </a:pPr>
                      <a:r>
                        <a:t>I</a:t>
                      </a:r>
                      <a:r>
                        <a:rPr baseline="-5999"/>
                        <a:t>7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>
                          <a:solidFill>
                            <a:schemeClr val="accent3">
                              <a:hueOff val="362282"/>
                              <a:satOff val="31803"/>
                              <a:lumOff val="-18242"/>
                            </a:schemeClr>
                          </a:solidFill>
                        </a:defRPr>
                      </a:pPr>
                      <a:r>
                        <a:t>I</a:t>
                      </a:r>
                      <a:r>
                        <a:rPr baseline="-5999"/>
                        <a:t>1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>
                          <a:solidFill>
                            <a:schemeClr val="accent3">
                              <a:hueOff val="362282"/>
                              <a:satOff val="31803"/>
                              <a:lumOff val="-18242"/>
                            </a:schemeClr>
                          </a:solidFill>
                        </a:defRPr>
                      </a:pPr>
                      <a:r>
                        <a:t>I</a:t>
                      </a:r>
                      <a:r>
                        <a:rPr baseline="-5999"/>
                        <a:t>6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>
                          <a:solidFill>
                            <a:schemeClr val="accent3">
                              <a:hueOff val="362282"/>
                              <a:satOff val="31803"/>
                              <a:lumOff val="-18242"/>
                            </a:schemeClr>
                          </a:solidFill>
                        </a:defRPr>
                      </a:pPr>
                      <a:r>
                        <a:t>I</a:t>
                      </a:r>
                      <a:r>
                        <a:rPr baseline="-5999"/>
                        <a:t>3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>
                          <a:solidFill>
                            <a:schemeClr val="accent3">
                              <a:hueOff val="362282"/>
                              <a:satOff val="31803"/>
                              <a:lumOff val="-18242"/>
                            </a:schemeClr>
                          </a:solidFill>
                        </a:defRPr>
                      </a:pPr>
                      <a:r>
                        <a:t>I</a:t>
                      </a:r>
                      <a:r>
                        <a:rPr baseline="-5999"/>
                        <a:t>8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>
                          <a:solidFill>
                            <a:schemeClr val="accent3">
                              <a:hueOff val="362282"/>
                              <a:satOff val="31803"/>
                              <a:lumOff val="-18242"/>
                            </a:schemeClr>
                          </a:solidFill>
                        </a:defRPr>
                      </a:pPr>
                      <a:r>
                        <a:t>I</a:t>
                      </a:r>
                      <a:r>
                        <a:rPr baseline="-5999"/>
                        <a:t>2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baseline="-5999" sz="3300">
                          <a:solidFill>
                            <a:schemeClr val="accent3">
                              <a:hueOff val="362282"/>
                              <a:satOff val="31803"/>
                              <a:lumOff val="-18242"/>
                            </a:schemeClr>
                          </a:solidFill>
                        </a:rPr>
                        <a:t>I11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>
                          <a:solidFill>
                            <a:schemeClr val="accent3">
                              <a:hueOff val="362282"/>
                              <a:satOff val="31803"/>
                              <a:lumOff val="-18242"/>
                            </a:schemeClr>
                          </a:solidFill>
                        </a:defRPr>
                      </a:pPr>
                      <a:r>
                        <a:t>I</a:t>
                      </a:r>
                      <a:r>
                        <a:rPr baseline="-5999"/>
                        <a:t>0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>
                          <a:solidFill>
                            <a:schemeClr val="accent3">
                              <a:hueOff val="362282"/>
                              <a:satOff val="31803"/>
                              <a:lumOff val="-18242"/>
                            </a:schemeClr>
                          </a:solidFill>
                        </a:defRPr>
                      </a:pPr>
                      <a:r>
                        <a:t>I</a:t>
                      </a:r>
                      <a:r>
                        <a:rPr baseline="-5999"/>
                        <a:t>9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baseline="-5999" sz="3300">
                          <a:solidFill>
                            <a:schemeClr val="accent3">
                              <a:hueOff val="362282"/>
                              <a:satOff val="31803"/>
                              <a:lumOff val="-18242"/>
                            </a:schemeClr>
                          </a:solidFill>
                        </a:rPr>
                        <a:t>I10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300"/>
                      </a:pPr>
                    </a:p>
                  </a:txBody>
                  <a:tcPr marL="91440" marR="91440" marT="0" marB="0" anchor="t" anchorCtr="0" horzOverflow="overflow"/>
                </a:tc>
              </a:tr>
              <a:tr h="589020">
                <a:tc>
                  <a:txBody>
                    <a:bodyPr/>
                    <a:lstStyle/>
                    <a:p>
                      <a:pPr algn="l" defTabSz="457200">
                        <a:defRPr sz="3300">
                          <a:solidFill>
                            <a:schemeClr val="accent5">
                              <a:lumOff val="-29866"/>
                            </a:schemeClr>
                          </a:solidFill>
                        </a:defRPr>
                      </a:pPr>
                      <a:r>
                        <a:t>P</a:t>
                      </a:r>
                      <a:r>
                        <a:rPr baseline="-5999"/>
                        <a:t>4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E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F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G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C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F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D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G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D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B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C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A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B</a:t>
                      </a:r>
                      <a:r>
                        <a:rPr baseline="31999"/>
                        <a:t>b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>
                          <a:solidFill>
                            <a:schemeClr val="accent1">
                              <a:lumOff val="-13575"/>
                            </a:schemeClr>
                          </a:solidFill>
                        </a:defRPr>
                      </a:pPr>
                      <a:r>
                        <a:t>R</a:t>
                      </a:r>
                      <a:r>
                        <a:rPr baseline="-5999"/>
                        <a:t>4</a:t>
                      </a:r>
                    </a:p>
                  </a:txBody>
                  <a:tcPr marL="91440" marR="91440" marT="0" marB="0" anchor="t" anchorCtr="0" horzOverflow="overflow"/>
                </a:tc>
              </a:tr>
              <a:tr h="589020">
                <a:tc>
                  <a:txBody>
                    <a:bodyPr/>
                    <a:lstStyle/>
                    <a:p>
                      <a:pPr algn="l" defTabSz="457200">
                        <a:defRPr sz="3300">
                          <a:solidFill>
                            <a:schemeClr val="accent5">
                              <a:lumOff val="-29866"/>
                            </a:schemeClr>
                          </a:solidFill>
                        </a:defRPr>
                      </a:pPr>
                      <a:r>
                        <a:t>P</a:t>
                      </a:r>
                      <a:r>
                        <a:rPr baseline="-5999"/>
                        <a:t>3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D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E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F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C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F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D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G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C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B</a:t>
                      </a:r>
                      <a:r>
                        <a:rPr baseline="31999"/>
                        <a:t>b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B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G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A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>
                          <a:solidFill>
                            <a:schemeClr val="accent1">
                              <a:lumOff val="-13575"/>
                            </a:schemeClr>
                          </a:solidFill>
                        </a:defRPr>
                      </a:pPr>
                      <a:r>
                        <a:t>R</a:t>
                      </a:r>
                      <a:r>
                        <a:rPr baseline="-5999"/>
                        <a:t>3</a:t>
                      </a:r>
                    </a:p>
                  </a:txBody>
                  <a:tcPr marL="91440" marR="91440" marT="0" marB="0" anchor="t" anchorCtr="0" horzOverflow="overflow"/>
                </a:tc>
              </a:tr>
              <a:tr h="589020">
                <a:tc>
                  <a:txBody>
                    <a:bodyPr/>
                    <a:lstStyle/>
                    <a:p>
                      <a:pPr algn="l" defTabSz="457200">
                        <a:defRPr sz="3300">
                          <a:solidFill>
                            <a:schemeClr val="accent5">
                              <a:lumOff val="-29866"/>
                            </a:schemeClr>
                          </a:solidFill>
                        </a:defRPr>
                      </a:pPr>
                      <a:r>
                        <a:t>P</a:t>
                      </a:r>
                      <a:r>
                        <a:rPr baseline="-5999"/>
                        <a:t>1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C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D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E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B</a:t>
                      </a:r>
                      <a:r>
                        <a:rPr baseline="31999"/>
                        <a:t>b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D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C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F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B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G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A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F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G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>
                          <a:solidFill>
                            <a:schemeClr val="accent1">
                              <a:lumOff val="-13575"/>
                            </a:schemeClr>
                          </a:solidFill>
                        </a:defRPr>
                      </a:pPr>
                      <a:r>
                        <a:t>R</a:t>
                      </a:r>
                      <a:r>
                        <a:rPr baseline="-5999"/>
                        <a:t>1</a:t>
                      </a:r>
                    </a:p>
                  </a:txBody>
                  <a:tcPr marL="91440" marR="91440" marT="0" marB="0" anchor="t" anchorCtr="0" horzOverflow="overflow"/>
                </a:tc>
              </a:tr>
              <a:tr h="589020">
                <a:tc>
                  <a:txBody>
                    <a:bodyPr/>
                    <a:lstStyle/>
                    <a:p>
                      <a:pPr algn="l" defTabSz="457200">
                        <a:defRPr sz="3300">
                          <a:solidFill>
                            <a:schemeClr val="accent5">
                              <a:lumOff val="-29866"/>
                            </a:schemeClr>
                          </a:solidFill>
                        </a:defRPr>
                      </a:pPr>
                      <a:r>
                        <a:t>P</a:t>
                      </a:r>
                      <a:r>
                        <a:rPr baseline="-5999"/>
                        <a:t>7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G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G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B</a:t>
                      </a:r>
                      <a:r>
                        <a:rPr baseline="31999"/>
                        <a:t>b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E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A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F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B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F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D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D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C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C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>
                          <a:solidFill>
                            <a:schemeClr val="accent1">
                              <a:lumOff val="-13575"/>
                            </a:schemeClr>
                          </a:solidFill>
                        </a:defRPr>
                      </a:pPr>
                      <a:r>
                        <a:t>R</a:t>
                      </a:r>
                      <a:r>
                        <a:rPr baseline="-5999"/>
                        <a:t>7</a:t>
                      </a:r>
                    </a:p>
                  </a:txBody>
                  <a:tcPr marL="91440" marR="91440" marT="0" marB="0" anchor="t" anchorCtr="0" horzOverflow="overflow"/>
                </a:tc>
              </a:tr>
              <a:tr h="589020">
                <a:tc>
                  <a:txBody>
                    <a:bodyPr/>
                    <a:lstStyle/>
                    <a:p>
                      <a:pPr algn="l" defTabSz="457200">
                        <a:defRPr sz="3300">
                          <a:solidFill>
                            <a:schemeClr val="accent5">
                              <a:lumOff val="-29866"/>
                            </a:schemeClr>
                          </a:solidFill>
                        </a:defRPr>
                      </a:pPr>
                      <a:r>
                        <a:t>P</a:t>
                      </a:r>
                      <a:r>
                        <a:rPr baseline="-5999"/>
                        <a:t>2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D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D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F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B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E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C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F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C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A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B</a:t>
                      </a:r>
                      <a:r>
                        <a:rPr baseline="31999"/>
                        <a:t>b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G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G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>
                          <a:solidFill>
                            <a:schemeClr val="accent1">
                              <a:lumOff val="-13575"/>
                            </a:schemeClr>
                          </a:solidFill>
                        </a:defRPr>
                      </a:pPr>
                      <a:r>
                        <a:t>R</a:t>
                      </a:r>
                      <a:r>
                        <a:rPr baseline="-5999"/>
                        <a:t>2</a:t>
                      </a:r>
                    </a:p>
                  </a:txBody>
                  <a:tcPr marL="91440" marR="91440" marT="0" marB="0" anchor="t" anchorCtr="0" horzOverflow="overflow"/>
                </a:tc>
              </a:tr>
              <a:tr h="589020">
                <a:tc>
                  <a:txBody>
                    <a:bodyPr/>
                    <a:lstStyle/>
                    <a:p>
                      <a:pPr algn="l" defTabSz="457200">
                        <a:defRPr sz="3300">
                          <a:solidFill>
                            <a:schemeClr val="accent5">
                              <a:lumOff val="-29866"/>
                            </a:schemeClr>
                          </a:solidFill>
                        </a:defRPr>
                      </a:pPr>
                      <a:r>
                        <a:t>P</a:t>
                      </a:r>
                      <a:r>
                        <a:rPr baseline="-5999"/>
                        <a:t>5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F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F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G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D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G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E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A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D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C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C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B</a:t>
                      </a:r>
                      <a:r>
                        <a:rPr baseline="31999"/>
                        <a:t>b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B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>
                          <a:solidFill>
                            <a:schemeClr val="accent1">
                              <a:lumOff val="-13575"/>
                            </a:schemeClr>
                          </a:solidFill>
                        </a:defRPr>
                      </a:pPr>
                      <a:r>
                        <a:t>R</a:t>
                      </a:r>
                      <a:r>
                        <a:rPr baseline="-5999"/>
                        <a:t>5</a:t>
                      </a:r>
                    </a:p>
                  </a:txBody>
                  <a:tcPr marL="91440" marR="91440" marT="0" marB="0" anchor="t" anchorCtr="0" horzOverflow="overflow"/>
                </a:tc>
              </a:tr>
              <a:tr h="589020">
                <a:tc>
                  <a:txBody>
                    <a:bodyPr/>
                    <a:lstStyle/>
                    <a:p>
                      <a:pPr algn="l" defTabSz="457200">
                        <a:defRPr sz="3300">
                          <a:solidFill>
                            <a:schemeClr val="accent5">
                              <a:lumOff val="-29866"/>
                            </a:schemeClr>
                          </a:solidFill>
                        </a:defRPr>
                      </a:pPr>
                      <a:r>
                        <a:t>P</a:t>
                      </a:r>
                      <a:r>
                        <a:rPr baseline="-5999"/>
                        <a:t>0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C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C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D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A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D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B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E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B</a:t>
                      </a:r>
                      <a:r>
                        <a:rPr baseline="31999"/>
                        <a:t>b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G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G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F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F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>
                          <a:solidFill>
                            <a:schemeClr val="accent1">
                              <a:lumOff val="-13575"/>
                            </a:schemeClr>
                          </a:solidFill>
                        </a:defRPr>
                      </a:pPr>
                      <a:r>
                        <a:t>R</a:t>
                      </a:r>
                      <a:r>
                        <a:rPr baseline="-5999"/>
                        <a:t>0</a:t>
                      </a:r>
                    </a:p>
                  </a:txBody>
                  <a:tcPr marL="91440" marR="91440" marT="0" marB="0" anchor="t" anchorCtr="0" horzOverflow="overflow"/>
                </a:tc>
              </a:tr>
              <a:tr h="589020">
                <a:tc>
                  <a:txBody>
                    <a:bodyPr/>
                    <a:lstStyle/>
                    <a:p>
                      <a:pPr algn="l" defTabSz="457200">
                        <a:defRPr sz="3300">
                          <a:solidFill>
                            <a:schemeClr val="accent5">
                              <a:lumOff val="-29866"/>
                            </a:schemeClr>
                          </a:solidFill>
                        </a:defRPr>
                      </a:pPr>
                      <a:r>
                        <a:t>P</a:t>
                      </a:r>
                      <a:r>
                        <a:rPr baseline="-5999"/>
                        <a:t>6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F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G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A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D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G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F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B</a:t>
                      </a:r>
                      <a:r>
                        <a:rPr baseline="31999"/>
                        <a:t>b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E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C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D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B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C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>
                          <a:solidFill>
                            <a:schemeClr val="accent1">
                              <a:lumOff val="-13575"/>
                            </a:schemeClr>
                          </a:solidFill>
                        </a:defRPr>
                      </a:pPr>
                      <a:r>
                        <a:t>R</a:t>
                      </a:r>
                      <a:r>
                        <a:rPr baseline="-5999"/>
                        <a:t>6</a:t>
                      </a:r>
                    </a:p>
                  </a:txBody>
                  <a:tcPr marL="91440" marR="91440" marT="0" marB="0" anchor="t" anchorCtr="0" horzOverflow="overflow"/>
                </a:tc>
              </a:tr>
              <a:tr h="589020">
                <a:tc>
                  <a:txBody>
                    <a:bodyPr/>
                    <a:lstStyle/>
                    <a:p>
                      <a:pPr algn="l" defTabSz="457200">
                        <a:defRPr sz="3300">
                          <a:solidFill>
                            <a:schemeClr val="accent5">
                              <a:lumOff val="-29866"/>
                            </a:schemeClr>
                          </a:solidFill>
                        </a:defRPr>
                      </a:pPr>
                      <a:r>
                        <a:t>P</a:t>
                      </a:r>
                      <a:r>
                        <a:rPr baseline="-5999"/>
                        <a:t>9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A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B</a:t>
                      </a:r>
                      <a:r>
                        <a:rPr baseline="31999"/>
                        <a:t>b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C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F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B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G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C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G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E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F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D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D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>
                          <a:solidFill>
                            <a:schemeClr val="accent1">
                              <a:lumOff val="-13575"/>
                            </a:schemeClr>
                          </a:solidFill>
                        </a:defRPr>
                      </a:pPr>
                      <a:r>
                        <a:t>R</a:t>
                      </a:r>
                      <a:r>
                        <a:rPr baseline="-5999"/>
                        <a:t>9</a:t>
                      </a:r>
                    </a:p>
                  </a:txBody>
                  <a:tcPr marL="91440" marR="91440" marT="0" marB="0" anchor="t" anchorCtr="0" horzOverflow="overflow"/>
                </a:tc>
              </a:tr>
              <a:tr h="589020">
                <a:tc>
                  <a:txBody>
                    <a:bodyPr/>
                    <a:lstStyle/>
                    <a:p>
                      <a:pPr algn="l" defTabSz="457200">
                        <a:defRPr sz="3300">
                          <a:solidFill>
                            <a:schemeClr val="accent5">
                              <a:lumOff val="-29866"/>
                            </a:schemeClr>
                          </a:solidFill>
                        </a:defRPr>
                      </a:pPr>
                      <a:r>
                        <a:t>P</a:t>
                      </a:r>
                      <a:r>
                        <a:rPr baseline="-5999"/>
                        <a:t>8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G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A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B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F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B</a:t>
                      </a:r>
                      <a:r>
                        <a:rPr baseline="31999"/>
                        <a:t>b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G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C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F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D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E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C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D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>
                          <a:solidFill>
                            <a:schemeClr val="accent1">
                              <a:lumOff val="-13575"/>
                            </a:schemeClr>
                          </a:solidFill>
                        </a:defRPr>
                      </a:pPr>
                      <a:r>
                        <a:t>R</a:t>
                      </a:r>
                      <a:r>
                        <a:rPr baseline="-5999"/>
                        <a:t>8</a:t>
                      </a:r>
                    </a:p>
                  </a:txBody>
                  <a:tcPr marL="91440" marR="91440" marT="0" marB="0" anchor="t" anchorCtr="0" horzOverflow="overflow"/>
                </a:tc>
              </a:tr>
              <a:tr h="589020">
                <a:tc>
                  <a:txBody>
                    <a:bodyPr/>
                    <a:lstStyle/>
                    <a:p>
                      <a:pPr algn="l" defTabSz="457200"/>
                      <a:r>
                        <a:rPr baseline="-5999" sz="3300">
                          <a:solidFill>
                            <a:schemeClr val="accent5">
                              <a:lumOff val="-29866"/>
                            </a:schemeClr>
                          </a:solidFill>
                        </a:rPr>
                        <a:t>P11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B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C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D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G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C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B</a:t>
                      </a:r>
                      <a:r>
                        <a:rPr baseline="31999"/>
                        <a:t>b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D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A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F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G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E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F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baseline="-5999" sz="3300">
                          <a:solidFill>
                            <a:schemeClr val="accent1">
                              <a:lumOff val="-13575"/>
                            </a:schemeClr>
                          </a:solidFill>
                        </a:rPr>
                        <a:t>R11</a:t>
                      </a:r>
                    </a:p>
                  </a:txBody>
                  <a:tcPr marL="91440" marR="91440" marT="0" marB="0" anchor="t" anchorCtr="0" horzOverflow="overflow"/>
                </a:tc>
              </a:tr>
              <a:tr h="589020">
                <a:tc>
                  <a:txBody>
                    <a:bodyPr/>
                    <a:lstStyle/>
                    <a:p>
                      <a:pPr algn="l" defTabSz="457200"/>
                      <a:r>
                        <a:rPr baseline="-5999" sz="3300">
                          <a:solidFill>
                            <a:schemeClr val="accent5">
                              <a:lumOff val="-29866"/>
                            </a:schemeClr>
                          </a:solidFill>
                        </a:rPr>
                        <a:t>P10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B</a:t>
                      </a:r>
                      <a:r>
                        <a:rPr baseline="31999"/>
                        <a:t>b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B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C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G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C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A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D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G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F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F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/>
                      </a:pPr>
                      <a:r>
                        <a:t>D</a:t>
                      </a:r>
                      <a:r>
                        <a:rPr baseline="31999"/>
                        <a:t>#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300"/>
                        <a:t>E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baseline="-5999" sz="3300">
                          <a:solidFill>
                            <a:schemeClr val="accent1">
                              <a:lumOff val="-13575"/>
                            </a:schemeClr>
                          </a:solidFill>
                        </a:rPr>
                        <a:t>R10</a:t>
                      </a:r>
                    </a:p>
                  </a:txBody>
                  <a:tcPr marL="91440" marR="91440" marT="0" marB="0" anchor="t" anchorCtr="0" horzOverflow="overflow"/>
                </a:tc>
              </a:tr>
              <a:tr h="589020">
                <a:tc>
                  <a:txBody>
                    <a:bodyPr/>
                    <a:lstStyle/>
                    <a:p>
                      <a:pPr defTabSz="914400">
                        <a:defRPr sz="3300"/>
                      </a:pP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300"/>
                      </a:pPr>
                    </a:p>
                  </a:txBody>
                  <a:tcPr marL="91440" marR="91440" marT="0" marB="0" anchor="t" anchorCtr="0" horzOverflow="overflow"/>
                </a:tc>
              </a:tr>
            </a:tbl>
          </a:graphicData>
        </a:graphic>
      </p:graphicFrame>
      <p:sp>
        <p:nvSpPr>
          <p:cNvPr id="245" name="Text"/>
          <p:cNvSpPr txBox="1"/>
          <p:nvPr/>
        </p:nvSpPr>
        <p:spPr>
          <a:xfrm>
            <a:off x="13770083" y="953900"/>
            <a:ext cx="170791" cy="579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pPr/>
            <a:r>
              <a:t> </a:t>
            </a:r>
          </a:p>
        </p:txBody>
      </p:sp>
      <p:graphicFrame>
        <p:nvGraphicFramePr>
          <p:cNvPr id="246" name="Table 2"/>
          <p:cNvGraphicFramePr/>
          <p:nvPr/>
        </p:nvGraphicFramePr>
        <p:xfrm>
          <a:off x="14736739" y="11884936"/>
          <a:ext cx="8710942" cy="562869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724853"/>
                <a:gridCol w="724853"/>
                <a:gridCol w="724853"/>
                <a:gridCol w="724853"/>
                <a:gridCol w="724853"/>
                <a:gridCol w="724853"/>
                <a:gridCol w="724853"/>
                <a:gridCol w="724853"/>
                <a:gridCol w="724853"/>
                <a:gridCol w="724853"/>
                <a:gridCol w="724853"/>
                <a:gridCol w="724853"/>
              </a:tblGrid>
              <a:tr h="550168">
                <a:tc>
                  <a:txBody>
                    <a:bodyPr/>
                    <a:lstStyle/>
                    <a:p>
                      <a:pPr algn="l" defTabSz="457200">
                        <a:defRPr sz="3300">
                          <a:solidFill>
                            <a:schemeClr val="accent4">
                              <a:hueOff val="-1247790"/>
                              <a:lumOff val="-12326"/>
                            </a:schemeClr>
                          </a:solidFill>
                        </a:defRPr>
                      </a:pPr>
                      <a:r>
                        <a:t>RI</a:t>
                      </a:r>
                      <a:r>
                        <a:rPr baseline="-5999"/>
                        <a:t>4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>
                          <a:solidFill>
                            <a:schemeClr val="accent4">
                              <a:hueOff val="-1247790"/>
                              <a:lumOff val="-12326"/>
                            </a:schemeClr>
                          </a:solidFill>
                        </a:defRPr>
                      </a:pPr>
                      <a:r>
                        <a:t>RI</a:t>
                      </a:r>
                      <a:r>
                        <a:rPr baseline="-5999"/>
                        <a:t>5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>
                          <a:solidFill>
                            <a:schemeClr val="accent4">
                              <a:hueOff val="-1247790"/>
                              <a:lumOff val="-12326"/>
                            </a:schemeClr>
                          </a:solidFill>
                        </a:defRPr>
                      </a:pPr>
                      <a:r>
                        <a:t>RI</a:t>
                      </a:r>
                      <a:r>
                        <a:rPr baseline="-5999"/>
                        <a:t>7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>
                          <a:solidFill>
                            <a:schemeClr val="accent4">
                              <a:hueOff val="-1247790"/>
                              <a:lumOff val="-12326"/>
                            </a:schemeClr>
                          </a:solidFill>
                        </a:defRPr>
                      </a:pPr>
                      <a:r>
                        <a:t>RI</a:t>
                      </a:r>
                      <a:r>
                        <a:rPr baseline="-5999"/>
                        <a:t>1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>
                          <a:solidFill>
                            <a:schemeClr val="accent4">
                              <a:hueOff val="-1247790"/>
                              <a:lumOff val="-12326"/>
                            </a:schemeClr>
                          </a:solidFill>
                        </a:defRPr>
                      </a:pPr>
                      <a:r>
                        <a:t>RI</a:t>
                      </a:r>
                      <a:r>
                        <a:rPr baseline="-5999"/>
                        <a:t>6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>
                          <a:solidFill>
                            <a:schemeClr val="accent4">
                              <a:hueOff val="-1247790"/>
                              <a:lumOff val="-12326"/>
                            </a:schemeClr>
                          </a:solidFill>
                        </a:defRPr>
                      </a:pPr>
                      <a:r>
                        <a:t>RI</a:t>
                      </a:r>
                      <a:r>
                        <a:rPr baseline="-5999"/>
                        <a:t>3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>
                          <a:solidFill>
                            <a:schemeClr val="accent4">
                              <a:hueOff val="-1247790"/>
                              <a:lumOff val="-12326"/>
                            </a:schemeClr>
                          </a:solidFill>
                        </a:defRPr>
                      </a:pPr>
                      <a:r>
                        <a:t>RI</a:t>
                      </a:r>
                      <a:r>
                        <a:rPr baseline="-5999"/>
                        <a:t>8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>
                          <a:solidFill>
                            <a:schemeClr val="accent4">
                              <a:hueOff val="-1247790"/>
                              <a:lumOff val="-12326"/>
                            </a:schemeClr>
                          </a:solidFill>
                        </a:defRPr>
                      </a:pPr>
                      <a:r>
                        <a:t>RI</a:t>
                      </a:r>
                      <a:r>
                        <a:rPr baseline="-5999"/>
                        <a:t>2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>
                          <a:solidFill>
                            <a:schemeClr val="accent4">
                              <a:hueOff val="-1247790"/>
                              <a:lumOff val="-12326"/>
                            </a:schemeClr>
                          </a:solidFill>
                        </a:defRPr>
                      </a:pPr>
                      <a:r>
                        <a:t>RI</a:t>
                      </a:r>
                      <a:r>
                        <a:rPr baseline="-5999"/>
                        <a:t>11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>
                          <a:solidFill>
                            <a:schemeClr val="accent4">
                              <a:hueOff val="-1247790"/>
                              <a:lumOff val="-12326"/>
                            </a:schemeClr>
                          </a:solidFill>
                        </a:defRPr>
                      </a:pPr>
                      <a:r>
                        <a:t>RI</a:t>
                      </a:r>
                      <a:r>
                        <a:rPr baseline="-5999"/>
                        <a:t>0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>
                          <a:solidFill>
                            <a:schemeClr val="accent4">
                              <a:hueOff val="-1247790"/>
                              <a:lumOff val="-12326"/>
                            </a:schemeClr>
                          </a:solidFill>
                        </a:defRPr>
                      </a:pPr>
                      <a:r>
                        <a:t>RI</a:t>
                      </a:r>
                      <a:r>
                        <a:rPr baseline="-5999"/>
                        <a:t>9</a:t>
                      </a:r>
                    </a:p>
                  </a:txBody>
                  <a:tcPr marL="91440" marR="9144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3300">
                          <a:solidFill>
                            <a:schemeClr val="accent4">
                              <a:hueOff val="-1247790"/>
                              <a:lumOff val="-12326"/>
                            </a:schemeClr>
                          </a:solidFill>
                        </a:defRPr>
                      </a:pPr>
                      <a:r>
                        <a:t>RI</a:t>
                      </a:r>
                      <a:r>
                        <a:rPr baseline="-5999"/>
                        <a:t>10</a:t>
                      </a:r>
                    </a:p>
                  </a:txBody>
                  <a:tcPr marL="91440" marR="91440" marT="0" marB="0" anchor="t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1" fill="hold"/>
                                        <p:tgtEl>
                                          <p:spTgt spid="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704" fill="hold"/>
                                        <p:tgtEl>
                                          <p:spTgt spid="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242"/>
                </p:tgtEl>
              </p:cMediaNode>
            </p:audio>
            <p:audio isNarration="0">
              <p:cMediaNode mute="0" showWhenStopped="0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24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 Box 2"/>
          <p:cNvSpPr txBox="1"/>
          <p:nvPr/>
        </p:nvSpPr>
        <p:spPr>
          <a:xfrm>
            <a:off x="3901440" y="457200"/>
            <a:ext cx="16733520" cy="237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800"/>
              </a:spcBef>
            </a:lvl1pPr>
          </a:lstStyle>
          <a:p>
            <a:pPr/>
            <a:r>
              <a:t>After devising 12-tone (he called it a “method” rather than a “system”), Schoenberg was able to return to large-scale composition</a:t>
            </a:r>
          </a:p>
        </p:txBody>
      </p:sp>
      <p:pic>
        <p:nvPicPr>
          <p:cNvPr id="24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92000" y="3048000"/>
            <a:ext cx="7696200" cy="990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24400" y="3048000"/>
            <a:ext cx="6908800" cy="9601200"/>
          </a:xfrm>
          <a:prstGeom prst="rect">
            <a:avLst/>
          </a:prstGeom>
          <a:ln w="88900">
            <a:solidFill>
              <a:srgbClr val="003366"/>
            </a:solidFill>
            <a:miter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EEA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65946" y="2375505"/>
            <a:ext cx="16306801" cy="1077595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53" name="Text Box 3"/>
          <p:cNvSpPr txBox="1"/>
          <p:nvPr/>
        </p:nvSpPr>
        <p:spPr>
          <a:xfrm>
            <a:off x="4358640" y="457200"/>
            <a:ext cx="15514320" cy="1657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defTabSz="1828800">
              <a:lnSpc>
                <a:spcPct val="100000"/>
              </a:lnSpc>
              <a:spcBef>
                <a:spcPts val="2800"/>
              </a:spcBef>
              <a:defRPr u="sng"/>
            </a:pPr>
            <a:r>
              <a:rPr b="1" i="1" u="none"/>
              <a:t>Composer as craftsman, designer, &amp; inventor</a:t>
            </a:r>
            <a:r>
              <a:rPr u="none"/>
              <a:t>: </a:t>
            </a:r>
            <a:br>
              <a:rPr u="none"/>
            </a:br>
            <a:r>
              <a:rPr u="none"/>
              <a:t>a set of playing cards &amp; box designed by Schoenberg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0" y="2133600"/>
            <a:ext cx="17068800" cy="10896600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Text Box 3"/>
          <p:cNvSpPr txBox="1"/>
          <p:nvPr/>
        </p:nvSpPr>
        <p:spPr>
          <a:xfrm>
            <a:off x="4053840" y="457200"/>
            <a:ext cx="16733520" cy="1640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800"/>
              </a:spcBef>
            </a:lvl1pPr>
          </a:lstStyle>
          <a:p>
            <a:pPr/>
            <a:r>
              <a:t>Schoenberg had numerical superstitions, as shown by this passage from his Violin Fantasy, Op.47 (1949):</a:t>
            </a:r>
          </a:p>
        </p:txBody>
      </p:sp>
      <p:sp>
        <p:nvSpPr>
          <p:cNvPr id="257" name="Oval 4"/>
          <p:cNvSpPr/>
          <p:nvPr/>
        </p:nvSpPr>
        <p:spPr>
          <a:xfrm>
            <a:off x="3657600" y="2438400"/>
            <a:ext cx="609600" cy="609600"/>
          </a:xfrm>
          <a:prstGeom prst="ellipse">
            <a:avLst/>
          </a:prstGeom>
          <a:ln w="76200">
            <a:solidFill>
              <a:srgbClr val="FF0000"/>
            </a:solidFill>
            <a:prstDash val="sysDot"/>
          </a:ln>
        </p:spPr>
        <p:txBody>
          <a:bodyPr tIns="91439" bIns="91439" anchor="ctr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b="1"/>
            </a:pPr>
          </a:p>
        </p:txBody>
      </p:sp>
      <p:sp>
        <p:nvSpPr>
          <p:cNvPr id="258" name="Oval 5"/>
          <p:cNvSpPr/>
          <p:nvPr/>
        </p:nvSpPr>
        <p:spPr>
          <a:xfrm>
            <a:off x="10515600" y="2590800"/>
            <a:ext cx="762000" cy="762000"/>
          </a:xfrm>
          <a:prstGeom prst="ellipse">
            <a:avLst/>
          </a:prstGeom>
          <a:ln w="76200">
            <a:solidFill>
              <a:srgbClr val="FF0000"/>
            </a:solidFill>
            <a:prstDash val="sysDot"/>
          </a:ln>
        </p:spPr>
        <p:txBody>
          <a:bodyPr tIns="91439" bIns="91439" anchor="ctr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b="1"/>
            </a:pPr>
          </a:p>
        </p:txBody>
      </p:sp>
      <p:sp>
        <p:nvSpPr>
          <p:cNvPr id="259" name="Oval 6"/>
          <p:cNvSpPr/>
          <p:nvPr/>
        </p:nvSpPr>
        <p:spPr>
          <a:xfrm>
            <a:off x="3657600" y="8077200"/>
            <a:ext cx="609600" cy="609600"/>
          </a:xfrm>
          <a:prstGeom prst="ellipse">
            <a:avLst/>
          </a:prstGeom>
          <a:ln w="76200">
            <a:solidFill>
              <a:srgbClr val="FF0000"/>
            </a:solidFill>
            <a:prstDash val="sysDot"/>
          </a:ln>
        </p:spPr>
        <p:txBody>
          <a:bodyPr tIns="91439" bIns="91439" anchor="ctr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b="1"/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6" presetID="2" grpId="1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Class="entr" nodeType="afterEffect" presetSubtype="6" presetID="2" grpId="2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8" grpId="1"/>
      <p:bldP build="whole" bldLvl="1" animBg="1" rev="0" advAuto="0" spid="259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 Box 2"/>
          <p:cNvSpPr txBox="1"/>
          <p:nvPr/>
        </p:nvSpPr>
        <p:spPr>
          <a:xfrm>
            <a:off x="2829445" y="850467"/>
            <a:ext cx="15520671" cy="916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800"/>
              </a:spcBef>
              <a:defRPr b="1" i="1"/>
            </a:lvl1pPr>
          </a:lstStyle>
          <a:p>
            <a:pPr>
              <a:defRPr b="0" i="0" u="sng"/>
            </a:pPr>
            <a:r>
              <a:rPr b="1" i="1" u="none"/>
              <a:t>Composer as scientist</a:t>
            </a:r>
          </a:p>
        </p:txBody>
      </p:sp>
      <p:sp>
        <p:nvSpPr>
          <p:cNvPr id="262" name="Text Box 3"/>
          <p:cNvSpPr txBox="1"/>
          <p:nvPr/>
        </p:nvSpPr>
        <p:spPr>
          <a:xfrm>
            <a:off x="2535354" y="1991908"/>
            <a:ext cx="6675120" cy="3850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800"/>
              </a:spcBef>
            </a:lvl1pPr>
          </a:lstStyle>
          <a:p>
            <a:pPr/>
            <a:r>
              <a:t>12-tone techniques moved composition closer to fulfilling “the law of unity of musical space”</a:t>
            </a:r>
          </a:p>
        </p:txBody>
      </p:sp>
      <p:sp>
        <p:nvSpPr>
          <p:cNvPr id="263" name="Text Box 5"/>
          <p:cNvSpPr txBox="1"/>
          <p:nvPr/>
        </p:nvSpPr>
        <p:spPr>
          <a:xfrm>
            <a:off x="745160" y="11947696"/>
            <a:ext cx="11975063" cy="7426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lnSpc>
                <a:spcPct val="100000"/>
              </a:lnSpc>
              <a:spcBef>
                <a:spcPts val="2800"/>
              </a:spcBef>
              <a:defRPr sz="3700"/>
            </a:lvl1pPr>
          </a:lstStyle>
          <a:p>
            <a:pPr/>
            <a:r>
              <a:t>Godowsky, Einstein and Schoenberg (NY, 1934)</a:t>
            </a:r>
          </a:p>
        </p:txBody>
      </p:sp>
      <p:pic>
        <p:nvPicPr>
          <p:cNvPr id="26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763" t="2610" r="0" b="0"/>
          <a:stretch>
            <a:fillRect/>
          </a:stretch>
        </p:blipFill>
        <p:spPr>
          <a:xfrm>
            <a:off x="13469207" y="142650"/>
            <a:ext cx="10347241" cy="133579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6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2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30_BasicColor">
  <a:themeElements>
    <a:clrScheme name="30_BasicColor">
      <a:dk1>
        <a:srgbClr val="000000"/>
      </a:dk1>
      <a:lt1>
        <a:srgbClr val="003462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Optima"/>
        <a:ea typeface="Optima"/>
        <a:cs typeface="Optima"/>
      </a:majorFont>
      <a:minorFont>
        <a:latin typeface="Optima"/>
        <a:ea typeface="Optima"/>
        <a:cs typeface="Optima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Opti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Opti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0_BasicColor">
  <a:themeElements>
    <a:clrScheme name="30_Basic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Optima"/>
        <a:ea typeface="Optima"/>
        <a:cs typeface="Optima"/>
      </a:majorFont>
      <a:minorFont>
        <a:latin typeface="Optima"/>
        <a:ea typeface="Optima"/>
        <a:cs typeface="Optima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Opti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Opti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