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1pPr>
    <a:lvl2pPr marL="40639" marR="40639" indent="266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2pPr>
    <a:lvl3pPr marL="40639" marR="40639" indent="533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3pPr>
    <a:lvl4pPr marL="40639" marR="40639" indent="800099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4pPr>
    <a:lvl5pPr marL="40639" marR="40639" indent="1066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5pPr>
    <a:lvl6pPr marL="40639" marR="40639" indent="1333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6pPr>
    <a:lvl7pPr marL="40639" marR="40639" indent="161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7pPr>
    <a:lvl8pPr marL="40639" marR="40639" indent="1879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8pPr>
    <a:lvl9pPr marL="40639" marR="40639" indent="2146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venir Heavy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Avenir Book"/>
        <a:ea typeface="Avenir Book"/>
        <a:cs typeface="Avenir Book"/>
        <a:sym typeface="Avenir Book"/>
      </a:defRPr>
    </a:lvl1pPr>
    <a:lvl2pPr indent="228600" defTabSz="457200" latinLnBrk="0">
      <a:defRPr sz="1600">
        <a:latin typeface="Avenir Book"/>
        <a:ea typeface="Avenir Book"/>
        <a:cs typeface="Avenir Book"/>
        <a:sym typeface="Avenir Book"/>
      </a:defRPr>
    </a:lvl2pPr>
    <a:lvl3pPr indent="457200" defTabSz="457200" latinLnBrk="0">
      <a:defRPr sz="1600">
        <a:latin typeface="Avenir Book"/>
        <a:ea typeface="Avenir Book"/>
        <a:cs typeface="Avenir Book"/>
        <a:sym typeface="Avenir Book"/>
      </a:defRPr>
    </a:lvl3pPr>
    <a:lvl4pPr indent="685800" defTabSz="457200" latinLnBrk="0">
      <a:defRPr sz="1600">
        <a:latin typeface="Avenir Book"/>
        <a:ea typeface="Avenir Book"/>
        <a:cs typeface="Avenir Book"/>
        <a:sym typeface="Avenir Book"/>
      </a:defRPr>
    </a:lvl4pPr>
    <a:lvl5pPr indent="914400" defTabSz="457200" latinLnBrk="0">
      <a:defRPr sz="1600">
        <a:latin typeface="Avenir Book"/>
        <a:ea typeface="Avenir Book"/>
        <a:cs typeface="Avenir Book"/>
        <a:sym typeface="Avenir Book"/>
      </a:defRPr>
    </a:lvl5pPr>
    <a:lvl6pPr indent="1143000" defTabSz="457200" latinLnBrk="0">
      <a:defRPr sz="1600">
        <a:latin typeface="Avenir Book"/>
        <a:ea typeface="Avenir Book"/>
        <a:cs typeface="Avenir Book"/>
        <a:sym typeface="Avenir Book"/>
      </a:defRPr>
    </a:lvl6pPr>
    <a:lvl7pPr indent="1371600" defTabSz="457200" latinLnBrk="0">
      <a:defRPr sz="1600">
        <a:latin typeface="Avenir Book"/>
        <a:ea typeface="Avenir Book"/>
        <a:cs typeface="Avenir Book"/>
        <a:sym typeface="Avenir Book"/>
      </a:defRPr>
    </a:lvl7pPr>
    <a:lvl8pPr indent="1600200" defTabSz="457200" latinLnBrk="0">
      <a:defRPr sz="1600">
        <a:latin typeface="Avenir Book"/>
        <a:ea typeface="Avenir Book"/>
        <a:cs typeface="Avenir Book"/>
        <a:sym typeface="Avenir Book"/>
      </a:defRPr>
    </a:lvl8pPr>
    <a:lvl9pPr indent="1828800" defTabSz="457200" latinLnBrk="0">
      <a:defRPr sz="16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Yer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4334408" y="6477000"/>
            <a:ext cx="475184" cy="520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43434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couple1.png" descr="couple1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57200"/>
            <a:ext cx="1452563" cy="155892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/>
          <p:nvPr>
            <p:ph type="title"/>
          </p:nvPr>
        </p:nvSpPr>
        <p:spPr>
          <a:xfrm>
            <a:off x="838200" y="1371600"/>
            <a:ext cx="77724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1447800" y="3276600"/>
            <a:ext cx="6400800" cy="3467100"/>
          </a:xfrm>
          <a:prstGeom prst="rect">
            <a:avLst/>
          </a:prstGeom>
        </p:spPr>
        <p:txBody>
          <a:bodyPr/>
          <a:lstStyle>
            <a:lvl1pPr marL="40639" indent="0" algn="ctr">
              <a:buSzTx/>
              <a:buNone/>
            </a:lvl1pPr>
            <a:lvl2pPr marL="497840" indent="0" algn="ctr">
              <a:buSzTx/>
              <a:buNone/>
            </a:lvl2pPr>
            <a:lvl3pPr marL="955039" indent="0" algn="ctr">
              <a:buSzTx/>
              <a:buNone/>
            </a:lvl3pPr>
            <a:lvl4pPr marL="1412239" indent="0" algn="ctr">
              <a:buSzTx/>
              <a:buNone/>
            </a:lvl4pPr>
            <a:lvl5pPr marL="186943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c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droppedImage.tiff"/>
          <p:cNvGrpSpPr/>
          <p:nvPr/>
        </p:nvGrpSpPr>
        <p:grpSpPr>
          <a:xfrm>
            <a:off x="6007883" y="5260975"/>
            <a:ext cx="2572158" cy="1434902"/>
            <a:chOff x="0" y="0"/>
            <a:chExt cx="2572156" cy="1434901"/>
          </a:xfrm>
        </p:grpSpPr>
        <p:pic>
          <p:nvPicPr>
            <p:cNvPr id="42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2521357" cy="13841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72157" cy="1434902"/>
            </a:xfrm>
            <a:prstGeom prst="rect">
              <a:avLst/>
            </a:prstGeom>
            <a:effectLst/>
          </p:spPr>
        </p:pic>
      </p:grpSp>
      <p:sp>
        <p:nvSpPr>
          <p:cNvPr id="44" name="Title Text"/>
          <p:cNvSpPr txBox="1"/>
          <p:nvPr>
            <p:ph type="title"/>
          </p:nvPr>
        </p:nvSpPr>
        <p:spPr>
          <a:xfrm>
            <a:off x="455414" y="383976"/>
            <a:ext cx="8233172" cy="1446610"/>
          </a:xfrm>
          <a:prstGeom prst="rect">
            <a:avLst/>
          </a:prstGeom>
        </p:spPr>
        <p:txBody>
          <a:bodyPr lIns="35718" tIns="35718" rIns="35718" bIns="35718"/>
          <a:lstStyle>
            <a:lvl1pPr marL="40640" marR="40640" algn="r" defTabSz="910828"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455414" y="1830585"/>
            <a:ext cx="8233172" cy="5027415"/>
          </a:xfrm>
          <a:prstGeom prst="rect">
            <a:avLst/>
          </a:prstGeom>
        </p:spPr>
        <p:txBody>
          <a:bodyPr lIns="35718" tIns="35718" rIns="35718" bIns="35718"/>
          <a:lstStyle>
            <a:lvl1pPr marL="274435" marR="40640" indent="-233795" defTabSz="910828">
              <a:buClr>
                <a:srgbClr val="929292"/>
              </a:buClr>
              <a:buSzPct val="125000"/>
              <a:buFont typeface="Lucida Grande"/>
              <a:buChar char="‣"/>
              <a:defRPr sz="3000">
                <a:latin typeface="Optima"/>
                <a:ea typeface="Optima"/>
                <a:cs typeface="Optima"/>
                <a:sym typeface="Optima"/>
              </a:defRPr>
            </a:lvl1pPr>
            <a:lvl2pPr marL="693353" marR="40640" indent="-195513" defTabSz="910828">
              <a:buClr>
                <a:srgbClr val="929292"/>
              </a:buClr>
              <a:buSzPct val="125000"/>
              <a:buFont typeface="Lucida Grande"/>
              <a:buChar char="‣"/>
              <a:defRPr sz="2600">
                <a:latin typeface="Optima"/>
                <a:ea typeface="Optima"/>
                <a:cs typeface="Optima"/>
                <a:sym typeface="Optima"/>
              </a:defRPr>
            </a:lvl2pPr>
            <a:lvl3pPr marL="1112202" marR="40640" indent="-157162" defTabSz="910828">
              <a:buClr>
                <a:srgbClr val="929292"/>
              </a:buClr>
              <a:buSzPct val="125000"/>
              <a:buFont typeface="Lucida Grande"/>
              <a:buChar char="‣"/>
              <a:defRPr sz="2200">
                <a:latin typeface="Optima"/>
                <a:ea typeface="Optima"/>
                <a:cs typeface="Optima"/>
                <a:sym typeface="Optima"/>
              </a:defRPr>
            </a:lvl3pPr>
            <a:lvl4pPr marL="1559197" marR="40640" indent="-146957" defTabSz="910828">
              <a:buClr>
                <a:srgbClr val="929292"/>
              </a:buClr>
              <a:buSzPct val="125000"/>
              <a:buFont typeface="Lucida Grande"/>
              <a:buChar char="‣"/>
              <a:defRPr sz="1800">
                <a:latin typeface="Optima"/>
                <a:ea typeface="Optima"/>
                <a:cs typeface="Optima"/>
                <a:sym typeface="Optima"/>
              </a:defRPr>
            </a:lvl4pPr>
            <a:lvl5pPr marL="2016397" marR="40640" indent="-146957" defTabSz="910828">
              <a:buClr>
                <a:srgbClr val="929292"/>
              </a:buClr>
              <a:buSzPct val="125000"/>
              <a:buFont typeface="Lucida Grande"/>
              <a:buChar char="‣"/>
              <a:defRPr sz="1800"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7514363" y="6250781"/>
            <a:ext cx="211274" cy="194699"/>
          </a:xfrm>
          <a:prstGeom prst="rect">
            <a:avLst/>
          </a:prstGeom>
        </p:spPr>
        <p:txBody>
          <a:bodyPr lIns="35718" tIns="35718" rIns="35718" bIns="35718"/>
          <a:lstStyle>
            <a:lvl1pPr defTabSz="455414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/>
          <a:lstStyle>
            <a:lvl1pPr defTabSz="410765"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defRPr sz="2000"/>
            </a:lvl4pPr>
            <a:lvl5pPr marL="2098039" indent="-228600">
              <a:spcBef>
                <a:spcPts val="4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7343292" y="6248400"/>
            <a:ext cx="324816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Avenir Book"/>
        <a:buChar char=""/>
        <a:tabLst/>
        <a:defRPr b="0" baseline="0" cap="none" i="0" spc="0" strike="noStrike" sz="32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venir Heavy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audio" Target="../media/media1.m4a"/><Relationship Id="rId5" Type="http://schemas.microsoft.com/office/2007/relationships/media" Target="../media/media1.m4a"/><Relationship Id="rId6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oda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Today:</a:t>
            </a:r>
          </a:p>
        </p:txBody>
      </p:sp>
      <p:sp>
        <p:nvSpPr>
          <p:cNvPr id="63" name="Post-mortem on analys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✴"/>
            </a:pPr>
            <a:r>
              <a:t>Post-mortem on analysis</a:t>
            </a:r>
          </a:p>
          <a:p>
            <a:pPr>
              <a:buChar char="✴"/>
            </a:pPr>
            <a:r>
              <a:t>Quiz on ICV and symmetry </a:t>
            </a:r>
          </a:p>
          <a:p>
            <a:pPr>
              <a:buChar char="✴"/>
            </a:pPr>
            <a:r>
              <a:t>Review of inversion by letter name</a:t>
            </a:r>
          </a:p>
          <a:p>
            <a:pPr>
              <a:buChar char="✴"/>
            </a:pPr>
            <a:r>
              <a:t>Introduction to complementarity</a:t>
            </a:r>
          </a:p>
          <a:p>
            <a:pPr>
              <a:buChar char="✴"/>
            </a:pPr>
            <a:r>
              <a:t>Some analyses!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Webern Op. 5, IV, mm. 3-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Webern Op. 5, IV, mm. 3-6</a:t>
            </a:r>
          </a:p>
        </p:txBody>
      </p:sp>
      <p:pic>
        <p:nvPicPr>
          <p:cNvPr id="143" name="3.png" descr="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2895600"/>
            <a:ext cx="5715000" cy="32194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5-7 (01267)"/>
          <p:cNvSpPr txBox="1"/>
          <p:nvPr/>
        </p:nvSpPr>
        <p:spPr>
          <a:xfrm>
            <a:off x="800100" y="1511300"/>
            <a:ext cx="12954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FF2600"/>
              </a:buClr>
              <a:buFont typeface="Avenir Medium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5-7 (01267)</a:t>
            </a:r>
          </a:p>
        </p:txBody>
      </p:sp>
      <p:sp>
        <p:nvSpPr>
          <p:cNvPr id="145" name="5-7"/>
          <p:cNvSpPr txBox="1"/>
          <p:nvPr/>
        </p:nvSpPr>
        <p:spPr>
          <a:xfrm>
            <a:off x="2438400" y="1905000"/>
            <a:ext cx="7620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FF2600"/>
              </a:buClr>
              <a:buFont typeface="Avenir Medium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5-7</a:t>
            </a:r>
          </a:p>
        </p:txBody>
      </p:sp>
      <p:sp>
        <p:nvSpPr>
          <p:cNvPr id="146" name="5-7"/>
          <p:cNvSpPr txBox="1"/>
          <p:nvPr/>
        </p:nvSpPr>
        <p:spPr>
          <a:xfrm>
            <a:off x="4572000" y="1905000"/>
            <a:ext cx="7620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FF2600"/>
              </a:buClr>
              <a:buFont typeface="Avenir Medium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5-7</a:t>
            </a:r>
          </a:p>
        </p:txBody>
      </p:sp>
      <p:sp>
        <p:nvSpPr>
          <p:cNvPr id="147" name="5-7"/>
          <p:cNvSpPr txBox="1"/>
          <p:nvPr/>
        </p:nvSpPr>
        <p:spPr>
          <a:xfrm>
            <a:off x="7010400" y="1905000"/>
            <a:ext cx="7620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FF2600"/>
              </a:buClr>
              <a:buFont typeface="Avenir Medium"/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5-7</a:t>
            </a:r>
          </a:p>
        </p:txBody>
      </p:sp>
      <p:sp>
        <p:nvSpPr>
          <p:cNvPr id="148" name="7-7 (0123678)"/>
          <p:cNvSpPr txBox="1"/>
          <p:nvPr/>
        </p:nvSpPr>
        <p:spPr>
          <a:xfrm>
            <a:off x="1447800" y="6248400"/>
            <a:ext cx="28067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00A8AA"/>
              </a:buClr>
              <a:buFont typeface="Avenir Medium"/>
              <a:defRPr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defRPr>
            </a:lvl1pPr>
          </a:lstStyle>
          <a:p>
            <a:pPr/>
            <a:r>
              <a:t>7-7 (0123678)</a:t>
            </a:r>
          </a:p>
        </p:txBody>
      </p:sp>
      <p:sp>
        <p:nvSpPr>
          <p:cNvPr id="149" name="7-7"/>
          <p:cNvSpPr txBox="1"/>
          <p:nvPr/>
        </p:nvSpPr>
        <p:spPr>
          <a:xfrm>
            <a:off x="5486400" y="6400800"/>
            <a:ext cx="7620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400"/>
              </a:spcBef>
              <a:buClr>
                <a:srgbClr val="00A8AA"/>
              </a:buClr>
              <a:buFont typeface="Avenir Medium"/>
              <a:defRPr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</a:defRPr>
            </a:lvl1pPr>
          </a:lstStyle>
          <a:p>
            <a:pPr/>
            <a:r>
              <a:t>7-7</a:t>
            </a:r>
          </a:p>
        </p:txBody>
      </p:sp>
      <p:pic>
        <p:nvPicPr>
          <p:cNvPr id="150" name="3.png" descr="3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2667000"/>
            <a:ext cx="2341563" cy="338613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"/>
          <p:cNvSpPr/>
          <p:nvPr/>
        </p:nvSpPr>
        <p:spPr>
          <a:xfrm>
            <a:off x="304800" y="2438400"/>
            <a:ext cx="2286000" cy="259080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2" name="Rectangle"/>
          <p:cNvSpPr/>
          <p:nvPr/>
        </p:nvSpPr>
        <p:spPr>
          <a:xfrm>
            <a:off x="2743200" y="2590800"/>
            <a:ext cx="609600" cy="312420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Rectangle"/>
          <p:cNvSpPr/>
          <p:nvPr/>
        </p:nvSpPr>
        <p:spPr>
          <a:xfrm flipH="1">
            <a:off x="4572000" y="2590800"/>
            <a:ext cx="1600200" cy="350520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4" name="Rectangle"/>
          <p:cNvSpPr/>
          <p:nvPr/>
        </p:nvSpPr>
        <p:spPr>
          <a:xfrm flipH="1">
            <a:off x="5791200" y="2667000"/>
            <a:ext cx="2514600" cy="3505200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Rectangle"/>
          <p:cNvSpPr/>
          <p:nvPr/>
        </p:nvSpPr>
        <p:spPr>
          <a:xfrm flipH="1">
            <a:off x="609600" y="2438400"/>
            <a:ext cx="2819400" cy="3657600"/>
          </a:xfrm>
          <a:prstGeom prst="rect">
            <a:avLst/>
          </a:prstGeom>
          <a:ln w="25400">
            <a:solidFill>
              <a:srgbClr val="00A8A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" name="Rectangle"/>
          <p:cNvSpPr/>
          <p:nvPr/>
        </p:nvSpPr>
        <p:spPr>
          <a:xfrm flipH="1">
            <a:off x="3962400" y="2514600"/>
            <a:ext cx="4419600" cy="3657600"/>
          </a:xfrm>
          <a:prstGeom prst="rect">
            <a:avLst/>
          </a:prstGeom>
          <a:ln w="25400">
            <a:solidFill>
              <a:srgbClr val="00A8AA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1"/>
      <p:bldP build="whole" bldLvl="1" animBg="1" rev="0" advAuto="0" spid="147" grpId="7"/>
      <p:bldP build="whole" bldLvl="1" animBg="1" rev="0" advAuto="0" spid="153" grpId="6"/>
      <p:bldP build="whole" bldLvl="1" animBg="1" rev="0" advAuto="0" spid="145" grpId="3"/>
      <p:bldP build="whole" bldLvl="1" animBg="1" rev="0" advAuto="0" spid="154" grpId="8"/>
      <p:bldP build="whole" bldLvl="1" animBg="1" rev="0" advAuto="0" spid="156" grpId="12"/>
      <p:bldP build="whole" bldLvl="1" animBg="1" rev="0" advAuto="0" spid="155" grpId="10"/>
      <p:bldP build="whole" bldLvl="1" animBg="1" rev="0" advAuto="0" spid="152" grpId="4"/>
      <p:bldP build="whole" bldLvl="1" animBg="1" rev="0" advAuto="0" spid="148" grpId="9"/>
      <p:bldP build="whole" bldLvl="1" animBg="1" rev="0" advAuto="0" spid="144" grpId="1"/>
      <p:bldP build="whole" bldLvl="1" animBg="1" rev="0" advAuto="0" spid="146" grpId="5"/>
      <p:bldP build="whole" bldLvl="1" animBg="1" rev="0" advAuto="0" spid="15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Hexachordal Complementa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Hexachordal Complementarity</a:t>
            </a:r>
          </a:p>
        </p:txBody>
      </p:sp>
      <p:sp>
        <p:nvSpPr>
          <p:cNvPr id="160" name="Some 6-note sets are self-complements, such at the WT hexach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Some 6-note sets are self-complements, such at the WT hexachord</a:t>
            </a:r>
          </a:p>
          <a:p>
            <a:pPr>
              <a:buBlip>
                <a:blip r:embed="rId3"/>
              </a:buBlip>
            </a:pPr>
            <a:r>
              <a:t>All hexachords that are not self-complements are Z-related chords</a:t>
            </a:r>
          </a:p>
          <a:p>
            <a:pPr>
              <a:buBlip>
                <a:blip r:embed="rId3"/>
              </a:buBlip>
            </a:pPr>
            <a:r>
              <a:t>That is, a 6-note set must evenly-divide all possible intervals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Inclusion:  Supersets &amp; sub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Inclusion: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t>Supersets &amp; subsets</a:t>
            </a:r>
          </a:p>
        </p:txBody>
      </p:sp>
      <p:sp>
        <p:nvSpPr>
          <p:cNvPr id="164" name="All sets x include themselves as well as smaller s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All sets x include themselves as well as smaller sets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A literal subset is a subset of the actual pcs in a given superset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Given the tetrachord [2345], [234], [235], [245], [345], [23], [24], [25], [34], [35], [45], [2], [3], [4], [5], ø are all subsets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Inclusion:  Supersets &amp; subs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Inclusion: 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t>Supersets &amp; subsets</a:t>
            </a:r>
          </a:p>
        </p:txBody>
      </p:sp>
      <p:sp>
        <p:nvSpPr>
          <p:cNvPr id="168" name="An abstract subset is any member of the set class that includes a literal subset (the prime form of any subse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t>An abstract subset is any member of the set class that includes a literal subset (the prime form of any subset)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t>Given the tetrachord [2345] = (0123), (012), (013), (01), (02), (03), (0) and ø are all abstract subsets, as are any representations of those sets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[2,3,5,6,9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[2,3,5,6,9]</a:t>
            </a:r>
          </a:p>
        </p:txBody>
      </p:sp>
      <p:sp>
        <p:nvSpPr>
          <p:cNvPr id="172" name="Find all literal and abstract tetrachordal subs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Find all literal and abstract tetrachordal subsets</a:t>
            </a:r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[2356] = (0134)</a:t>
            </a:r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[2359] = (0137)</a:t>
            </a:r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[2369] = (0147)</a:t>
            </a:r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[2569] = (0347)</a:t>
            </a:r>
          </a:p>
          <a:p>
            <a:pPr marL="0" indent="0">
              <a:lnSpc>
                <a:spcPct val="90000"/>
              </a:lnSpc>
              <a:buSzTx/>
              <a:buNone/>
              <a:defRPr sz="2800"/>
            </a:pPr>
            <a:r>
              <a:t>[3569] = (0236)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choenberg, Drei Klavierstücke, Op. 11, no. 1, mm. 1-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Schoenberg, Drei Klavierstücke, Op. 11, no. 1, mm. 1-3</a:t>
            </a:r>
          </a:p>
        </p:txBody>
      </p:sp>
      <p:pic>
        <p:nvPicPr>
          <p:cNvPr id="176" name="3.png" descr="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2667000"/>
            <a:ext cx="7772400" cy="2725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wo different hexachords"/>
          <p:cNvSpPr txBox="1"/>
          <p:nvPr/>
        </p:nvSpPr>
        <p:spPr>
          <a:xfrm>
            <a:off x="1409700" y="1968500"/>
            <a:ext cx="3767735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pPr/>
            <a:r>
              <a:t>Two different hexachords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choenberg, Drei Klavierstücke, Op. 11, no. 1, mm. 1-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Schoenberg, Drei Klavierstücke, Op. 11, no. 1, mm. 1-3</a:t>
            </a:r>
          </a:p>
        </p:txBody>
      </p:sp>
      <p:pic>
        <p:nvPicPr>
          <p:cNvPr id="181" name="3.png" descr="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003550"/>
            <a:ext cx="7772400" cy="206851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Each hexachord shares the…"/>
          <p:cNvSpPr txBox="1"/>
          <p:nvPr/>
        </p:nvSpPr>
        <p:spPr>
          <a:xfrm>
            <a:off x="1531997" y="1879600"/>
            <a:ext cx="5830927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>
                <a:solidFill>
                  <a:srgbClr val="B51A00"/>
                </a:solidFill>
              </a:defRPr>
            </a:pPr>
            <a:r>
              <a:t>Each hexachord shares the </a:t>
            </a:r>
          </a:p>
          <a:p>
            <a:pPr algn="ctr">
              <a:defRPr>
                <a:solidFill>
                  <a:srgbClr val="B51A00"/>
                </a:solidFill>
              </a:defRPr>
            </a:pPr>
            <a:r>
              <a:t>trichordal subsets (014), (015) and (016)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choenberg, Drei Klavierstücke, Op. 11, no. 1, mm. 1-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Schoenberg, Drei Klavierstücke, Op. 11, no. 1, mm. 1-3</a:t>
            </a:r>
          </a:p>
        </p:txBody>
      </p:sp>
      <p:pic>
        <p:nvPicPr>
          <p:cNvPr id="186" name="3.png" descr="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371850"/>
            <a:ext cx="7772400" cy="1331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Each hexachord shares the…"/>
          <p:cNvSpPr txBox="1"/>
          <p:nvPr/>
        </p:nvSpPr>
        <p:spPr>
          <a:xfrm>
            <a:off x="2380408" y="1879600"/>
            <a:ext cx="4134105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defRPr>
                <a:solidFill>
                  <a:srgbClr val="B51A00"/>
                </a:solidFill>
              </a:defRPr>
            </a:pPr>
            <a:r>
              <a:t>Each hexachord shares the </a:t>
            </a:r>
          </a:p>
          <a:p>
            <a:pPr algn="ctr">
              <a:defRPr>
                <a:solidFill>
                  <a:srgbClr val="B51A00"/>
                </a:solidFill>
              </a:defRPr>
            </a:pPr>
            <a:r>
              <a:t>tetrachordal subset (0124)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3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view: Degrees of Sym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Review: Degrees of Symmetry</a:t>
            </a:r>
          </a:p>
        </p:txBody>
      </p:sp>
      <p:sp>
        <p:nvSpPr>
          <p:cNvPr id="191" name="Sets that map onto themselv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Pct val="98000"/>
              <a:buChar char="•"/>
            </a:pPr>
            <a:r>
              <a:t>Sets that </a:t>
            </a:r>
            <a:r>
              <a:rPr>
                <a:solidFill>
                  <a:srgbClr val="77BB41"/>
                </a:solidFill>
              </a:rPr>
              <a:t>map onto themselves </a:t>
            </a:r>
            <a:endParaRPr>
              <a:solidFill>
                <a:srgbClr val="77BB41"/>
              </a:solidFill>
            </a:endParaRPr>
          </a:p>
          <a:p>
            <a:pPr>
              <a:lnSpc>
                <a:spcPct val="90000"/>
              </a:lnSpc>
              <a:buSzPct val="98000"/>
              <a:buChar char="•"/>
            </a:pPr>
            <a:r>
              <a:t>Defines the </a:t>
            </a:r>
            <a:r>
              <a:rPr>
                <a:solidFill>
                  <a:srgbClr val="FFAA00"/>
                </a:solidFill>
              </a:rPr>
              <a:t>number of unique versions</a:t>
            </a:r>
            <a:r>
              <a:t>; a non-symmetrical set has 24 distinct forms</a:t>
            </a:r>
          </a:p>
          <a:p>
            <a:pPr>
              <a:lnSpc>
                <a:spcPct val="90000"/>
              </a:lnSpc>
              <a:buSzPct val="98000"/>
              <a:buChar char="•"/>
            </a:pPr>
            <a:r>
              <a:rPr>
                <a:solidFill>
                  <a:srgbClr val="E32400"/>
                </a:solidFill>
              </a:rPr>
              <a:t>Transpositional</a:t>
            </a:r>
            <a:r>
              <a:t> symmetry: can the set transpose into itself?</a:t>
            </a:r>
          </a:p>
          <a:p>
            <a:pPr>
              <a:lnSpc>
                <a:spcPct val="90000"/>
              </a:lnSpc>
              <a:buSzPct val="98000"/>
              <a:buChar char="•"/>
            </a:pPr>
            <a:r>
              <a:rPr>
                <a:solidFill>
                  <a:srgbClr val="0061FF"/>
                </a:solidFill>
              </a:rPr>
              <a:t>Inversional</a:t>
            </a:r>
            <a:r>
              <a:t> symmetry: can the set invert into itself?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ook at the interval-class vector…"/>
          <p:cNvSpPr txBox="1"/>
          <p:nvPr>
            <p:ph type="body" idx="1"/>
          </p:nvPr>
        </p:nvSpPr>
        <p:spPr>
          <a:xfrm>
            <a:off x="685800" y="990600"/>
            <a:ext cx="7772400" cy="4876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Look at the </a:t>
            </a:r>
            <a:r>
              <a:rPr>
                <a:solidFill>
                  <a:srgbClr val="9929BD"/>
                </a:solidFill>
              </a:rPr>
              <a:t>interval-class vector </a:t>
            </a:r>
            <a:endParaRPr>
              <a:solidFill>
                <a:srgbClr val="9929BD"/>
              </a:solidFill>
            </a:endParaRPr>
          </a:p>
          <a:p>
            <a:pPr>
              <a:buClr>
                <a:schemeClr val="accent5"/>
              </a:buClr>
              <a:buChar char="•"/>
            </a:pPr>
            <a:r>
              <a:t>A set is </a:t>
            </a:r>
            <a:r>
              <a:rPr>
                <a:solidFill>
                  <a:schemeClr val="accent5"/>
                </a:solidFill>
              </a:rPr>
              <a:t>transpositionally</a:t>
            </a:r>
            <a:r>
              <a:t> equivalent if the vector contains an entry equal to the number of pcs in the set (or half that number in the case of ic6)</a:t>
            </a:r>
          </a:p>
          <a:p>
            <a:pPr>
              <a:buChar char="•"/>
            </a:pPr>
            <a:r>
              <a:t>(0369) = &lt;004002&gt;</a:t>
            </a:r>
          </a:p>
          <a:p>
            <a:pPr>
              <a:buChar char="•"/>
            </a:pPr>
            <a:r>
              <a:t>(0369) maps onto itself at T</a:t>
            </a:r>
            <a:r>
              <a:rPr baseline="-25000"/>
              <a:t>3/9</a:t>
            </a:r>
            <a:r>
              <a:t> and T</a:t>
            </a:r>
            <a:r>
              <a:rPr baseline="-25000"/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691" y="1071562"/>
            <a:ext cx="6241852" cy="201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4193" r="0" b="0"/>
          <a:stretch>
            <a:fillRect/>
          </a:stretch>
        </p:blipFill>
        <p:spPr>
          <a:xfrm>
            <a:off x="1388566" y="3488333"/>
            <a:ext cx="6366868" cy="196770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ctangle"/>
          <p:cNvSpPr/>
          <p:nvPr/>
        </p:nvSpPr>
        <p:spPr>
          <a:xfrm>
            <a:off x="2187773" y="901898"/>
            <a:ext cx="1205160" cy="892970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68" name="Rectangle"/>
          <p:cNvSpPr/>
          <p:nvPr/>
        </p:nvSpPr>
        <p:spPr>
          <a:xfrm>
            <a:off x="3437929" y="901898"/>
            <a:ext cx="1857376" cy="892970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69" name="Rectangle"/>
          <p:cNvSpPr/>
          <p:nvPr/>
        </p:nvSpPr>
        <p:spPr>
          <a:xfrm>
            <a:off x="5331023" y="901898"/>
            <a:ext cx="1205160" cy="892970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70" name="T0"/>
          <p:cNvSpPr txBox="1"/>
          <p:nvPr/>
        </p:nvSpPr>
        <p:spPr>
          <a:xfrm>
            <a:off x="5741937" y="314621"/>
            <a:ext cx="383332" cy="43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0433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T</a:t>
            </a:r>
            <a:r>
              <a:rPr baseline="-5999"/>
              <a:t>0</a:t>
            </a:r>
          </a:p>
        </p:txBody>
      </p:sp>
      <p:sp>
        <p:nvSpPr>
          <p:cNvPr id="71" name="I7"/>
          <p:cNvSpPr txBox="1"/>
          <p:nvPr/>
        </p:nvSpPr>
        <p:spPr>
          <a:xfrm>
            <a:off x="4225701" y="314621"/>
            <a:ext cx="281832" cy="43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FF26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 baseline="-5999"/>
              <a:t>7</a:t>
            </a:r>
          </a:p>
        </p:txBody>
      </p:sp>
      <p:sp>
        <p:nvSpPr>
          <p:cNvPr id="72" name="NB: all transpositions/inversions…"/>
          <p:cNvSpPr txBox="1"/>
          <p:nvPr/>
        </p:nvSpPr>
        <p:spPr>
          <a:xfrm>
            <a:off x="2071771" y="5656262"/>
            <a:ext cx="4589692" cy="8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NB: all transpositions/inversions </a:t>
            </a:r>
          </a:p>
          <a:p>
            <a:pPr marL="0" marR="0" algn="ctr" defTabSz="410765"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based on opening 4-note motive</a:t>
            </a:r>
          </a:p>
        </p:txBody>
      </p:sp>
      <p:pic>
        <p:nvPicPr>
          <p:cNvPr id="73" name="Music_to_Hear.m4a" descr="Music_to_Hear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29257" y="580132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Connection Line"/>
          <p:cNvSpPr/>
          <p:nvPr/>
        </p:nvSpPr>
        <p:spPr>
          <a:xfrm>
            <a:off x="7598008" y="2002070"/>
            <a:ext cx="527200" cy="191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57" h="21600" fill="norm" stroke="1" extrusionOk="0">
                <a:moveTo>
                  <a:pt x="0" y="0"/>
                </a:moveTo>
                <a:cubicBezTo>
                  <a:pt x="18834" y="6440"/>
                  <a:pt x="21600" y="13640"/>
                  <a:pt x="8297" y="21600"/>
                </a:cubicBez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75" name="I10"/>
          <p:cNvSpPr txBox="1"/>
          <p:nvPr/>
        </p:nvSpPr>
        <p:spPr>
          <a:xfrm>
            <a:off x="8378056" y="2177950"/>
            <a:ext cx="39484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FF26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 baseline="-5999"/>
              <a:t>10</a:t>
            </a:r>
          </a:p>
        </p:txBody>
      </p:sp>
      <p:sp>
        <p:nvSpPr>
          <p:cNvPr id="76" name="I10"/>
          <p:cNvSpPr txBox="1"/>
          <p:nvPr/>
        </p:nvSpPr>
        <p:spPr>
          <a:xfrm>
            <a:off x="1930821" y="2856106"/>
            <a:ext cx="39484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FF26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 baseline="-5999"/>
              <a:t>10</a:t>
            </a:r>
          </a:p>
        </p:txBody>
      </p:sp>
      <p:sp>
        <p:nvSpPr>
          <p:cNvPr id="77" name="I10"/>
          <p:cNvSpPr txBox="1"/>
          <p:nvPr/>
        </p:nvSpPr>
        <p:spPr>
          <a:xfrm>
            <a:off x="5537000" y="2856106"/>
            <a:ext cx="39484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FF26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I</a:t>
            </a:r>
            <a:r>
              <a:rPr baseline="-5999"/>
              <a:t>10</a:t>
            </a:r>
          </a:p>
        </p:txBody>
      </p:sp>
      <p:sp>
        <p:nvSpPr>
          <p:cNvPr id="78" name="T3"/>
          <p:cNvSpPr txBox="1"/>
          <p:nvPr/>
        </p:nvSpPr>
        <p:spPr>
          <a:xfrm>
            <a:off x="3283296" y="2856106"/>
            <a:ext cx="383333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 b="1">
                <a:solidFill>
                  <a:srgbClr val="0433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t>T</a:t>
            </a:r>
            <a:r>
              <a:rPr baseline="-5999"/>
              <a:t>3</a:t>
            </a:r>
          </a:p>
        </p:txBody>
      </p:sp>
      <p:sp>
        <p:nvSpPr>
          <p:cNvPr id="79" name="Rectangle"/>
          <p:cNvSpPr/>
          <p:nvPr/>
        </p:nvSpPr>
        <p:spPr>
          <a:xfrm>
            <a:off x="2872382" y="3282404"/>
            <a:ext cx="1205160" cy="892970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0" name="Rectangle"/>
          <p:cNvSpPr/>
          <p:nvPr/>
        </p:nvSpPr>
        <p:spPr>
          <a:xfrm>
            <a:off x="4801195" y="3282404"/>
            <a:ext cx="1857376" cy="892970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1" name="Rectangle"/>
          <p:cNvSpPr/>
          <p:nvPr/>
        </p:nvSpPr>
        <p:spPr>
          <a:xfrm>
            <a:off x="-336305" y="3282404"/>
            <a:ext cx="3143204" cy="892970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2" name="Rectangle"/>
          <p:cNvSpPr/>
          <p:nvPr/>
        </p:nvSpPr>
        <p:spPr>
          <a:xfrm>
            <a:off x="6563320" y="901898"/>
            <a:ext cx="2820108" cy="892970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299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7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A set that is inversionally symmetrical can be ordered so that its interval series is its own retrograde…"/>
          <p:cNvSpPr txBox="1"/>
          <p:nvPr>
            <p:ph type="body" idx="1"/>
          </p:nvPr>
        </p:nvSpPr>
        <p:spPr>
          <a:xfrm>
            <a:off x="673100" y="764004"/>
            <a:ext cx="7493000" cy="3886201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90000"/>
              </a:lnSpc>
              <a:buChar char="•"/>
            </a:pPr>
            <a:r>
              <a:t>A set that is </a:t>
            </a:r>
            <a:r>
              <a:rPr>
                <a:solidFill>
                  <a:schemeClr val="accent2"/>
                </a:solidFill>
              </a:rPr>
              <a:t>inversionally</a:t>
            </a:r>
            <a:r>
              <a:t> symmetrical can be ordered so that its interval series is its own retrograde</a:t>
            </a:r>
          </a:p>
          <a:p>
            <a:pPr marL="342900">
              <a:lnSpc>
                <a:spcPct val="90000"/>
              </a:lnSpc>
              <a:buChar char="•"/>
            </a:pPr>
            <a:r>
              <a:t>(0167) = 1-5-1</a:t>
            </a:r>
          </a:p>
          <a:p>
            <a:pPr marL="342900">
              <a:lnSpc>
                <a:spcPct val="90000"/>
              </a:lnSpc>
              <a:buChar char="•"/>
            </a:pPr>
            <a:r>
              <a:t>(0167) can be inverted onto itself at T</a:t>
            </a:r>
            <a:r>
              <a:rPr baseline="-25000"/>
              <a:t>7</a:t>
            </a:r>
            <a:r>
              <a:t>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Degrees of Symmetry"/>
          <p:cNvSpPr txBox="1"/>
          <p:nvPr>
            <p:ph type="title"/>
          </p:nvPr>
        </p:nvSpPr>
        <p:spPr>
          <a:xfrm>
            <a:off x="685800" y="-254000"/>
            <a:ext cx="7772400" cy="1600200"/>
          </a:xfrm>
          <a:prstGeom prst="rect">
            <a:avLst/>
          </a:prstGeom>
        </p:spPr>
        <p:txBody>
          <a:bodyPr/>
          <a:lstStyle/>
          <a:p>
            <a:pPr/>
            <a:r>
              <a:t>Degrees of Symmetry</a:t>
            </a:r>
          </a:p>
        </p:txBody>
      </p:sp>
      <p:graphicFrame>
        <p:nvGraphicFramePr>
          <p:cNvPr id="201" name="Table"/>
          <p:cNvGraphicFramePr/>
          <p:nvPr/>
        </p:nvGraphicFramePr>
        <p:xfrm>
          <a:off x="637539" y="1234439"/>
          <a:ext cx="7360921" cy="50749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472183"/>
                <a:gridCol w="1472183"/>
                <a:gridCol w="1472183"/>
                <a:gridCol w="1472183"/>
                <a:gridCol w="1472183"/>
              </a:tblGrid>
              <a:tr h="101498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2800"/>
                      </a:pP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T w="28575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</a:p>
                  </a:txBody>
                  <a:tcPr marL="50800" marR="50800" marT="50800" marB="50800" anchor="t" anchorCtr="0" horzOverflow="overflow">
                    <a:lnT w="28575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>
                    <a:lnT w="28575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</a:p>
                  </a:txBody>
                  <a:tcPr marL="50800" marR="50800" marT="50800" marB="50800" anchor="t" anchorCtr="0" horzOverflow="overflow">
                    <a:lnT w="28575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solidFill>
                            <a:srgbClr val="E324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solidFill>
                            <a:srgbClr val="E324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</a:p>
                  </a:txBody>
                  <a:tcPr marL="50800" marR="50800" marT="50800" marB="50800" anchor="t" anchorCtr="0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solidFill>
                            <a:srgbClr val="E324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1014984"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solidFill>
                            <a:srgbClr val="E324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</a:rPr>
                        <a:t>7</a:t>
                      </a:r>
                    </a:p>
                  </a:txBody>
                  <a:tcPr marL="50800" marR="50800" marT="50800" marB="50800" anchor="t" anchorCtr="0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</a:p>
                  </a:txBody>
                  <a:tcPr marL="50800" marR="50800" marT="50800" marB="50800" anchor="t" anchorCtr="0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1</a:t>
                      </a:r>
                    </a:p>
                  </a:txBody>
                  <a:tcPr marL="50800" marR="50800" marT="50800" marB="50800" anchor="t" anchorCtr="0" horzOverflow="overflow"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40639" algn="l" defTabSz="914400">
                        <a:spcBef>
                          <a:spcPts val="600"/>
                        </a:spcBef>
                        <a:tabLst>
                          <a:tab pos="558800" algn="l"/>
                        </a:tabLst>
                        <a:defRPr b="0" sz="1800">
                          <a:uFillTx/>
                        </a:defRPr>
                      </a:pPr>
                      <a:r>
                        <a:rPr sz="28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</a:p>
                  </a:txBody>
                  <a:tcPr marL="50800" marR="50800" marT="50800" marB="50800" anchor="t" anchorCtr="0" horzOverflow="overflow">
                    <a:lnR w="28575">
                      <a:solidFill>
                        <a:srgbClr val="000000"/>
                      </a:solidFill>
                      <a:miter lim="400000"/>
                    </a:lnR>
                    <a:lnB w="285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(0, 3, 6, 9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(0, 3, 6, 9)</a:t>
            </a:r>
          </a:p>
        </p:txBody>
      </p:sp>
      <p:sp>
        <p:nvSpPr>
          <p:cNvPr id="205" name="Maps into itself at T0, T3, T6, T9, T0I, T3I, T6I, T9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Maps into itself at T</a:t>
            </a:r>
            <a:r>
              <a:rPr baseline="-25000"/>
              <a:t>0</a:t>
            </a:r>
            <a:r>
              <a:t>, T</a:t>
            </a:r>
            <a:r>
              <a:rPr baseline="-25000"/>
              <a:t>3</a:t>
            </a:r>
            <a:r>
              <a:t>, T</a:t>
            </a:r>
            <a:r>
              <a:rPr baseline="-25000"/>
              <a:t>6</a:t>
            </a:r>
            <a:r>
              <a:t>, T</a:t>
            </a:r>
            <a:r>
              <a:rPr baseline="-25000"/>
              <a:t>9</a:t>
            </a:r>
            <a:r>
              <a:t>, T</a:t>
            </a:r>
            <a:r>
              <a:rPr baseline="-25000"/>
              <a:t>0</a:t>
            </a:r>
            <a:r>
              <a:t>I, T</a:t>
            </a:r>
            <a:r>
              <a:rPr baseline="-25000"/>
              <a:t>3</a:t>
            </a:r>
            <a:r>
              <a:t>I, T</a:t>
            </a:r>
            <a:r>
              <a:rPr baseline="-25000"/>
              <a:t>6</a:t>
            </a:r>
            <a:r>
              <a:t>I, T</a:t>
            </a:r>
            <a:r>
              <a:rPr baseline="-25000"/>
              <a:t>9</a:t>
            </a:r>
            <a:r>
              <a:t>I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Can you think of a set that is MORE redundant?</a:t>
            </a:r>
          </a:p>
          <a:p>
            <a:pPr marL="0" indent="0">
              <a:lnSpc>
                <a:spcPct val="90000"/>
              </a:lnSpc>
              <a:buSzTx/>
              <a:buNone/>
            </a:pPr>
            <a:r>
              <a:t>(02468T) can be mapped into itself at 6 levels of transposition and 6 levels of inversion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Webern_op5_4a.png" descr="Webern_op5_4a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5425" y="609600"/>
            <a:ext cx="6151563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Webern_op5_4b.png" descr="Webern_op5_4b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950" y="609600"/>
            <a:ext cx="5370513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nalysis of Webern, Op. 5, 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of Webern, Op. 5, IV</a:t>
            </a:r>
          </a:p>
        </p:txBody>
      </p:sp>
      <p:sp>
        <p:nvSpPr>
          <p:cNvPr id="214" name="The primary tetrachords are 4-8 (0, 1, 5, 6) and 4-9 (0, 1, 6, 7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sz="2800"/>
              <a:t>The primary tetrachords are 4-8 (0, 1, 5, 6) and 4-9 (0, 1, 6, 7)</a:t>
            </a:r>
            <a:endParaRPr sz="2800"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sz="2800"/>
              <a:t>both are symmetrical at Tn, TnI, as well as self-symmetrical. </a:t>
            </a:r>
            <a:endParaRPr sz="2800"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sz="2800"/>
              <a:t>In the first two mm., [E, 0, 5] 3-5 (0, 1, 6) is held invariant between 4-8 and 4-9 in vns 1 &amp; 2, while pcs 4 and 6 are the variant pcs. </a:t>
            </a:r>
            <a:endParaRPr sz="2800"/>
          </a:p>
          <a:p>
            <a:pPr>
              <a:lnSpc>
                <a:spcPct val="90000"/>
              </a:lnSpc>
              <a:buBlip>
                <a:blip r:embed="rId2"/>
              </a:buBlip>
              <a:defRPr sz="2800"/>
            </a:pPr>
            <a:r>
              <a:t>The whole step from E-F# becomes an important pitch-specific motive in the movement.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3.png" descr="3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609600"/>
            <a:ext cx="48768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2000" y="3860800"/>
            <a:ext cx="6172200" cy="25146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arger sets in the A 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larger sets in the A section</a:t>
            </a:r>
          </a:p>
        </p:txBody>
      </p:sp>
      <p:sp>
        <p:nvSpPr>
          <p:cNvPr id="222" name="The larger set 5-7 (0, 1, 2, 6, 7) is formed in vns &amp; va mm. 1-3 [E, 0, 4, 5, 6], and again in the second half the first beat of m. 4 to the third beat [E, 0, 5, 6, 7] and in m. 4 [E, 0, 1, 5, 6]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  <a:r>
              <a:t>The larger set 5-7 (0, 1, 2, 6, 7) is formed in vns &amp; va mm. 1-3 [E, 0, 4, 5, 6], and again in the second half the first beat of m. 4 to the third beat [E, 0, 5, 6, 7] and in m. 4 [E, 0, 1, 5, 6]</a:t>
            </a:r>
          </a:p>
          <a:p>
            <a:pPr>
              <a:buChar char="•"/>
            </a:pPr>
            <a:r>
              <a:t>6-5 is the sum of all pcs found in mm. 1-3 (0, 1, 2, 3, 6, 7).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droppedImage.pdf" descr="dropped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8100" y="533400"/>
            <a:ext cx="6156614" cy="250825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3"/>
          <p:cNvSpPr txBox="1"/>
          <p:nvPr/>
        </p:nvSpPr>
        <p:spPr>
          <a:xfrm>
            <a:off x="454025" y="3336925"/>
            <a:ext cx="335382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000000"/>
              </a:buClr>
              <a:buFont typeface="Avenir Medium"/>
            </a:lvl1pPr>
          </a:lstStyle>
          <a:p>
            <a:pPr/>
            <a:r>
              <a:t>3</a:t>
            </a:r>
          </a:p>
        </p:txBody>
      </p:sp>
      <p:pic>
        <p:nvPicPr>
          <p:cNvPr id="227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7100" y="3543300"/>
            <a:ext cx="3200400" cy="2590800"/>
          </a:xfrm>
          <a:prstGeom prst="rect">
            <a:avLst/>
          </a:prstGeom>
          <a:ln w="12700"/>
        </p:spPr>
      </p:pic>
      <p:pic>
        <p:nvPicPr>
          <p:cNvPr id="228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84800" y="3289300"/>
            <a:ext cx="2895600" cy="27559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motives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motives</a:t>
            </a:r>
          </a:p>
        </p:txBody>
      </p:sp>
      <p:sp>
        <p:nvSpPr>
          <p:cNvPr id="232" name="The descending motive in vn 1, m. 3 repeats the pitches of the initial 4-8, and appears at T5 in vn 2 (holding two pcs invariant in outer voices with the first statement: B and F), and back at T0 in vc in m. 3."/>
          <p:cNvSpPr txBox="1"/>
          <p:nvPr>
            <p:ph type="body" sz="half" idx="1"/>
          </p:nvPr>
        </p:nvSpPr>
        <p:spPr>
          <a:xfrm>
            <a:off x="228600" y="1600200"/>
            <a:ext cx="5410200" cy="4114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The descending motive in vn 1, m. 3 repeats the pitches of the initial 4-8, and appears at T</a:t>
            </a:r>
            <a:r>
              <a:rPr baseline="-25000"/>
              <a:t>5</a:t>
            </a:r>
            <a:r>
              <a:t> in vn 2 (holding two pcs invariant in outer voices with the first statement: B and F), and back at T0 in vc in m. 3. </a:t>
            </a:r>
          </a:p>
        </p:txBody>
      </p:sp>
      <p:pic>
        <p:nvPicPr>
          <p:cNvPr id="233" name="droppedImage.pdf" descr="dropped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3581400"/>
            <a:ext cx="2883925" cy="2744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2300" y="546100"/>
            <a:ext cx="3200400" cy="2590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4988" y="1693664"/>
            <a:ext cx="6474024" cy="223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Octandre_opening.m4a" descr="Octandre_open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43632" y="507503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"/>
          <p:cNvSpPr/>
          <p:nvPr/>
        </p:nvSpPr>
        <p:spPr>
          <a:xfrm>
            <a:off x="1759148" y="1747242"/>
            <a:ext cx="1436774" cy="892969"/>
          </a:xfrm>
          <a:prstGeom prst="rect">
            <a:avLst/>
          </a:prstGeom>
          <a:ln w="38100">
            <a:solidFill>
              <a:srgbClr val="008F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3312914" y="1860351"/>
            <a:ext cx="1436773" cy="892970"/>
          </a:xfrm>
          <a:prstGeom prst="rect">
            <a:avLst/>
          </a:prstGeom>
          <a:ln w="38100">
            <a:solidFill>
              <a:srgbClr val="008F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9" name="Rectangle"/>
          <p:cNvSpPr/>
          <p:nvPr/>
        </p:nvSpPr>
        <p:spPr>
          <a:xfrm>
            <a:off x="6825257" y="1634132"/>
            <a:ext cx="778675" cy="1225647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0" name="Rectangle"/>
          <p:cNvSpPr/>
          <p:nvPr/>
        </p:nvSpPr>
        <p:spPr>
          <a:xfrm>
            <a:off x="5277445" y="1860351"/>
            <a:ext cx="2313650" cy="892970"/>
          </a:xfrm>
          <a:prstGeom prst="rect">
            <a:avLst/>
          </a:prstGeom>
          <a:ln w="38100">
            <a:solidFill>
              <a:srgbClr val="008F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1" name="Rectangle"/>
          <p:cNvSpPr/>
          <p:nvPr/>
        </p:nvSpPr>
        <p:spPr>
          <a:xfrm>
            <a:off x="1651991" y="2616398"/>
            <a:ext cx="778675" cy="1225647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2" name="Square"/>
          <p:cNvSpPr/>
          <p:nvPr/>
        </p:nvSpPr>
        <p:spPr>
          <a:xfrm>
            <a:off x="1806773" y="2616398"/>
            <a:ext cx="1229949" cy="1225647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3" name="Rectangle"/>
          <p:cNvSpPr/>
          <p:nvPr/>
        </p:nvSpPr>
        <p:spPr>
          <a:xfrm>
            <a:off x="2223491" y="2816176"/>
            <a:ext cx="1116212" cy="1225647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4" name="Rectangle"/>
          <p:cNvSpPr/>
          <p:nvPr/>
        </p:nvSpPr>
        <p:spPr>
          <a:xfrm>
            <a:off x="3437929" y="2816176"/>
            <a:ext cx="1679317" cy="1225647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5134570" y="2905473"/>
            <a:ext cx="1679317" cy="1225647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96" name="4-note chromatic motive"/>
          <p:cNvSpPr txBox="1"/>
          <p:nvPr/>
        </p:nvSpPr>
        <p:spPr>
          <a:xfrm>
            <a:off x="2348798" y="411162"/>
            <a:ext cx="3365005" cy="43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marL="0" marR="0" algn="ctr" defTabSz="410765"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4-note chromatic motive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0998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motives"/>
          <p:cNvSpPr txBox="1"/>
          <p:nvPr>
            <p:ph type="title"/>
          </p:nvPr>
        </p:nvSpPr>
        <p:spPr>
          <a:xfrm>
            <a:off x="685800" y="-152400"/>
            <a:ext cx="7772400" cy="1600200"/>
          </a:xfrm>
          <a:prstGeom prst="rect">
            <a:avLst/>
          </a:prstGeom>
        </p:spPr>
        <p:txBody>
          <a:bodyPr/>
          <a:lstStyle/>
          <a:p>
            <a:pPr/>
            <a:r>
              <a:t>motives</a:t>
            </a:r>
          </a:p>
        </p:txBody>
      </p:sp>
      <p:sp>
        <p:nvSpPr>
          <p:cNvPr id="238" name="This melodic 4-9 in imitation is punctuated by a harmonic 4-9 on the downbeat of m. 5 [0, 1, 6, 7], forming a 6-7 in mm. 1-4 (0, 1, 2, 6, 7, 8): a symmetrical set that includes both 4-8 and 4-9 [5, 6, 7, E, 0, 1]."/>
          <p:cNvSpPr txBox="1"/>
          <p:nvPr>
            <p:ph type="body" sz="half" idx="1"/>
          </p:nvPr>
        </p:nvSpPr>
        <p:spPr>
          <a:xfrm>
            <a:off x="685800" y="1371600"/>
            <a:ext cx="7772400" cy="2451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None/>
              <a:defRPr sz="2800"/>
            </a:lvl1pPr>
          </a:lstStyle>
          <a:p>
            <a:pPr>
              <a:defRPr sz="3200"/>
            </a:pPr>
            <a:r>
              <a:rPr sz="2800"/>
              <a:t>This melodic 4-9 in imitation is punctuated by a harmonic 4-9 on the downbeat of m. 5 [0, 1, 6, 7], forming a 6-7 in mm. 1-4 (0, 1, 2, 6, 7, 8): a symmetrical set that includes both 4-8 and 4-9 [5, 6, 7, E, 0, 1].</a:t>
            </a:r>
          </a:p>
        </p:txBody>
      </p:sp>
      <p:pic>
        <p:nvPicPr>
          <p:cNvPr id="239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0" y="3708400"/>
            <a:ext cx="6508248" cy="24384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 section can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A section canon</a:t>
            </a:r>
          </a:p>
        </p:txBody>
      </p:sp>
      <p:sp>
        <p:nvSpPr>
          <p:cNvPr id="242" name="Set-class 3-4 (0, 1, 5) begins a melodic canon in mm. 4-6 in vn 1 and vc;…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/>
          <a:p>
            <a:pPr marL="340677" indent="-300037">
              <a:buChar char="•"/>
            </a:pPr>
            <a:r>
              <a:rPr sz="2800"/>
              <a:t>Set-class 3-4 (0, 1, 5) begins a melodic canon in mm. 4-6 in vn 1 and vc; </a:t>
            </a:r>
            <a:endParaRPr sz="2800"/>
          </a:p>
          <a:p>
            <a:pPr marL="340677" indent="-300037">
              <a:buChar char="•"/>
            </a:pPr>
            <a:r>
              <a:rPr sz="2800"/>
              <a:t> vertical trichords 3-4 and 3-5 "fall out" of the conjunction of the canon and the second important pitch specific motive: the rising semitone F#-G-F# in va, mm. 4-6.</a:t>
            </a:r>
            <a:r>
              <a:t> </a:t>
            </a:r>
          </a:p>
        </p:txBody>
      </p:sp>
      <p:pic>
        <p:nvPicPr>
          <p:cNvPr id="24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4673600"/>
            <a:ext cx="5410200" cy="1828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 section canon"/>
          <p:cNvSpPr txBox="1"/>
          <p:nvPr>
            <p:ph type="title"/>
          </p:nvPr>
        </p:nvSpPr>
        <p:spPr>
          <a:xfrm>
            <a:off x="685800" y="0"/>
            <a:ext cx="7772400" cy="1600200"/>
          </a:xfrm>
          <a:prstGeom prst="rect">
            <a:avLst/>
          </a:prstGeom>
        </p:spPr>
        <p:txBody>
          <a:bodyPr/>
          <a:lstStyle/>
          <a:p>
            <a:pPr/>
            <a:r>
              <a:t>A section canon</a:t>
            </a:r>
          </a:p>
        </p:txBody>
      </p:sp>
      <p:pic>
        <p:nvPicPr>
          <p:cNvPr id="246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0" y="4648200"/>
            <a:ext cx="5410200" cy="1828800"/>
          </a:xfrm>
          <a:prstGeom prst="rect">
            <a:avLst/>
          </a:prstGeom>
          <a:ln w="12700"/>
        </p:spPr>
      </p:pic>
      <p:sp>
        <p:nvSpPr>
          <p:cNvPr id="247" name="Set-class 3-4 is a subset of 4-8, and 3-5 is a subset of 4-9;…"/>
          <p:cNvSpPr txBox="1"/>
          <p:nvPr>
            <p:ph type="body" idx="1"/>
          </p:nvPr>
        </p:nvSpPr>
        <p:spPr>
          <a:xfrm>
            <a:off x="685800" y="990600"/>
            <a:ext cx="7772400" cy="4876800"/>
          </a:xfrm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buChar char="•"/>
            </a:pPr>
            <a:r>
              <a:rPr sz="2800"/>
              <a:t>Set-class 3-4 is a subset of 4-8, and 3-5 is a subset of 4-9; </a:t>
            </a:r>
            <a:endParaRPr sz="2800"/>
          </a:p>
          <a:p>
            <a:pPr marL="340677" indent="-300037">
              <a:lnSpc>
                <a:spcPct val="90000"/>
              </a:lnSpc>
              <a:buChar char="•"/>
            </a:pPr>
            <a:r>
              <a:rPr sz="2800"/>
              <a:t>indeed, if you add 3-4 to its inversion at T</a:t>
            </a:r>
            <a:r>
              <a:rPr baseline="-25000" sz="2800"/>
              <a:t>6</a:t>
            </a:r>
            <a:r>
              <a:rPr sz="2800"/>
              <a:t>I, you get 4-8: (0, 1, 5) &amp; (1, 5, 6) = (0, 1, 5, 6), </a:t>
            </a:r>
            <a:endParaRPr sz="2800"/>
          </a:p>
          <a:p>
            <a:pPr marL="340677" indent="-300037">
              <a:lnSpc>
                <a:spcPct val="90000"/>
              </a:lnSpc>
              <a:buChar char="•"/>
            </a:pPr>
            <a:r>
              <a:rPr sz="2800"/>
              <a:t>and if you add 3-5 to its inversion at T</a:t>
            </a:r>
            <a:r>
              <a:rPr baseline="-25000" sz="2800"/>
              <a:t>7</a:t>
            </a:r>
            <a:r>
              <a:rPr sz="2800"/>
              <a:t>I you get 4-9): (0, 1, 6) &amp; (1, 6, 7) = (0, 1, 6, 7).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 section tran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section transition</a:t>
            </a:r>
          </a:p>
        </p:txBody>
      </p:sp>
      <p:sp>
        <p:nvSpPr>
          <p:cNvPr id="250" name="The &quot;A&quot; section of the movement is brought to an end by a rising figure in vn2, m. 6 that forms sc 7-19 (0, 1, 2, 3, 6, 7, 9): [T, E, 0, 1, 4, 6, 7]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The "A" section of the movement is brought to an end by a rising figure in vn2, m. 6 that forms sc 7-19 (0, 1, 2, 3, 6, 7, 9): [T, E, 0, 1, 4, 6, 7]. </a:t>
            </a:r>
          </a:p>
        </p:txBody>
      </p:sp>
      <p:pic>
        <p:nvPicPr>
          <p:cNvPr id="251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4406900"/>
            <a:ext cx="5410200" cy="1828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A section transition"/>
          <p:cNvSpPr txBox="1"/>
          <p:nvPr>
            <p:ph type="title"/>
          </p:nvPr>
        </p:nvSpPr>
        <p:spPr>
          <a:xfrm>
            <a:off x="685800" y="533400"/>
            <a:ext cx="7772400" cy="1295400"/>
          </a:xfrm>
          <a:prstGeom prst="rect">
            <a:avLst/>
          </a:prstGeom>
        </p:spPr>
        <p:txBody>
          <a:bodyPr/>
          <a:lstStyle/>
          <a:p>
            <a:pPr/>
            <a:r>
              <a:t>A section transition</a:t>
            </a:r>
          </a:p>
        </p:txBody>
      </p:sp>
      <p:sp>
        <p:nvSpPr>
          <p:cNvPr id="254" name="This set includes one occurrence of 4-8, one of 4-9, four of 3-4, and six of 3-5 (!): [T, E, 4], [1, 6, 7], [6, 7, 0], [0, 1, 6], [6, E, 0] and [7, 0, 1]."/>
          <p:cNvSpPr txBox="1"/>
          <p:nvPr>
            <p:ph type="body" idx="1"/>
          </p:nvPr>
        </p:nvSpPr>
        <p:spPr>
          <a:xfrm>
            <a:off x="685800" y="1828800"/>
            <a:ext cx="7772400" cy="5029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rPr sz="2800"/>
              <a:t>This set includes one occurrence of 4-8, one of 4-9, four of 3-4, and six of 3-5 (!): [T, E, 4], [1, 6, 7], [6, 7, 0], [0, 1, 6], [6, E, 0] and [7, 0, 1].</a:t>
            </a:r>
          </a:p>
        </p:txBody>
      </p:sp>
      <p:pic>
        <p:nvPicPr>
          <p:cNvPr id="25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900" y="4318000"/>
            <a:ext cx="5410200" cy="1828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he B 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 section</a:t>
            </a:r>
          </a:p>
        </p:txBody>
      </p:sp>
      <p:sp>
        <p:nvSpPr>
          <p:cNvPr id="258" name="The B section contrasts greatly with the 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  <a:defRPr sz="2800"/>
            </a:pPr>
            <a:r>
              <a:t>The B section contrasts greatly with the A: </a:t>
            </a:r>
          </a:p>
          <a:p>
            <a:pPr lvl="1" marL="742768" indent="-244928">
              <a:lnSpc>
                <a:spcPct val="90000"/>
              </a:lnSpc>
              <a:buBlip>
                <a:blip r:embed="rId2"/>
              </a:buBlip>
              <a:defRPr sz="2400"/>
            </a:pPr>
            <a:r>
              <a:t>in A, all sets include at least one semitone/M7 (ic 1) and one P4/P5 (ic 5), </a:t>
            </a:r>
          </a:p>
          <a:p>
            <a:pPr lvl="1" marL="742768" indent="-244928">
              <a:lnSpc>
                <a:spcPct val="90000"/>
              </a:lnSpc>
              <a:buBlip>
                <a:blip r:embed="rId2"/>
              </a:buBlip>
              <a:defRPr sz="2400"/>
            </a:pPr>
            <a:r>
              <a:t>10 pcs of the total chromatic are used: TE01234567.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 sz="2800"/>
            </a:pPr>
            <a:r>
              <a:t>But the 3-12 that rotates in va in mm. 7-9 contains only M3s (ic 4); </a:t>
            </a:r>
          </a:p>
          <a:p>
            <a:pPr lvl="1" marL="742768" indent="-244928">
              <a:lnSpc>
                <a:spcPct val="90000"/>
              </a:lnSpc>
              <a:buBlip>
                <a:blip r:embed="rId2"/>
              </a:buBlip>
            </a:pPr>
            <a:r>
              <a:rPr sz="2400"/>
              <a:t>the E harmonic in vc combines with it to form set 4-24 (0, 2, 6, 8) as [2, 4, 6, T], a set with exclusively even-numbered ics.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he B se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 section</a:t>
            </a:r>
          </a:p>
        </p:txBody>
      </p:sp>
      <p:sp>
        <p:nvSpPr>
          <p:cNvPr id="262" name="Neither whole-tone set is a subset of any of the tetrachords, pentachords, hexachords or septachords heard in the A sec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sz="2800"/>
              <a:t>Neither whole-tone set is a subset of any of the tetrachords, pentachords, hexachords or septachords heard in the A section.</a:t>
            </a:r>
            <a:endParaRPr sz="2800"/>
          </a:p>
          <a:p>
            <a:pPr marL="0" indent="0">
              <a:lnSpc>
                <a:spcPct val="90000"/>
              </a:lnSpc>
              <a:buSzTx/>
              <a:buNone/>
            </a:pPr>
            <a:r>
              <a:rPr sz="2800"/>
              <a:t>Altogether there are but 4 pcs in mm. 7-9.</a:t>
            </a:r>
          </a:p>
        </p:txBody>
      </p:sp>
      <p:pic>
        <p:nvPicPr>
          <p:cNvPr id="26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200" y="4381500"/>
            <a:ext cx="7200900" cy="1828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67" name="The 7-19 motive returns--like the 4-9 in m. 3 did in m. 4--at T5 to herald the ‘closing section’ of the movement…"/>
          <p:cNvSpPr txBox="1"/>
          <p:nvPr>
            <p:ph type="body" idx="1"/>
          </p:nvPr>
        </p:nvSpPr>
        <p:spPr>
          <a:xfrm>
            <a:off x="685800" y="1752600"/>
            <a:ext cx="5486400" cy="5105400"/>
          </a:xfrm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buBlip>
                <a:blip r:embed="rId3"/>
              </a:buBlip>
            </a:pPr>
            <a:r>
              <a:rPr sz="2800"/>
              <a:t>The 7-19 motive returns--like the 4-9 in m. 3 did in m. 4--at T</a:t>
            </a:r>
            <a:r>
              <a:rPr baseline="-25000" sz="2800"/>
              <a:t>5</a:t>
            </a:r>
            <a:r>
              <a:rPr sz="2800"/>
              <a:t> to herald the ‘closing section’ of the movement</a:t>
            </a:r>
            <a:endParaRPr sz="2800"/>
          </a:p>
          <a:p>
            <a:pPr marL="340677" indent="-300037">
              <a:lnSpc>
                <a:spcPct val="90000"/>
              </a:lnSpc>
              <a:buBlip>
                <a:blip r:embed="rId3"/>
              </a:buBlip>
            </a:pPr>
            <a:r>
              <a:rPr sz="2800"/>
              <a:t>This motive holds 4 pcs invariant with its first statement in m. 6: the central four [E, 0, 4, 6], heard in vns, m. 1, and features the E-F# motive.</a:t>
            </a:r>
          </a:p>
        </p:txBody>
      </p:sp>
      <p:pic>
        <p:nvPicPr>
          <p:cNvPr id="26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1100" y="1803400"/>
            <a:ext cx="2514600" cy="2590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72" name="The F#-G-F# neighbor motion returns in the tempo rit. mm. 11-12 in harmonics, vn 1, over a 3-4 in lower voices [0, 1, 5]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None/>
            </a:lvl1pPr>
          </a:lstStyle>
          <a:p>
            <a:pPr/>
            <a:r>
              <a:t>The F#-G-F# neighbor motion returns in the tempo rit. mm. 11-12 in harmonics, vn 1, over a 3-4 in lower voices [0, 1, 5]</a:t>
            </a:r>
          </a:p>
        </p:txBody>
      </p:sp>
      <p:pic>
        <p:nvPicPr>
          <p:cNvPr id="27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3962400"/>
            <a:ext cx="7175500" cy="220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77" name="this again produces sc 5-7, the union of the prime forms of 4-8 and 4-9: [0, 1, 5, 6, 7]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None/>
            </a:lvl1pPr>
          </a:lstStyle>
          <a:p>
            <a:pPr/>
            <a:r>
              <a:t>this again produces sc 5-7, the union of the prime forms of 4-8 and 4-9: [0, 1, 5, 6, 7]</a:t>
            </a:r>
          </a:p>
        </p:txBody>
      </p:sp>
      <p:pic>
        <p:nvPicPr>
          <p:cNvPr id="27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3378200"/>
            <a:ext cx="7175500" cy="220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4988" y="1693664"/>
            <a:ext cx="6474024" cy="223242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"/>
          <p:cNvSpPr/>
          <p:nvPr/>
        </p:nvSpPr>
        <p:spPr>
          <a:xfrm>
            <a:off x="1783309" y="2836664"/>
            <a:ext cx="1321107" cy="410766"/>
          </a:xfrm>
          <a:prstGeom prst="rect">
            <a:avLst/>
          </a:prstGeom>
          <a:ln w="38100">
            <a:solidFill>
              <a:srgbClr val="531B93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0" name="3-note (013) motive and inversion"/>
          <p:cNvSpPr txBox="1"/>
          <p:nvPr/>
        </p:nvSpPr>
        <p:spPr>
          <a:xfrm>
            <a:off x="1642994" y="411160"/>
            <a:ext cx="4776613" cy="43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marL="0" marR="0" algn="ctr" defTabSz="410765"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3-note (</a:t>
            </a:r>
            <a:r>
              <a:rPr b="1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rPr>
              <a:t>013</a:t>
            </a:r>
            <a:r>
              <a:t>) motive and </a:t>
            </a:r>
            <a:r>
              <a:rPr b="1">
                <a:solidFill>
                  <a:srgbClr val="531B93"/>
                </a:solidFill>
                <a:latin typeface="Helvetica"/>
                <a:ea typeface="Helvetica"/>
                <a:cs typeface="Helvetica"/>
                <a:sym typeface="Helvetica"/>
              </a:rPr>
              <a:t>inversion</a:t>
            </a:r>
          </a:p>
        </p:txBody>
      </p:sp>
      <p:sp>
        <p:nvSpPr>
          <p:cNvPr id="101" name="Rectangle"/>
          <p:cNvSpPr/>
          <p:nvPr/>
        </p:nvSpPr>
        <p:spPr>
          <a:xfrm>
            <a:off x="3456137" y="1842492"/>
            <a:ext cx="1321107" cy="410766"/>
          </a:xfrm>
          <a:prstGeom prst="rect">
            <a:avLst/>
          </a:prstGeom>
          <a:ln w="38100">
            <a:solidFill>
              <a:srgbClr val="531B93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2" name="Rectangle"/>
          <p:cNvSpPr/>
          <p:nvPr/>
        </p:nvSpPr>
        <p:spPr>
          <a:xfrm>
            <a:off x="5265887" y="1937742"/>
            <a:ext cx="2279467" cy="410766"/>
          </a:xfrm>
          <a:prstGeom prst="rect">
            <a:avLst/>
          </a:prstGeom>
          <a:ln w="38100">
            <a:solidFill>
              <a:srgbClr val="531B93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3" name="Rectangle"/>
          <p:cNvSpPr/>
          <p:nvPr/>
        </p:nvSpPr>
        <p:spPr>
          <a:xfrm>
            <a:off x="1908325" y="2044898"/>
            <a:ext cx="1321106" cy="410767"/>
          </a:xfrm>
          <a:prstGeom prst="rect">
            <a:avLst/>
          </a:prstGeom>
          <a:ln w="38100">
            <a:solidFill>
              <a:srgbClr val="531B93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4" name="Rectangle"/>
          <p:cNvSpPr/>
          <p:nvPr/>
        </p:nvSpPr>
        <p:spPr>
          <a:xfrm>
            <a:off x="5396856" y="3259336"/>
            <a:ext cx="1321107" cy="410766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5" name="Rectangle"/>
          <p:cNvSpPr/>
          <p:nvPr/>
        </p:nvSpPr>
        <p:spPr>
          <a:xfrm>
            <a:off x="2182169" y="2925961"/>
            <a:ext cx="1321106" cy="410766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algn="ctr" defTabSz="410765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82" name="[0, 1, 5, 6, 7] pauses before a final 4-9 (T7I in relation to the first 4-9 [E, 0, 5, 6]) and the last statement of the rising 7-19 at T8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t>[0, 1, 5, 6, 7] pauses before a final 4-9 (T</a:t>
            </a:r>
            <a:r>
              <a:rPr baseline="-25000"/>
              <a:t>7</a:t>
            </a:r>
            <a:r>
              <a:t>I in relation to the first 4-9 [E, 0, 5, 6]) and the last statement of the rising 7-19 at T</a:t>
            </a:r>
            <a:r>
              <a:rPr baseline="-25000"/>
              <a:t>8</a:t>
            </a:r>
            <a:r>
              <a:t> </a:t>
            </a:r>
          </a:p>
        </p:txBody>
      </p:sp>
      <p:pic>
        <p:nvPicPr>
          <p:cNvPr id="28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3873500"/>
            <a:ext cx="7175500" cy="220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87" name="The final rising figure holds three pcs invariant with its first appearance: 3-5 [0, 6, 7] and four invariant pcs with the 7-19 in m. 10: [0, 3, 6, 9]…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buBlip>
                <a:blip r:embed="rId3"/>
              </a:buBlip>
            </a:pPr>
            <a:r>
              <a:rPr sz="2800"/>
              <a:t>The final rising figure holds three pcs invariant with its first appearance: 3-5 [0, 6, 7] and four invariant pcs with the 7-19 in m. 10: [0, 3, 6, 9] </a:t>
            </a:r>
            <a:endParaRPr sz="2800"/>
          </a:p>
          <a:p>
            <a:pPr marL="340677" indent="-300037">
              <a:lnSpc>
                <a:spcPct val="90000"/>
              </a:lnSpc>
              <a:buBlip>
                <a:blip r:embed="rId3"/>
              </a:buBlip>
            </a:pPr>
            <a:r>
              <a:rPr sz="2800"/>
              <a:t>This 4-28 joins with the [2, 7, 8] of the previous 4-9). </a:t>
            </a:r>
          </a:p>
        </p:txBody>
      </p:sp>
      <p:pic>
        <p:nvPicPr>
          <p:cNvPr id="288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" y="4292600"/>
            <a:ext cx="7175500" cy="220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8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he closing section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The closing section</a:t>
            </a:r>
          </a:p>
        </p:txBody>
      </p:sp>
      <p:sp>
        <p:nvSpPr>
          <p:cNvPr id="291" name="Altogether the vertical 4-9 and rising motive 7-19 create sc 8-9, the abstract complement of 4-9."/>
          <p:cNvSpPr txBox="1"/>
          <p:nvPr>
            <p:ph type="body" idx="1"/>
          </p:nvPr>
        </p:nvSpPr>
        <p:spPr>
          <a:xfrm>
            <a:off x="685800" y="1752600"/>
            <a:ext cx="7772400" cy="510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None/>
              <a:defRPr sz="2800"/>
            </a:lvl1pPr>
          </a:lstStyle>
          <a:p>
            <a:pPr/>
            <a:r>
              <a:t>Altogether the vertical 4-9 and rising motive 7-19 create sc 8-9, the abstract complement of 4-9.</a:t>
            </a:r>
          </a:p>
        </p:txBody>
      </p:sp>
      <p:pic>
        <p:nvPicPr>
          <p:cNvPr id="29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3352800"/>
            <a:ext cx="7175500" cy="2209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ymmetry in op. 5, 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Symmetry in op. 5, IV</a:t>
            </a:r>
          </a:p>
        </p:txBody>
      </p:sp>
      <p:sp>
        <p:nvSpPr>
          <p:cNvPr id="296" name="Symmetrical sets and the symmetrical use of sets in registral spacings are very important in this movemen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buBlip>
                <a:blip r:embed="rId3"/>
              </a:buBlip>
            </a:pPr>
            <a:r>
              <a:rPr sz="2800"/>
              <a:t>Symmetrical sets and the symmetrical use of sets in registral spacings are very important in this movement. </a:t>
            </a:r>
            <a:endParaRPr sz="2800"/>
          </a:p>
          <a:p>
            <a:pPr marL="340677" indent="-300037">
              <a:buBlip>
                <a:blip r:embed="rId3"/>
              </a:buBlip>
            </a:pPr>
            <a:r>
              <a:rPr sz="2800"/>
              <a:t>For example, the vertical 4-9 in m. 2, vn 1 &amp; 2, is horizontalized in m. 3, v 1, arpeggiated downward by i7, i6 and i5: 6-E-5-0. </a:t>
            </a:r>
            <a:endParaRPr sz="2800"/>
          </a:p>
          <a:p>
            <a:pPr marL="340677" indent="-300037">
              <a:buBlip>
                <a:blip r:embed="rId3"/>
              </a:buBlip>
            </a:pPr>
            <a:r>
              <a:rPr sz="2800"/>
              <a:t>The 7-19 motive is consistently divided in the middle by a pitch axis at pc E, 4 or 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4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4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et-class inven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Set-class inventory</a:t>
            </a:r>
          </a:p>
        </p:txBody>
      </p:sp>
      <p:pic>
        <p:nvPicPr>
          <p:cNvPr id="30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2133600"/>
            <a:ext cx="7772400" cy="25908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0500" y="457200"/>
            <a:ext cx="5461000" cy="5943600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droppedImage.tiff"/>
          <p:cNvGrpSpPr/>
          <p:nvPr/>
        </p:nvGrpSpPr>
        <p:grpSpPr>
          <a:xfrm>
            <a:off x="6007883" y="5260975"/>
            <a:ext cx="2572158" cy="1434902"/>
            <a:chOff x="0" y="0"/>
            <a:chExt cx="2572156" cy="1434901"/>
          </a:xfrm>
        </p:grpSpPr>
        <p:pic>
          <p:nvPicPr>
            <p:cNvPr id="108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2521357" cy="13841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7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72157" cy="1434902"/>
            </a:xfrm>
            <a:prstGeom prst="rect">
              <a:avLst/>
            </a:prstGeom>
            <a:effectLst/>
          </p:spPr>
        </p:pic>
      </p:grpSp>
      <p:sp>
        <p:nvSpPr>
          <p:cNvPr id="110" name="Another way to represent Inversion: Ixy"/>
          <p:cNvSpPr txBox="1"/>
          <p:nvPr>
            <p:ph type="title"/>
          </p:nvPr>
        </p:nvSpPr>
        <p:spPr>
          <a:xfrm>
            <a:off x="455414" y="383976"/>
            <a:ext cx="8233172" cy="1437681"/>
          </a:xfrm>
          <a:prstGeom prst="rect">
            <a:avLst/>
          </a:prstGeom>
        </p:spPr>
        <p:txBody>
          <a:bodyPr/>
          <a:lstStyle/>
          <a:p>
            <a:pPr>
              <a:defRPr i="1" sz="3200"/>
            </a:pPr>
            <a:r>
              <a:t>Another way to represent Inversion: I</a:t>
            </a:r>
            <a:r>
              <a:rPr baseline="31999"/>
              <a:t>x</a:t>
            </a:r>
            <a:r>
              <a:rPr baseline="-5999"/>
              <a:t>y</a:t>
            </a:r>
          </a:p>
        </p:txBody>
      </p:sp>
      <p:sp>
        <p:nvSpPr>
          <p:cNvPr id="111" name="This notation represents the case where X and Y are pcs that invert onto each other…"/>
          <p:cNvSpPr txBox="1"/>
          <p:nvPr>
            <p:ph type="body" sz="half" idx="1"/>
          </p:nvPr>
        </p:nvSpPr>
        <p:spPr>
          <a:xfrm>
            <a:off x="348257" y="1500187"/>
            <a:ext cx="8233173" cy="1633785"/>
          </a:xfrm>
          <a:prstGeom prst="rect">
            <a:avLst/>
          </a:prstGeom>
        </p:spPr>
        <p:txBody>
          <a:bodyPr/>
          <a:lstStyle/>
          <a:p>
            <a:pPr marL="275255" indent="-234615">
              <a:defRPr sz="2600"/>
            </a:pPr>
            <a:r>
              <a:t>This notation represents the case where X and Y are pcs that invert onto each other</a:t>
            </a:r>
          </a:p>
          <a:p>
            <a:pPr marL="40640" indent="0">
              <a:spcBef>
                <a:spcPts val="0"/>
              </a:spcBef>
              <a:buClrTx/>
              <a:buSzTx/>
              <a:buFontTx/>
              <a:buNone/>
              <a:defRPr sz="2600"/>
            </a:pPr>
            <a:r>
              <a:t>I</a:t>
            </a:r>
            <a:r>
              <a:rPr baseline="31999"/>
              <a:t>G</a:t>
            </a:r>
            <a:r>
              <a:rPr baseline="-5999"/>
              <a:t>B </a:t>
            </a:r>
            <a:r>
              <a:t>maps G and B onto each other in the circle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7546147" y="6250781"/>
            <a:ext cx="147706" cy="19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3" name="o2.png" descr="o2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2328" y="3232546"/>
            <a:ext cx="3335239" cy="318566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Line"/>
          <p:cNvSpPr/>
          <p:nvPr/>
        </p:nvSpPr>
        <p:spPr>
          <a:xfrm flipV="1">
            <a:off x="2530798" y="3874577"/>
            <a:ext cx="1" cy="1725680"/>
          </a:xfrm>
          <a:prstGeom prst="line">
            <a:avLst/>
          </a:prstGeom>
          <a:ln w="25400">
            <a:solidFill>
              <a:srgbClr val="FF2600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droppedImage.tiff"/>
          <p:cNvGrpSpPr/>
          <p:nvPr/>
        </p:nvGrpSpPr>
        <p:grpSpPr>
          <a:xfrm>
            <a:off x="6007883" y="5260975"/>
            <a:ext cx="2572158" cy="1434902"/>
            <a:chOff x="0" y="0"/>
            <a:chExt cx="2572156" cy="1434901"/>
          </a:xfrm>
        </p:grpSpPr>
        <p:pic>
          <p:nvPicPr>
            <p:cNvPr id="117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2521357" cy="13841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" name="droppedImage.tiff" descr="droppedImage.tif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72157" cy="1434902"/>
            </a:xfrm>
            <a:prstGeom prst="rect">
              <a:avLst/>
            </a:prstGeom>
            <a:effectLst/>
          </p:spPr>
        </p:pic>
      </p:grpSp>
      <p:sp>
        <p:nvSpPr>
          <p:cNvPr id="119" name="Another way to represent Inversion: Ixy"/>
          <p:cNvSpPr txBox="1"/>
          <p:nvPr>
            <p:ph type="title"/>
          </p:nvPr>
        </p:nvSpPr>
        <p:spPr>
          <a:xfrm>
            <a:off x="455414" y="383976"/>
            <a:ext cx="8233172" cy="1437681"/>
          </a:xfrm>
          <a:prstGeom prst="rect">
            <a:avLst/>
          </a:prstGeom>
        </p:spPr>
        <p:txBody>
          <a:bodyPr/>
          <a:lstStyle/>
          <a:p>
            <a:pPr>
              <a:defRPr i="1" sz="3200"/>
            </a:pPr>
            <a:r>
              <a:t>Another way to represent Inversion: I</a:t>
            </a:r>
            <a:r>
              <a:rPr baseline="31999"/>
              <a:t>x</a:t>
            </a:r>
            <a:r>
              <a:rPr baseline="-5999"/>
              <a:t>y</a:t>
            </a:r>
          </a:p>
        </p:txBody>
      </p:sp>
      <p:sp>
        <p:nvSpPr>
          <p:cNvPr id="120" name="This inversion also maps:…"/>
          <p:cNvSpPr txBox="1"/>
          <p:nvPr>
            <p:ph type="body" idx="1"/>
          </p:nvPr>
        </p:nvSpPr>
        <p:spPr>
          <a:xfrm>
            <a:off x="348257" y="1500187"/>
            <a:ext cx="8233173" cy="4595965"/>
          </a:xfrm>
          <a:prstGeom prst="rect">
            <a:avLst/>
          </a:prstGeom>
        </p:spPr>
        <p:txBody>
          <a:bodyPr/>
          <a:lstStyle/>
          <a:p>
            <a:pPr marL="275255" indent="-234615">
              <a:defRPr sz="2600"/>
            </a:pPr>
            <a:r>
              <a:t>This inversion also maps: </a:t>
            </a:r>
          </a:p>
          <a:p>
            <a:pPr marL="275255" indent="-234615">
              <a:defRPr sz="2600"/>
            </a:pPr>
            <a:r>
              <a:t>C# onto F: </a:t>
            </a:r>
            <a:r>
              <a:rPr>
                <a:solidFill>
                  <a:srgbClr val="0433FF"/>
                </a:solidFill>
              </a:rPr>
              <a:t>I</a:t>
            </a:r>
            <a:r>
              <a:rPr baseline="31999">
                <a:solidFill>
                  <a:srgbClr val="0433FF"/>
                </a:solidFill>
              </a:rPr>
              <a:t>C#</a:t>
            </a:r>
            <a:r>
              <a:rPr baseline="-5999">
                <a:solidFill>
                  <a:srgbClr val="0433FF"/>
                </a:solidFill>
              </a:rPr>
              <a:t>F</a:t>
            </a:r>
          </a:p>
          <a:p>
            <a:pPr marL="275255" indent="-234615">
              <a:defRPr sz="2600"/>
            </a:pPr>
            <a:r>
              <a:t>D onto E: </a:t>
            </a:r>
            <a:r>
              <a:rPr>
                <a:solidFill>
                  <a:srgbClr val="4F8F00"/>
                </a:solidFill>
              </a:rPr>
              <a:t>I</a:t>
            </a:r>
            <a:r>
              <a:rPr baseline="31999">
                <a:solidFill>
                  <a:srgbClr val="4F8F00"/>
                </a:solidFill>
              </a:rPr>
              <a:t>D</a:t>
            </a:r>
            <a:r>
              <a:rPr baseline="-5999">
                <a:solidFill>
                  <a:srgbClr val="4F8F00"/>
                </a:solidFill>
              </a:rPr>
              <a:t>E</a:t>
            </a:r>
          </a:p>
          <a:p>
            <a:pPr marL="275255" indent="-234615">
              <a:defRPr sz="2600"/>
            </a:pPr>
            <a:r>
              <a:t>Bb onto G#: </a:t>
            </a:r>
            <a:r>
              <a:rPr>
                <a:solidFill>
                  <a:srgbClr val="FF40FF"/>
                </a:solidFill>
              </a:rPr>
              <a:t>I</a:t>
            </a:r>
            <a:r>
              <a:rPr baseline="31999">
                <a:solidFill>
                  <a:srgbClr val="FF40FF"/>
                </a:solidFill>
              </a:rPr>
              <a:t>Bb</a:t>
            </a:r>
            <a:r>
              <a:rPr baseline="-5999">
                <a:solidFill>
                  <a:srgbClr val="FF40FF"/>
                </a:solidFill>
              </a:rPr>
              <a:t>G# </a:t>
            </a:r>
            <a:endParaRPr baseline="-5999"/>
          </a:p>
          <a:p>
            <a:pPr marL="275255" indent="-234615">
              <a:defRPr sz="2600"/>
            </a:pPr>
            <a:r>
              <a:t>and D# onto A: </a:t>
            </a:r>
            <a:r>
              <a:rPr>
                <a:solidFill>
                  <a:srgbClr val="941100"/>
                </a:solidFill>
              </a:rPr>
              <a:t>I</a:t>
            </a:r>
            <a:r>
              <a:rPr baseline="31999">
                <a:solidFill>
                  <a:srgbClr val="941100"/>
                </a:solidFill>
              </a:rPr>
              <a:t>D#</a:t>
            </a:r>
            <a:r>
              <a:rPr baseline="-5999">
                <a:solidFill>
                  <a:srgbClr val="941100"/>
                </a:solidFill>
              </a:rPr>
              <a:t>A</a:t>
            </a:r>
          </a:p>
        </p:txBody>
      </p:sp>
      <p:pic>
        <p:nvPicPr>
          <p:cNvPr id="121" name="o2.png" descr="o2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7224" y="2927908"/>
            <a:ext cx="3335239" cy="318566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7546147" y="6250781"/>
            <a:ext cx="147706" cy="1946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Line"/>
          <p:cNvSpPr/>
          <p:nvPr/>
        </p:nvSpPr>
        <p:spPr>
          <a:xfrm flipV="1">
            <a:off x="5075760" y="3426758"/>
            <a:ext cx="1" cy="1725681"/>
          </a:xfrm>
          <a:prstGeom prst="line">
            <a:avLst/>
          </a:prstGeom>
          <a:ln w="25400">
            <a:solidFill>
              <a:srgbClr val="0433FF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" name="Line"/>
          <p:cNvSpPr/>
          <p:nvPr/>
        </p:nvSpPr>
        <p:spPr>
          <a:xfrm flipV="1">
            <a:off x="5674591" y="3705286"/>
            <a:ext cx="1" cy="1168626"/>
          </a:xfrm>
          <a:prstGeom prst="line">
            <a:avLst/>
          </a:prstGeom>
          <a:ln w="25400">
            <a:solidFill>
              <a:srgbClr val="008F00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5" name="Line"/>
          <p:cNvSpPr/>
          <p:nvPr/>
        </p:nvSpPr>
        <p:spPr>
          <a:xfrm flipV="1">
            <a:off x="3486327" y="3936429"/>
            <a:ext cx="1" cy="1168625"/>
          </a:xfrm>
          <a:prstGeom prst="line">
            <a:avLst/>
          </a:prstGeom>
          <a:ln w="25400">
            <a:solidFill>
              <a:srgbClr val="FF40FF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6" name="Line"/>
          <p:cNvSpPr/>
          <p:nvPr/>
        </p:nvSpPr>
        <p:spPr>
          <a:xfrm flipH="1">
            <a:off x="3370189" y="4250894"/>
            <a:ext cx="2189309" cy="1"/>
          </a:xfrm>
          <a:prstGeom prst="line">
            <a:avLst/>
          </a:prstGeom>
          <a:ln w="25400">
            <a:solidFill>
              <a:srgbClr val="941100"/>
            </a:solidFill>
            <a:headEnd type="triangle"/>
            <a:tail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" name="Line"/>
          <p:cNvSpPr/>
          <p:nvPr/>
        </p:nvSpPr>
        <p:spPr>
          <a:xfrm flipV="1">
            <a:off x="4464843" y="3456533"/>
            <a:ext cx="1" cy="1666131"/>
          </a:xfrm>
          <a:prstGeom prst="line">
            <a:avLst/>
          </a:prstGeom>
          <a:ln w="25400">
            <a:solidFill>
              <a:srgbClr val="011993"/>
            </a:solidFill>
            <a:prstDash val="sysDot"/>
            <a:miter lim="400000"/>
            <a:headEnd type="triangle"/>
          </a:ln>
        </p:spPr>
        <p:txBody>
          <a:bodyPr lIns="0" tIns="0" rIns="0" bIns="0"/>
          <a:lstStyle/>
          <a:p>
            <a:pPr marL="40640" marR="40640" defTabSz="910828">
              <a:defRPr sz="22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whole" bldLvl="1" animBg="1" rev="0" advAuto="0" spid="124" grpId="2"/>
      <p:bldP build="whole" bldLvl="1" animBg="1" rev="0" advAuto="0" spid="123" grpId="3"/>
      <p:bldP build="whole" bldLvl="1" animBg="1" rev="0" advAuto="0" spid="125" grpId="4"/>
      <p:bldP build="whole" bldLvl="1" animBg="1" rev="0" advAuto="0" spid="127" grpId="6"/>
      <p:bldP build="whole" bldLvl="1" animBg="1" rev="0" advAuto="0" spid="12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et Complementa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 Complementarity</a:t>
            </a:r>
          </a:p>
        </p:txBody>
      </p:sp>
      <p:sp>
        <p:nvSpPr>
          <p:cNvPr id="131" name="Set Complement: the set formed by all pcs not included in original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Set Complement: the set formed by all pcs not included in original set</a:t>
            </a:r>
          </a:p>
          <a:p>
            <a:pPr>
              <a:buBlip>
                <a:blip r:embed="rId3"/>
              </a:buBlip>
            </a:pPr>
            <a:r>
              <a:t>Union of set and its complement = collection fo all 12 pcs, or aggregate</a:t>
            </a:r>
          </a:p>
          <a:p>
            <a:pPr>
              <a:buBlip>
                <a:blip r:embed="rId3"/>
              </a:buBlip>
            </a:pPr>
            <a:r>
              <a:t>[0123] and [456789TE]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et Complementa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 Complementarity</a:t>
            </a:r>
          </a:p>
        </p:txBody>
      </p:sp>
      <p:sp>
        <p:nvSpPr>
          <p:cNvPr id="135" name="Literal Complement: the set of actual pcs not included in original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Literal Complement: the set of actual pcs not included in original set</a:t>
            </a:r>
          </a:p>
          <a:p>
            <a:pPr marL="0" indent="0">
              <a:buSzTx/>
              <a:buNone/>
            </a:pPr>
            <a:r>
              <a:t>[0123] and [456789TE]</a:t>
            </a:r>
          </a:p>
          <a:p>
            <a:pPr marL="0" indent="0">
              <a:buSzTx/>
              <a:buNone/>
            </a:pPr>
            <a:r>
              <a:t>[02468T] and [13579E]</a:t>
            </a:r>
          </a:p>
          <a:p>
            <a:pPr marL="0" indent="0">
              <a:buSzTx/>
              <a:buNone/>
            </a:pPr>
            <a:r>
              <a:t>[0369] and [124578TE]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ouple2.png" descr="couple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4648200"/>
            <a:ext cx="1819275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et Complementar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Set Complementarity</a:t>
            </a:r>
          </a:p>
        </p:txBody>
      </p:sp>
      <p:sp>
        <p:nvSpPr>
          <p:cNvPr id="139" name="Abstract Complement: any member of the set class that includes the literal compl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Abstract Complement: any member of the </a:t>
            </a:r>
            <a:r>
              <a:rPr i="1"/>
              <a:t>set class</a:t>
            </a:r>
            <a:r>
              <a:t> that includes the literal complement</a:t>
            </a:r>
          </a:p>
          <a:p>
            <a:pPr marL="0" indent="0">
              <a:buSzTx/>
              <a:buNone/>
            </a:pPr>
            <a:r>
              <a:t>(0123) and (01234567)</a:t>
            </a:r>
          </a:p>
          <a:p>
            <a:pPr marL="0" indent="0">
              <a:buSzTx/>
              <a:buNone/>
            </a:pPr>
            <a:r>
              <a:t>(02468T) and (02468T)</a:t>
            </a:r>
          </a:p>
          <a:p>
            <a:pPr marL="0" indent="0">
              <a:buSzTx/>
              <a:buNone/>
            </a:pPr>
            <a:r>
              <a:t>(0369) and (0134679T)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Avenir Heavy"/>
        <a:ea typeface="Avenir Heavy"/>
        <a:cs typeface="Avenir Heavy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