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7700" y="977900"/>
            <a:ext cx="1691291" cy="25369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/>
          <p:nvPr>
            <p:ph type="pic" idx="13"/>
          </p:nvPr>
        </p:nvSpPr>
        <p:spPr>
          <a:xfrm>
            <a:off x="4701080" y="2297102"/>
            <a:ext cx="8877139" cy="6597667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donec quis nunc"/>
          <p:cNvSpPr txBox="1"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1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half" idx="13"/>
          </p:nvPr>
        </p:nvSpPr>
        <p:spPr>
          <a:xfrm>
            <a:off x="6172200" y="4787900"/>
            <a:ext cx="6375400" cy="414567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quarter" idx="14"/>
          </p:nvPr>
        </p:nvSpPr>
        <p:spPr>
          <a:xfrm>
            <a:off x="6333919" y="1079498"/>
            <a:ext cx="5918201" cy="34290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321934" y="1080867"/>
            <a:ext cx="7686496" cy="780754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5556601" y="1079500"/>
            <a:ext cx="7701342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Image"/>
          <p:cNvSpPr/>
          <p:nvPr>
            <p:ph type="pic" idx="14"/>
          </p:nvPr>
        </p:nvSpPr>
        <p:spPr>
          <a:xfrm>
            <a:off x="299347" y="1003300"/>
            <a:ext cx="7793714" cy="78994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6335522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— Johnny Appleseed"/>
          <p:cNvSpPr txBox="1"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44" name="Type a quote here."/>
          <p:cNvSpPr txBox="1"/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Type a quote here.</a:t>
            </a:r>
          </a:p>
        </p:txBody>
      </p:sp>
      <p:sp>
        <p:nvSpPr>
          <p:cNvPr id="145" name="”"/>
          <p:cNvSpPr txBox="1"/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6" name="“"/>
          <p:cNvSpPr txBox="1"/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mage"/>
          <p:cNvSpPr/>
          <p:nvPr>
            <p:ph type="pic" idx="13"/>
          </p:nvPr>
        </p:nvSpPr>
        <p:spPr>
          <a:xfrm>
            <a:off x="0" y="0"/>
            <a:ext cx="15312005" cy="995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ngel">
    <p:bg>
      <p:bgPr>
        <a:solidFill>
          <a:srgbClr val="432C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Florence canzoniere_small.jpg" descr="Florence canzoniere_small.jpg"/>
          <p:cNvPicPr>
            <a:picLocks noChangeAspect="0"/>
          </p:cNvPicPr>
          <p:nvPr/>
        </p:nvPicPr>
        <p:blipFill>
          <a:blip r:embed="rId2">
            <a:alphaModFix amt="13000"/>
            <a:extLst/>
          </a:blip>
          <a:stretch>
            <a:fillRect/>
          </a:stretch>
        </p:blipFill>
        <p:spPr>
          <a:xfrm>
            <a:off x="1733973" y="-1"/>
            <a:ext cx="9931965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975359" y="541866"/>
            <a:ext cx="11054082" cy="2275841"/>
          </a:xfrm>
          <a:prstGeom prst="rect">
            <a:avLst/>
          </a:prstGeom>
        </p:spPr>
        <p:txBody>
          <a:bodyPr lIns="72248" tIns="72248" rIns="72248" bIns="72248" anchor="ctr">
            <a:noAutofit/>
          </a:bodyPr>
          <a:lstStyle>
            <a:lvl1pPr marL="57799" marR="57799" defTabSz="1300480">
              <a:defRPr cap="none" spc="0" sz="6200">
                <a:solidFill>
                  <a:srgbClr val="FBE774"/>
                </a:solidFill>
                <a:uFill>
                  <a:solidFill>
                    <a:srgbClr val="FBE774"/>
                  </a:solidFill>
                </a:uFill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12127" marR="57799" indent="-471487" defTabSz="1300480">
              <a:spcBef>
                <a:spcPts val="1000"/>
              </a:spcBef>
              <a:buClrTx/>
              <a:buSzPct val="100000"/>
              <a:defRPr spc="0" sz="4400">
                <a:solidFill>
                  <a:srgbClr val="FFED75"/>
                </a:solidFill>
                <a:uFill>
                  <a:solidFill>
                    <a:srgbClr val="FFED75"/>
                  </a:solidFill>
                </a:uFill>
                <a:latin typeface="Monotype Corsiva"/>
                <a:ea typeface="Monotype Corsiva"/>
                <a:cs typeface="Monotype Corsiva"/>
                <a:sym typeface="Monotype Corsiva"/>
              </a:defRPr>
            </a:lvl1pPr>
            <a:lvl2pPr marL="885643" marR="57799" indent="-387803" defTabSz="1300480">
              <a:spcBef>
                <a:spcPts val="800"/>
              </a:spcBef>
              <a:buClrTx/>
              <a:buSzPct val="100000"/>
              <a:buChar char="–"/>
              <a:defRPr spc="0" sz="3800">
                <a:solidFill>
                  <a:srgbClr val="FFED75"/>
                </a:solidFill>
                <a:uFill>
                  <a:solidFill>
                    <a:srgbClr val="FFED75"/>
                  </a:solidFill>
                </a:uFill>
                <a:latin typeface="Monotype Corsiva"/>
                <a:ea typeface="Monotype Corsiva"/>
                <a:cs typeface="Monotype Corsiva"/>
                <a:sym typeface="Monotype Corsiva"/>
              </a:defRPr>
            </a:lvl2pPr>
            <a:lvl3pPr marL="1278889" marR="57799" indent="-323850" defTabSz="1300480">
              <a:spcBef>
                <a:spcPts val="700"/>
              </a:spcBef>
              <a:buClrTx/>
              <a:buSzPct val="100000"/>
              <a:defRPr spc="0" sz="3400">
                <a:solidFill>
                  <a:srgbClr val="FFED75"/>
                </a:solidFill>
                <a:uFill>
                  <a:solidFill>
                    <a:srgbClr val="FFED75"/>
                  </a:solidFill>
                </a:uFill>
                <a:latin typeface="Monotype Corsiva"/>
                <a:ea typeface="Monotype Corsiva"/>
                <a:cs typeface="Monotype Corsiva"/>
                <a:sym typeface="Monotype Corsiva"/>
              </a:defRPr>
            </a:lvl3pPr>
            <a:lvl4pPr marL="1732279" marR="57799" indent="-320039" defTabSz="1300480">
              <a:spcBef>
                <a:spcPts val="600"/>
              </a:spcBef>
              <a:buClrTx/>
              <a:buSzPct val="100000"/>
              <a:buChar char="–"/>
              <a:defRPr spc="0">
                <a:solidFill>
                  <a:srgbClr val="FFED75"/>
                </a:solidFill>
                <a:uFill>
                  <a:solidFill>
                    <a:srgbClr val="FFED75"/>
                  </a:solidFill>
                </a:uFill>
                <a:latin typeface="Monotype Corsiva"/>
                <a:ea typeface="Monotype Corsiva"/>
                <a:cs typeface="Monotype Corsiva"/>
                <a:sym typeface="Monotype Corsiva"/>
              </a:defRPr>
            </a:lvl4pPr>
            <a:lvl5pPr marL="2189479" marR="57799" indent="-320039" defTabSz="1300480">
              <a:spcBef>
                <a:spcPts val="600"/>
              </a:spcBef>
              <a:buClrTx/>
              <a:buSzPct val="100000"/>
              <a:buChar char="»"/>
              <a:defRPr spc="0">
                <a:solidFill>
                  <a:srgbClr val="FFED75"/>
                </a:solidFill>
                <a:uFill>
                  <a:solidFill>
                    <a:srgbClr val="FFED75"/>
                  </a:solidFill>
                </a:uFill>
                <a:latin typeface="Monotype Corsiva"/>
                <a:ea typeface="Monotype Corsiva"/>
                <a:cs typeface="Monotype Corsiva"/>
                <a:sym typeface="Monotype Corsiv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10469037" y="8886613"/>
            <a:ext cx="411472" cy="403720"/>
          </a:xfrm>
          <a:prstGeom prst="rect">
            <a:avLst/>
          </a:prstGeom>
        </p:spPr>
        <p:txBody>
          <a:bodyPr lIns="72248" tIns="72248" rIns="72248" bIns="72248"/>
          <a:lstStyle>
            <a:lvl1pPr defTabSz="650240">
              <a:defRPr cap="none" spc="0" sz="1800">
                <a:solidFill>
                  <a:srgbClr val="FFED75"/>
                </a:solidFill>
                <a:uFill>
                  <a:solidFill>
                    <a:srgbClr val="FFED7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533400" y="3492500"/>
            <a:ext cx="11938000" cy="7762817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876300" y="2304347"/>
            <a:ext cx="11239500" cy="730861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"/>
          <p:cNvSpPr/>
          <p:nvPr>
            <p:ph type="pic" idx="13"/>
          </p:nvPr>
        </p:nvSpPr>
        <p:spPr>
          <a:xfrm>
            <a:off x="3630632" y="977900"/>
            <a:ext cx="10604501" cy="788147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Voice-Leading Parsimony in the Music of Alexander Scriabi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91" sz="4600"/>
            </a:lvl1pPr>
          </a:lstStyle>
          <a:p>
            <a:pPr/>
            <a:r>
              <a:t>Voice-Leading Parsimony in the Music of Alexander Scriabin</a:t>
            </a:r>
          </a:p>
        </p:txBody>
      </p:sp>
      <p:sp>
        <p:nvSpPr>
          <p:cNvPr id="189" name="Clifton Callendar"/>
          <p:cNvSpPr txBox="1"/>
          <p:nvPr>
            <p:ph type="subTitle" sz="quarter" idx="1"/>
          </p:nvPr>
        </p:nvSpPr>
        <p:spPr>
          <a:xfrm>
            <a:off x="469900" y="5130800"/>
            <a:ext cx="11658600" cy="1778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>
            <a:lvl1pPr>
              <a:defRPr spc="183" sz="4600"/>
            </a:lvl1pPr>
          </a:lstStyle>
          <a:p>
            <a:pPr/>
            <a:r>
              <a:t>Clifton Callendar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262" t="0" r="0" b="0"/>
          <a:stretch>
            <a:fillRect/>
          </a:stretch>
        </p:blipFill>
        <p:spPr>
          <a:xfrm>
            <a:off x="1560181" y="607880"/>
            <a:ext cx="10162543" cy="4959028"/>
          </a:xfrm>
          <a:prstGeom prst="rect">
            <a:avLst/>
          </a:prstGeom>
        </p:spPr>
      </p:pic>
      <p:sp>
        <p:nvSpPr>
          <p:cNvPr id="235" name="p2 relations between mystic chords (1 voice moves by 1 step 2x)"/>
          <p:cNvSpPr txBox="1"/>
          <p:nvPr>
            <p:ph type="body" idx="14"/>
          </p:nvPr>
        </p:nvSpPr>
        <p:spPr>
          <a:xfrm>
            <a:off x="673100" y="5858933"/>
            <a:ext cx="11658600" cy="533401"/>
          </a:xfrm>
          <a:prstGeom prst="rect">
            <a:avLst/>
          </a:prstGeom>
        </p:spPr>
        <p:txBody>
          <a:bodyPr/>
          <a:lstStyle/>
          <a:p>
            <a:pPr>
              <a:defRPr spc="198" sz="2200"/>
            </a:pPr>
            <a:r>
              <a:t>p</a:t>
            </a:r>
            <a:r>
              <a:rPr baseline="31999"/>
              <a:t>2</a:t>
            </a:r>
            <a:r>
              <a:t> relations between mystic chords (1 voice moves by 1 step 2x)</a:t>
            </a:r>
          </a:p>
        </p:txBody>
      </p:sp>
      <p:sp>
        <p:nvSpPr>
          <p:cNvPr id="236" name="mystic chord to whole-tone; 10 possible motions away from whole-tone…"/>
          <p:cNvSpPr txBox="1"/>
          <p:nvPr>
            <p:ph type="body" sz="half" idx="1"/>
          </p:nvPr>
        </p:nvSpPr>
        <p:spPr>
          <a:xfrm>
            <a:off x="673099" y="6684433"/>
            <a:ext cx="11658600" cy="2538148"/>
          </a:xfrm>
          <a:prstGeom prst="rect">
            <a:avLst/>
          </a:prstGeom>
        </p:spPr>
        <p:txBody>
          <a:bodyPr/>
          <a:lstStyle/>
          <a:p>
            <a:pPr marL="435428" indent="-435428">
              <a:buClrTx/>
              <a:buSzPct val="100000"/>
              <a:buAutoNum type="alphaUcPeriod" startAt="1"/>
            </a:pPr>
            <a:r>
              <a:t>mystic chord to whole-tone; 10 possible motions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away</a:t>
            </a:r>
            <a:r>
              <a:t> from whole-tone</a:t>
            </a:r>
          </a:p>
          <a:p>
            <a:pPr marL="435428" indent="-435428">
              <a:buClrTx/>
              <a:buSzPct val="100000"/>
              <a:buAutoNum type="alphaUcPeriod" startAt="1"/>
            </a:pPr>
            <a:r>
              <a:t>sustained tones - Fr+6 = 4-25 {46T0} = (0268)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2363" b="0"/>
          <a:stretch>
            <a:fillRect/>
          </a:stretch>
        </p:blipFill>
        <p:spPr>
          <a:xfrm>
            <a:off x="639670" y="607880"/>
            <a:ext cx="11725672" cy="4959028"/>
          </a:xfrm>
          <a:prstGeom prst="rect">
            <a:avLst/>
          </a:prstGeom>
        </p:spPr>
      </p:pic>
      <p:sp>
        <p:nvSpPr>
          <p:cNvPr id="239" name="p2 relations between mystic chords (1 voice moves by 1 step 2x)"/>
          <p:cNvSpPr txBox="1"/>
          <p:nvPr>
            <p:ph type="body" idx="14"/>
          </p:nvPr>
        </p:nvSpPr>
        <p:spPr>
          <a:xfrm>
            <a:off x="673100" y="5858933"/>
            <a:ext cx="11658600" cy="533401"/>
          </a:xfrm>
          <a:prstGeom prst="rect">
            <a:avLst/>
          </a:prstGeom>
        </p:spPr>
        <p:txBody>
          <a:bodyPr/>
          <a:lstStyle/>
          <a:p>
            <a:pPr>
              <a:defRPr spc="198" sz="2200"/>
            </a:pPr>
            <a:r>
              <a:t>p</a:t>
            </a:r>
            <a:r>
              <a:rPr baseline="31999"/>
              <a:t>2</a:t>
            </a:r>
            <a:r>
              <a:t> relations between mystic chords (1 voice moves by 1 step 2x)</a:t>
            </a:r>
          </a:p>
        </p:txBody>
      </p:sp>
      <p:sp>
        <p:nvSpPr>
          <p:cNvPr id="240" name="1–2 Common tones 4-25: C#, G, F, B LH, E–&gt;Eb and A-&gt;Bb RH…"/>
          <p:cNvSpPr txBox="1"/>
          <p:nvPr>
            <p:ph type="body" sz="half" idx="1"/>
          </p:nvPr>
        </p:nvSpPr>
        <p:spPr>
          <a:xfrm>
            <a:off x="673099" y="6684433"/>
            <a:ext cx="11658600" cy="253814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1–2 Common tones 4-25: C#, G, F, B LH, E–&gt;Eb and A-&gt;Bb RH</a:t>
            </a:r>
          </a:p>
          <a:p>
            <a:pPr marL="0" indent="0">
              <a:buClrTx/>
              <a:buSzTx/>
              <a:buNone/>
            </a:pPr>
            <a:r>
              <a:t>17–18 Two voices move by contrary motion -&gt; inversionally-related members of 6-34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882" t="0" r="424" b="0"/>
          <a:stretch>
            <a:fillRect/>
          </a:stretch>
        </p:blipFill>
        <p:spPr>
          <a:xfrm>
            <a:off x="874514" y="997347"/>
            <a:ext cx="10743181" cy="3981089"/>
          </a:xfrm>
          <a:prstGeom prst="rect">
            <a:avLst/>
          </a:prstGeom>
        </p:spPr>
      </p:pic>
      <p:sp>
        <p:nvSpPr>
          <p:cNvPr id="243" name="pn relations about 1–1 mapping in register"/>
          <p:cNvSpPr txBox="1"/>
          <p:nvPr>
            <p:ph type="body" idx="14"/>
          </p:nvPr>
        </p:nvSpPr>
        <p:spPr>
          <a:xfrm>
            <a:off x="673100" y="5858933"/>
            <a:ext cx="11658600" cy="533401"/>
          </a:xfrm>
          <a:prstGeom prst="rect">
            <a:avLst/>
          </a:prstGeom>
        </p:spPr>
        <p:txBody>
          <a:bodyPr/>
          <a:lstStyle/>
          <a:p>
            <a:pPr>
              <a:defRPr spc="198" sz="2200"/>
            </a:pPr>
            <a:r>
              <a:t>p</a:t>
            </a:r>
            <a:r>
              <a:rPr baseline="31999"/>
              <a:t>n</a:t>
            </a:r>
            <a:r>
              <a:t> relations about 1–1 mapping in register</a:t>
            </a:r>
          </a:p>
        </p:txBody>
      </p:sp>
      <p:sp>
        <p:nvSpPr>
          <p:cNvPr id="244" name="Other models possible: splitting and fusion of voices in registral proximity…"/>
          <p:cNvSpPr txBox="1"/>
          <p:nvPr>
            <p:ph type="body" sz="half" idx="1"/>
          </p:nvPr>
        </p:nvSpPr>
        <p:spPr>
          <a:xfrm>
            <a:off x="673099" y="6684433"/>
            <a:ext cx="11658600" cy="253814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Other models possible: splitting and fusion of voices in registral proximity</a:t>
            </a:r>
          </a:p>
          <a:p>
            <a:pPr marL="0" indent="0">
              <a:buClrTx/>
              <a:buSzTx/>
              <a:buNone/>
            </a:pPr>
            <a:r>
              <a:t>Voices can be conceived as existing in either a fused or split state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306" r="0" b="467"/>
          <a:stretch>
            <a:fillRect/>
          </a:stretch>
        </p:blipFill>
        <p:spPr>
          <a:xfrm>
            <a:off x="2361009" y="476515"/>
            <a:ext cx="8282689" cy="5090402"/>
          </a:xfrm>
          <a:prstGeom prst="rect">
            <a:avLst/>
          </a:prstGeom>
        </p:spPr>
      </p:pic>
      <p:sp>
        <p:nvSpPr>
          <p:cNvPr id="247" name="Four possible combos of voices and positions"/>
          <p:cNvSpPr txBox="1"/>
          <p:nvPr>
            <p:ph type="body" idx="14"/>
          </p:nvPr>
        </p:nvSpPr>
        <p:spPr>
          <a:xfrm>
            <a:off x="673100" y="6088128"/>
            <a:ext cx="11658600" cy="533401"/>
          </a:xfrm>
          <a:prstGeom prst="rect">
            <a:avLst/>
          </a:prstGeom>
        </p:spPr>
        <p:txBody>
          <a:bodyPr/>
          <a:lstStyle>
            <a:lvl1pPr>
              <a:defRPr spc="198" sz="2200"/>
            </a:lvl1pPr>
          </a:lstStyle>
          <a:p>
            <a:pPr/>
            <a:r>
              <a:t>Four possible combos of voices and positions</a:t>
            </a:r>
          </a:p>
        </p:txBody>
      </p:sp>
      <p:sp>
        <p:nvSpPr>
          <p:cNvPr id="248" name="Both voices fused (10,4), both voices split (9,11,3,5), one voice in each state (9,11,4) and (10,3,5)…"/>
          <p:cNvSpPr txBox="1"/>
          <p:nvPr>
            <p:ph type="body" sz="half" idx="1"/>
          </p:nvPr>
        </p:nvSpPr>
        <p:spPr>
          <a:xfrm>
            <a:off x="673099" y="6836833"/>
            <a:ext cx="11658600" cy="2538148"/>
          </a:xfrm>
          <a:prstGeom prst="rect">
            <a:avLst/>
          </a:prstGeom>
        </p:spPr>
        <p:txBody>
          <a:bodyPr/>
          <a:lstStyle/>
          <a:p>
            <a:pPr marL="0" indent="0" defTabSz="429768">
              <a:spcBef>
                <a:spcPts val="2600"/>
              </a:spcBef>
              <a:buClrTx/>
              <a:buSzTx/>
              <a:buNone/>
              <a:defRPr spc="45" sz="2256"/>
            </a:pPr>
            <a:r>
              <a:t>Both voices fused (10,4), both voices split (9,11,3,5), one voice in each state (9,11,4) and (10,3,5)</a:t>
            </a:r>
          </a:p>
          <a:p>
            <a:pPr marL="0" indent="0" defTabSz="429768">
              <a:spcBef>
                <a:spcPts val="2600"/>
              </a:spcBef>
              <a:buClrTx/>
              <a:buSzTx/>
              <a:buNone/>
              <a:defRPr spc="45" sz="2256"/>
            </a:pPr>
            <a:r>
              <a:t>Neighbors S related about one voice; opposed elements S related about both voices</a:t>
            </a:r>
          </a:p>
          <a:p>
            <a:pPr marL="0" indent="0" defTabSz="429768">
              <a:spcBef>
                <a:spcPts val="2600"/>
              </a:spcBef>
              <a:buClrTx/>
              <a:buSzTx/>
              <a:buNone/>
              <a:defRPr spc="45" sz="2256"/>
            </a:pPr>
            <a:r>
              <a:t>Motion between trichords must “pass through” the top or bottom </a:t>
            </a:r>
          </a:p>
        </p:txBody>
      </p:sp>
      <p:sp>
        <p:nvSpPr>
          <p:cNvPr id="249" name="(0268)"/>
          <p:cNvSpPr txBox="1"/>
          <p:nvPr/>
        </p:nvSpPr>
        <p:spPr>
          <a:xfrm>
            <a:off x="6191046" y="5504524"/>
            <a:ext cx="99822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spcBef>
                <a:spcPts val="2800"/>
              </a:spcBef>
              <a:defRPr spc="48"/>
            </a:lvl1pPr>
          </a:lstStyle>
          <a:p>
            <a:pPr/>
            <a:r>
              <a:t>(0268)</a:t>
            </a:r>
          </a:p>
        </p:txBody>
      </p:sp>
      <p:sp>
        <p:nvSpPr>
          <p:cNvPr id="250" name="lower voice  split 1st"/>
          <p:cNvSpPr txBox="1"/>
          <p:nvPr/>
        </p:nvSpPr>
        <p:spPr>
          <a:xfrm>
            <a:off x="425246" y="2704174"/>
            <a:ext cx="185379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2800"/>
              </a:spcBef>
              <a:defRPr spc="48"/>
            </a:pPr>
            <a:r>
              <a:t>lower voice </a:t>
            </a:r>
            <a:br/>
            <a:r>
              <a:t>split 1st</a:t>
            </a:r>
          </a:p>
        </p:txBody>
      </p:sp>
      <p:sp>
        <p:nvSpPr>
          <p:cNvPr id="251" name="upper voice  split 1st"/>
          <p:cNvSpPr txBox="1"/>
          <p:nvPr/>
        </p:nvSpPr>
        <p:spPr>
          <a:xfrm>
            <a:off x="10881579" y="2551774"/>
            <a:ext cx="191018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2800"/>
              </a:spcBef>
              <a:defRPr spc="48"/>
            </a:pPr>
            <a:r>
              <a:t>upper voice </a:t>
            </a:r>
            <a:br/>
            <a:r>
              <a:t>split 1st</a:t>
            </a:r>
          </a:p>
        </p:txBody>
      </p:sp>
      <p:sp>
        <p:nvSpPr>
          <p:cNvPr id="252" name="upper voice"/>
          <p:cNvSpPr txBox="1"/>
          <p:nvPr/>
        </p:nvSpPr>
        <p:spPr>
          <a:xfrm>
            <a:off x="397052" y="4933024"/>
            <a:ext cx="190408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spcBef>
                <a:spcPts val="2800"/>
              </a:spcBef>
              <a:defRPr spc="48"/>
            </a:lvl1pPr>
          </a:lstStyle>
          <a:p>
            <a:pPr/>
            <a:r>
              <a:t>upper voice </a:t>
            </a:r>
          </a:p>
        </p:txBody>
      </p:sp>
      <p:sp>
        <p:nvSpPr>
          <p:cNvPr id="253" name="lower voice"/>
          <p:cNvSpPr txBox="1"/>
          <p:nvPr/>
        </p:nvSpPr>
        <p:spPr>
          <a:xfrm>
            <a:off x="10909774" y="4406900"/>
            <a:ext cx="1847698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spcBef>
                <a:spcPts val="2800"/>
              </a:spcBef>
              <a:defRPr spc="48"/>
            </a:lvl1pPr>
          </a:lstStyle>
          <a:p>
            <a:pPr/>
            <a:r>
              <a:t>lower voice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632" t="0" r="651" b="0"/>
          <a:stretch>
            <a:fillRect/>
          </a:stretch>
        </p:blipFill>
        <p:spPr>
          <a:xfrm>
            <a:off x="1544769" y="476515"/>
            <a:ext cx="10122470" cy="5090402"/>
          </a:xfrm>
          <a:prstGeom prst="rect">
            <a:avLst/>
          </a:prstGeom>
        </p:spPr>
      </p:pic>
      <p:sp>
        <p:nvSpPr>
          <p:cNvPr id="256" name="(0268) common tones"/>
          <p:cNvSpPr txBox="1"/>
          <p:nvPr>
            <p:ph type="body" idx="14"/>
          </p:nvPr>
        </p:nvSpPr>
        <p:spPr>
          <a:xfrm>
            <a:off x="673100" y="6088128"/>
            <a:ext cx="11658600" cy="533401"/>
          </a:xfrm>
          <a:prstGeom prst="rect">
            <a:avLst/>
          </a:prstGeom>
        </p:spPr>
        <p:txBody>
          <a:bodyPr/>
          <a:lstStyle>
            <a:lvl1pPr>
              <a:defRPr spc="198" sz="2200"/>
            </a:lvl1pPr>
          </a:lstStyle>
          <a:p>
            <a:pPr/>
            <a:r>
              <a:t>(0268) common tones </a:t>
            </a:r>
          </a:p>
        </p:txBody>
      </p:sp>
      <p:sp>
        <p:nvSpPr>
          <p:cNvPr id="257" name="Split Bb for acoustic…"/>
          <p:cNvSpPr txBox="1"/>
          <p:nvPr>
            <p:ph type="body" sz="quarter" idx="1"/>
          </p:nvPr>
        </p:nvSpPr>
        <p:spPr>
          <a:xfrm>
            <a:off x="673099" y="6836833"/>
            <a:ext cx="3982613" cy="207743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Split Bb for acoustic</a:t>
            </a:r>
          </a:p>
          <a:p>
            <a:pPr marL="0" indent="0">
              <a:buClrTx/>
              <a:buSzTx/>
              <a:buNone/>
            </a:pPr>
            <a:r>
              <a:t>Split E for octatonic 2,3</a:t>
            </a:r>
          </a:p>
        </p:txBody>
      </p:sp>
      <p:sp>
        <p:nvSpPr>
          <p:cNvPr id="258" name="Split E for acoustic (T6 of set on right)…"/>
          <p:cNvSpPr txBox="1"/>
          <p:nvPr/>
        </p:nvSpPr>
        <p:spPr>
          <a:xfrm>
            <a:off x="7653568" y="6836833"/>
            <a:ext cx="3982613" cy="20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>
              <a:spcBef>
                <a:spcPts val="2800"/>
              </a:spcBef>
              <a:defRPr spc="48"/>
            </a:pPr>
            <a:r>
              <a:t>Split E for acoustic (T6 of set on right)</a:t>
            </a:r>
          </a:p>
          <a:p>
            <a:pPr algn="l">
              <a:spcBef>
                <a:spcPts val="2800"/>
              </a:spcBef>
              <a:defRPr spc="48"/>
            </a:pPr>
            <a:r>
              <a:t>Split Bb for octatonic 2,3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9623" r="0" b="3430"/>
          <a:stretch>
            <a:fillRect/>
          </a:stretch>
        </p:blipFill>
        <p:spPr>
          <a:xfrm>
            <a:off x="1544769" y="476515"/>
            <a:ext cx="9250573" cy="5008734"/>
          </a:xfrm>
          <a:prstGeom prst="rect">
            <a:avLst/>
          </a:prstGeom>
        </p:spPr>
      </p:pic>
      <p:sp>
        <p:nvSpPr>
          <p:cNvPr id="261" name="network of split relations between 6-35 (whole-tone), 7-34 (acoustic) and 8-28 (octatonic)"/>
          <p:cNvSpPr txBox="1"/>
          <p:nvPr>
            <p:ph type="body" idx="14"/>
          </p:nvPr>
        </p:nvSpPr>
        <p:spPr>
          <a:xfrm>
            <a:off x="673100" y="6088128"/>
            <a:ext cx="11658600" cy="855279"/>
          </a:xfrm>
          <a:prstGeom prst="rect">
            <a:avLst/>
          </a:prstGeom>
        </p:spPr>
        <p:txBody>
          <a:bodyPr/>
          <a:lstStyle>
            <a:lvl1pPr>
              <a:defRPr spc="198" sz="2200"/>
            </a:lvl1pPr>
          </a:lstStyle>
          <a:p>
            <a:pPr/>
            <a:r>
              <a:t>network of split relations between 6-35 (whole-tone), 7-34 (acoustic) and 8-28 (octatonic)</a:t>
            </a:r>
          </a:p>
        </p:txBody>
      </p:sp>
      <p:sp>
        <p:nvSpPr>
          <p:cNvPr id="262" name="Any whole-tone collection is in an S-relation to any two T6-related acoustic collections, each of which is S related to the same octatonic collection"/>
          <p:cNvSpPr txBox="1"/>
          <p:nvPr>
            <p:ph type="body" sz="quarter" idx="1"/>
          </p:nvPr>
        </p:nvSpPr>
        <p:spPr>
          <a:xfrm>
            <a:off x="795210" y="7264220"/>
            <a:ext cx="11756802" cy="186338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</a:lstStyle>
          <a:p>
            <a:pPr/>
            <a:r>
              <a:t>Any whole-tone collection is in an S-relation to any two T6-related acoustic collections, each of which is S related to the same octatonic collection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373" r="41286" b="1373"/>
          <a:stretch>
            <a:fillRect/>
          </a:stretch>
        </p:blipFill>
        <p:spPr>
          <a:xfrm>
            <a:off x="2747168" y="354404"/>
            <a:ext cx="7510644" cy="5136968"/>
          </a:xfrm>
          <a:prstGeom prst="rect">
            <a:avLst/>
          </a:prstGeom>
        </p:spPr>
      </p:pic>
      <p:sp>
        <p:nvSpPr>
          <p:cNvPr id="265" name="Op. 65, No. 3"/>
          <p:cNvSpPr txBox="1"/>
          <p:nvPr>
            <p:ph type="body" idx="14"/>
          </p:nvPr>
        </p:nvSpPr>
        <p:spPr>
          <a:xfrm>
            <a:off x="673100" y="5904962"/>
            <a:ext cx="11658600" cy="533401"/>
          </a:xfrm>
          <a:prstGeom prst="rect">
            <a:avLst/>
          </a:prstGeom>
        </p:spPr>
        <p:txBody>
          <a:bodyPr/>
          <a:lstStyle>
            <a:lvl1pPr>
              <a:defRPr spc="198" sz="2200"/>
            </a:lvl1pPr>
          </a:lstStyle>
          <a:p>
            <a:pPr/>
            <a:r>
              <a:t>Op. 65, No. 3</a:t>
            </a:r>
          </a:p>
        </p:txBody>
      </p:sp>
      <p:sp>
        <p:nvSpPr>
          <p:cNvPr id="266" name="From the beginning, Acoustic and S relations: (027) at T6 in RH, (0258) LH"/>
          <p:cNvSpPr txBox="1"/>
          <p:nvPr>
            <p:ph type="body" sz="quarter" idx="1"/>
          </p:nvPr>
        </p:nvSpPr>
        <p:spPr>
          <a:xfrm>
            <a:off x="810474" y="6851770"/>
            <a:ext cx="11756802" cy="186338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</a:lstStyle>
          <a:p>
            <a:pPr/>
            <a:r>
              <a:t>From the beginning, Acoustic and S relations: (027) at T6 in RH, (0258) LH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999" t="0" r="2486" b="0"/>
          <a:stretch>
            <a:fillRect/>
          </a:stretch>
        </p:blipFill>
        <p:spPr>
          <a:xfrm>
            <a:off x="1629496" y="873375"/>
            <a:ext cx="9412560" cy="3779882"/>
          </a:xfrm>
          <a:prstGeom prst="rect">
            <a:avLst/>
          </a:prstGeom>
        </p:spPr>
      </p:pic>
      <p:sp>
        <p:nvSpPr>
          <p:cNvPr id="269" name="Op. 65, No. 3"/>
          <p:cNvSpPr txBox="1"/>
          <p:nvPr>
            <p:ph type="body" idx="14"/>
          </p:nvPr>
        </p:nvSpPr>
        <p:spPr>
          <a:xfrm>
            <a:off x="673100" y="5370727"/>
            <a:ext cx="11658600" cy="533401"/>
          </a:xfrm>
          <a:prstGeom prst="rect">
            <a:avLst/>
          </a:prstGeom>
        </p:spPr>
        <p:txBody>
          <a:bodyPr/>
          <a:lstStyle>
            <a:lvl1pPr>
              <a:defRPr spc="198" sz="2200"/>
            </a:lvl1pPr>
          </a:lstStyle>
          <a:p>
            <a:pPr/>
            <a:r>
              <a:t>Op. 65, No. 3</a:t>
            </a:r>
          </a:p>
        </p:txBody>
      </p:sp>
      <p:sp>
        <p:nvSpPr>
          <p:cNvPr id="270" name="In m. 33–34, the union of subsets forms 7-34, without split voice-leading…"/>
          <p:cNvSpPr txBox="1"/>
          <p:nvPr>
            <p:ph type="body" sz="quarter" idx="1"/>
          </p:nvPr>
        </p:nvSpPr>
        <p:spPr>
          <a:xfrm>
            <a:off x="825738" y="6149959"/>
            <a:ext cx="11756802" cy="186338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In m. 33–34, the union of subsets forms 7-34, without split voice-leading</a:t>
            </a:r>
          </a:p>
          <a:p>
            <a:pPr marL="0" indent="0">
              <a:buClrTx/>
              <a:buSzTx/>
              <a:buNone/>
            </a:pPr>
            <a:r>
              <a:t>But in m. 37,, Ab, Bb and D held as common tones while F and G-&gt;Gb, </a:t>
            </a:r>
            <a:br/>
            <a:r>
              <a:t>and C-&gt;Cb and Db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903" t="0" r="3903" b="0"/>
          <a:stretch>
            <a:fillRect/>
          </a:stretch>
        </p:blipFill>
        <p:spPr>
          <a:xfrm>
            <a:off x="1629496" y="873375"/>
            <a:ext cx="9412560" cy="3779882"/>
          </a:xfrm>
          <a:prstGeom prst="rect">
            <a:avLst/>
          </a:prstGeom>
        </p:spPr>
      </p:pic>
      <p:sp>
        <p:nvSpPr>
          <p:cNvPr id="273" name="m. 37"/>
          <p:cNvSpPr txBox="1"/>
          <p:nvPr>
            <p:ph type="body" idx="14"/>
          </p:nvPr>
        </p:nvSpPr>
        <p:spPr>
          <a:xfrm>
            <a:off x="673100" y="5370727"/>
            <a:ext cx="11658600" cy="533401"/>
          </a:xfrm>
          <a:prstGeom prst="rect">
            <a:avLst/>
          </a:prstGeom>
        </p:spPr>
        <p:txBody>
          <a:bodyPr/>
          <a:lstStyle>
            <a:lvl1pPr>
              <a:defRPr spc="198" sz="2200"/>
            </a:lvl1pPr>
          </a:lstStyle>
          <a:p>
            <a:pPr/>
            <a:r>
              <a:t>m. 37</a:t>
            </a:r>
          </a:p>
        </p:txBody>
      </p:sp>
      <p:sp>
        <p:nvSpPr>
          <p:cNvPr id="274" name="In m. 33–34, the union of subsets forms 7-34, without split voice-leading…"/>
          <p:cNvSpPr txBox="1"/>
          <p:nvPr>
            <p:ph type="body" sz="quarter" idx="1"/>
          </p:nvPr>
        </p:nvSpPr>
        <p:spPr>
          <a:xfrm>
            <a:off x="825738" y="6149959"/>
            <a:ext cx="11756802" cy="186338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In m. 33–34, the union of subsets forms 7-34, without split voice-leading</a:t>
            </a:r>
          </a:p>
          <a:p>
            <a:pPr marL="0" indent="0">
              <a:buClrTx/>
              <a:buSzTx/>
              <a:buNone/>
            </a:pPr>
            <a:r>
              <a:t>But in m. 37,, Ab, Bb and D held as common tones while F and G-&gt;Gb, </a:t>
            </a:r>
            <a:br/>
            <a:r>
              <a:t>and C-&gt;Cb and Db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242" r="0" b="549"/>
          <a:stretch>
            <a:fillRect/>
          </a:stretch>
        </p:blipFill>
        <p:spPr>
          <a:xfrm>
            <a:off x="436651" y="579605"/>
            <a:ext cx="6335785" cy="4271781"/>
          </a:xfrm>
          <a:prstGeom prst="rect">
            <a:avLst/>
          </a:prstGeom>
        </p:spPr>
      </p:pic>
      <p:sp>
        <p:nvSpPr>
          <p:cNvPr id="277" name="full relational network of Scriabin’s faves"/>
          <p:cNvSpPr txBox="1"/>
          <p:nvPr>
            <p:ph type="body" idx="14"/>
          </p:nvPr>
        </p:nvSpPr>
        <p:spPr>
          <a:xfrm>
            <a:off x="7190764" y="775870"/>
            <a:ext cx="4775201" cy="855279"/>
          </a:xfrm>
          <a:prstGeom prst="rect">
            <a:avLst/>
          </a:prstGeom>
        </p:spPr>
        <p:txBody>
          <a:bodyPr/>
          <a:lstStyle>
            <a:lvl1pPr>
              <a:defRPr spc="198" sz="2200"/>
            </a:lvl1pPr>
          </a:lstStyle>
          <a:p>
            <a:pPr/>
            <a:r>
              <a:t>full relational network of Scriabin’s faves</a:t>
            </a:r>
          </a:p>
        </p:txBody>
      </p:sp>
      <p:sp>
        <p:nvSpPr>
          <p:cNvPr id="278" name="The S relation transforms the whole-tone segment of the acoustic collection into its octatonic segment, and v.v."/>
          <p:cNvSpPr txBox="1"/>
          <p:nvPr>
            <p:ph type="body" sz="quarter" idx="1"/>
          </p:nvPr>
        </p:nvSpPr>
        <p:spPr>
          <a:xfrm>
            <a:off x="586438" y="5839166"/>
            <a:ext cx="6524581" cy="186337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</a:lstStyle>
          <a:p>
            <a:pPr/>
            <a:r>
              <a:t>The S relation transforms the whole-tone segment of the acoustic collection into its octatonic segment, and v.v.</a:t>
            </a:r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940" t="0" r="0" b="0"/>
          <a:stretch>
            <a:fillRect/>
          </a:stretch>
        </p:blipFill>
        <p:spPr>
          <a:xfrm>
            <a:off x="6820913" y="5308149"/>
            <a:ext cx="5909257" cy="3352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ahlhaus: dominant ninth with a flat fifth and an added sixth…"/>
          <p:cNvSpPr txBox="1"/>
          <p:nvPr>
            <p:ph type="body" idx="13"/>
          </p:nvPr>
        </p:nvSpPr>
        <p:spPr>
          <a:xfrm>
            <a:off x="673100" y="1320800"/>
            <a:ext cx="11658600" cy="729792"/>
          </a:xfrm>
          <a:prstGeom prst="rect">
            <a:avLst/>
          </a:prstGeom>
        </p:spPr>
        <p:txBody>
          <a:bodyPr/>
          <a:lstStyle/>
          <a:p>
            <a:pPr>
              <a:defRPr spc="162" sz="1800"/>
            </a:pPr>
            <a:r>
              <a:t>Dahlhaus: dominant ninth with a flat fifth and an added sixth</a:t>
            </a:r>
          </a:p>
          <a:p>
            <a:pPr>
              <a:defRPr spc="162" sz="1800"/>
            </a:pPr>
            <a:r>
              <a:t>others: generated by the harmonic series (7th—13th partials omitting12th)</a:t>
            </a:r>
          </a:p>
        </p:txBody>
      </p:sp>
      <p:sp>
        <p:nvSpPr>
          <p:cNvPr id="192" name="Mystic chord 6-34 (013579)"/>
          <p:cNvSpPr txBox="1"/>
          <p:nvPr>
            <p:ph type="title"/>
          </p:nvPr>
        </p:nvSpPr>
        <p:spPr>
          <a:xfrm>
            <a:off x="673100" y="590550"/>
            <a:ext cx="11658600" cy="749300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Mystic chord 6-34 (013579)</a:t>
            </a:r>
          </a:p>
        </p:txBody>
      </p:sp>
      <p:sp>
        <p:nvSpPr>
          <p:cNvPr id="193" name="stacked 4ths…"/>
          <p:cNvSpPr txBox="1"/>
          <p:nvPr>
            <p:ph type="body" idx="1"/>
          </p:nvPr>
        </p:nvSpPr>
        <p:spPr>
          <a:xfrm>
            <a:off x="1841500" y="4953000"/>
            <a:ext cx="11658600" cy="6451600"/>
          </a:xfrm>
          <a:prstGeom prst="rect">
            <a:avLst/>
          </a:prstGeom>
        </p:spPr>
        <p:txBody>
          <a:bodyPr/>
          <a:lstStyle/>
          <a:p>
            <a:pPr marL="399142" indent="-399142">
              <a:buClrTx/>
              <a:buSzPct val="100000"/>
              <a:buAutoNum type="alphaUcPeriod" startAt="1"/>
              <a:defRPr spc="44" sz="2200"/>
            </a:pPr>
            <a:r>
              <a:t>stacked 4ths</a:t>
            </a:r>
          </a:p>
          <a:p>
            <a:pPr marL="399142" indent="-399142">
              <a:buClrTx/>
              <a:buSzPct val="100000"/>
              <a:buAutoNum type="alphaUcPeriod" startAt="1"/>
              <a:defRPr spc="44" sz="2200"/>
            </a:pPr>
            <a:r>
              <a:t>“almost” whole-tone scale</a:t>
            </a:r>
          </a:p>
          <a:p>
            <a:pPr marL="399142" indent="-399142">
              <a:buClrTx/>
              <a:buSzPct val="100000"/>
              <a:buAutoNum type="alphaUcPeriod" startAt="1"/>
              <a:defRPr spc="44" sz="2200"/>
            </a:pPr>
            <a:r>
              <a:t>V13(#11)</a:t>
            </a:r>
          </a:p>
          <a:p>
            <a:pPr marL="399142" indent="-399142">
              <a:buClrTx/>
              <a:buSzPct val="100000"/>
              <a:buAutoNum type="alphaUcPeriod" startAt="1"/>
              <a:defRPr spc="44" sz="2200"/>
            </a:pPr>
            <a:r>
              <a:t>6-10-6-4-7</a:t>
            </a:r>
          </a:p>
        </p:txBody>
      </p:sp>
      <p:pic>
        <p:nvPicPr>
          <p:cNvPr id="194" name="Scriabin_mystic.png" descr="Scriabin_mystic.png"/>
          <p:cNvPicPr>
            <a:picLocks noChangeAspect="0"/>
          </p:cNvPicPr>
          <p:nvPr/>
        </p:nvPicPr>
        <p:blipFill>
          <a:blip r:embed="rId2">
            <a:extLst/>
          </a:blip>
          <a:srcRect l="0" t="5827" r="0" b="65946"/>
          <a:stretch>
            <a:fillRect/>
          </a:stretch>
        </p:blipFill>
        <p:spPr>
          <a:xfrm>
            <a:off x="1503759" y="2399704"/>
            <a:ext cx="10403841" cy="2617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264" t="0" r="1264" b="0"/>
          <a:stretch>
            <a:fillRect/>
          </a:stretch>
        </p:blipFill>
        <p:spPr>
          <a:xfrm>
            <a:off x="1629496" y="873375"/>
            <a:ext cx="9412560" cy="3779882"/>
          </a:xfrm>
          <a:prstGeom prst="rect">
            <a:avLst/>
          </a:prstGeom>
        </p:spPr>
      </p:pic>
      <p:sp>
        <p:nvSpPr>
          <p:cNvPr id="282" name="Listed as transpositions of the prime form (in modern terminology):  WT0 [02468T]                                  WT1 [13579E]…"/>
          <p:cNvSpPr txBox="1"/>
          <p:nvPr>
            <p:ph type="body" sz="half" idx="1"/>
          </p:nvPr>
        </p:nvSpPr>
        <p:spPr>
          <a:xfrm>
            <a:off x="825738" y="6088904"/>
            <a:ext cx="11715005" cy="3040544"/>
          </a:xfrm>
          <a:prstGeom prst="rect">
            <a:avLst/>
          </a:prstGeom>
        </p:spPr>
        <p:txBody>
          <a:bodyPr/>
          <a:lstStyle/>
          <a:p>
            <a:pPr lvl="1" marL="0" indent="228600">
              <a:buClrTx/>
              <a:buSzTx/>
              <a:buNone/>
            </a:pPr>
            <a:r>
              <a:t>Listed as transpositions of the prime form (in modern terminology): </a:t>
            </a:r>
            <a:br/>
            <a:r>
              <a:t>WT</a:t>
            </a:r>
            <a:r>
              <a:rPr baseline="-5999"/>
              <a:t>0</a:t>
            </a:r>
            <a:r>
              <a:t> [02468T]                                  WT</a:t>
            </a:r>
            <a:r>
              <a:rPr baseline="-5999"/>
              <a:t>1</a:t>
            </a:r>
            <a:r>
              <a:t> [13579E]</a:t>
            </a:r>
          </a:p>
          <a:p>
            <a:pPr marL="0" indent="0">
              <a:buClrTx/>
              <a:buSzTx/>
              <a:buNone/>
            </a:pPr>
            <a:r>
              <a:t>AC </a:t>
            </a:r>
            <a:r>
              <a:rPr baseline="-5999"/>
              <a:t> </a:t>
            </a:r>
            <a:r>
              <a:t> [</a:t>
            </a:r>
            <a:r>
              <a:rPr>
                <a:solidFill>
                  <a:srgbClr val="0096FF"/>
                </a:solidFill>
              </a:rPr>
              <a:t>0</a:t>
            </a:r>
            <a:r>
              <a:rPr>
                <a:solidFill>
                  <a:srgbClr val="FF2600"/>
                </a:solidFill>
              </a:rPr>
              <a:t>13</a:t>
            </a:r>
            <a:r>
              <a:rPr>
                <a:solidFill>
                  <a:srgbClr val="0096FF"/>
                </a:solidFill>
              </a:rPr>
              <a:t>46</a:t>
            </a:r>
            <a:r>
              <a:t>8</a:t>
            </a:r>
            <a:r>
              <a:rPr>
                <a:solidFill>
                  <a:srgbClr val="0096FF"/>
                </a:solidFill>
              </a:rPr>
              <a:t>T</a:t>
            </a:r>
            <a:r>
              <a:t>] [</a:t>
            </a:r>
            <a:r>
              <a:rPr>
                <a:solidFill>
                  <a:srgbClr val="FF40FF"/>
                </a:solidFill>
              </a:rPr>
              <a:t>4</a:t>
            </a:r>
            <a:r>
              <a:rPr>
                <a:solidFill>
                  <a:srgbClr val="FF2600"/>
                </a:solidFill>
              </a:rPr>
              <a:t>57</a:t>
            </a:r>
            <a:r>
              <a:rPr>
                <a:solidFill>
                  <a:srgbClr val="FF40FF"/>
                </a:solidFill>
              </a:rPr>
              <a:t>8T</a:t>
            </a:r>
            <a:r>
              <a:t>0</a:t>
            </a:r>
            <a:r>
              <a:rPr>
                <a:solidFill>
                  <a:srgbClr val="FF40FF"/>
                </a:solidFill>
              </a:rPr>
              <a:t>2</a:t>
            </a:r>
            <a:r>
              <a:t>] [</a:t>
            </a:r>
            <a:r>
              <a:rPr>
                <a:solidFill>
                  <a:srgbClr val="008F00"/>
                </a:solidFill>
              </a:rPr>
              <a:t>2</a:t>
            </a:r>
            <a:r>
              <a:rPr>
                <a:solidFill>
                  <a:srgbClr val="FF2600"/>
                </a:solidFill>
              </a:rPr>
              <a:t>35</a:t>
            </a:r>
            <a:r>
              <a:rPr>
                <a:solidFill>
                  <a:srgbClr val="008F00"/>
                </a:solidFill>
              </a:rPr>
              <a:t>68</a:t>
            </a:r>
            <a:r>
              <a:t>T</a:t>
            </a:r>
            <a:r>
              <a:rPr>
                <a:solidFill>
                  <a:srgbClr val="008F00"/>
                </a:solidFill>
              </a:rPr>
              <a:t>0</a:t>
            </a:r>
            <a:r>
              <a:t>]       [</a:t>
            </a:r>
            <a:r>
              <a:rPr>
                <a:solidFill>
                  <a:srgbClr val="0096FF"/>
                </a:solidFill>
              </a:rPr>
              <a:t>3</a:t>
            </a:r>
            <a:r>
              <a:rPr>
                <a:solidFill>
                  <a:srgbClr val="FF2600"/>
                </a:solidFill>
              </a:rPr>
              <a:t>46</a:t>
            </a:r>
            <a:r>
              <a:rPr>
                <a:solidFill>
                  <a:srgbClr val="0096FF"/>
                </a:solidFill>
              </a:rPr>
              <a:t>79</a:t>
            </a:r>
            <a:r>
              <a:t>E</a:t>
            </a:r>
            <a:r>
              <a:rPr>
                <a:solidFill>
                  <a:srgbClr val="0096FF"/>
                </a:solidFill>
              </a:rPr>
              <a:t>1</a:t>
            </a:r>
            <a:r>
              <a:t>] [</a:t>
            </a:r>
            <a:r>
              <a:rPr>
                <a:solidFill>
                  <a:srgbClr val="FF40FF"/>
                </a:solidFill>
              </a:rPr>
              <a:t>1</a:t>
            </a:r>
            <a:r>
              <a:rPr>
                <a:solidFill>
                  <a:srgbClr val="FF2600"/>
                </a:solidFill>
              </a:rPr>
              <a:t>24</a:t>
            </a:r>
            <a:r>
              <a:rPr>
                <a:solidFill>
                  <a:srgbClr val="FF40FF"/>
                </a:solidFill>
              </a:rPr>
              <a:t>57</a:t>
            </a:r>
            <a:r>
              <a:t>9</a:t>
            </a:r>
            <a:r>
              <a:rPr>
                <a:solidFill>
                  <a:srgbClr val="FF40FF"/>
                </a:solidFill>
              </a:rPr>
              <a:t>E</a:t>
            </a:r>
            <a:r>
              <a:t>] [</a:t>
            </a:r>
            <a:r>
              <a:rPr>
                <a:solidFill>
                  <a:srgbClr val="008F00"/>
                </a:solidFill>
              </a:rPr>
              <a:t>5</a:t>
            </a:r>
            <a:r>
              <a:rPr>
                <a:solidFill>
                  <a:srgbClr val="FF2600"/>
                </a:solidFill>
              </a:rPr>
              <a:t>68</a:t>
            </a:r>
            <a:r>
              <a:rPr>
                <a:solidFill>
                  <a:srgbClr val="008F00"/>
                </a:solidFill>
              </a:rPr>
              <a:t>9E</a:t>
            </a:r>
            <a:r>
              <a:t>1</a:t>
            </a:r>
            <a:r>
              <a:rPr>
                <a:solidFill>
                  <a:srgbClr val="008F00"/>
                </a:solidFill>
              </a:rPr>
              <a:t>3</a:t>
            </a:r>
            <a:r>
              <a:t>]</a:t>
            </a:r>
            <a:br/>
            <a:r>
              <a:t>        [</a:t>
            </a:r>
            <a:r>
              <a:rPr>
                <a:solidFill>
                  <a:srgbClr val="0096FF"/>
                </a:solidFill>
              </a:rPr>
              <a:t>6</a:t>
            </a:r>
            <a:r>
              <a:rPr>
                <a:solidFill>
                  <a:srgbClr val="FF2600"/>
                </a:solidFill>
              </a:rPr>
              <a:t>79</a:t>
            </a:r>
            <a:r>
              <a:rPr>
                <a:solidFill>
                  <a:srgbClr val="0096FF"/>
                </a:solidFill>
              </a:rPr>
              <a:t>T0</a:t>
            </a:r>
            <a:r>
              <a:t>2</a:t>
            </a:r>
            <a:r>
              <a:rPr>
                <a:solidFill>
                  <a:srgbClr val="0096FF"/>
                </a:solidFill>
              </a:rPr>
              <a:t>4</a:t>
            </a:r>
            <a:r>
              <a:t>] [</a:t>
            </a:r>
            <a:r>
              <a:rPr>
                <a:solidFill>
                  <a:srgbClr val="FF40FF"/>
                </a:solidFill>
              </a:rPr>
              <a:t>T</a:t>
            </a:r>
            <a:r>
              <a:rPr>
                <a:solidFill>
                  <a:srgbClr val="FF2600"/>
                </a:solidFill>
              </a:rPr>
              <a:t>E1</a:t>
            </a:r>
            <a:r>
              <a:rPr>
                <a:solidFill>
                  <a:srgbClr val="FF40FF"/>
                </a:solidFill>
              </a:rPr>
              <a:t>24</a:t>
            </a:r>
            <a:r>
              <a:t>6</a:t>
            </a:r>
            <a:r>
              <a:rPr>
                <a:solidFill>
                  <a:srgbClr val="FF40FF"/>
                </a:solidFill>
              </a:rPr>
              <a:t>8</a:t>
            </a:r>
            <a:r>
              <a:t>] [</a:t>
            </a:r>
            <a:r>
              <a:rPr>
                <a:solidFill>
                  <a:srgbClr val="008F00"/>
                </a:solidFill>
              </a:rPr>
              <a:t>8</a:t>
            </a:r>
            <a:r>
              <a:rPr>
                <a:solidFill>
                  <a:srgbClr val="FF2600"/>
                </a:solidFill>
              </a:rPr>
              <a:t>9E</a:t>
            </a:r>
            <a:r>
              <a:rPr>
                <a:solidFill>
                  <a:srgbClr val="008F00"/>
                </a:solidFill>
              </a:rPr>
              <a:t>02</a:t>
            </a:r>
            <a:r>
              <a:t>4</a:t>
            </a:r>
            <a:r>
              <a:rPr>
                <a:solidFill>
                  <a:srgbClr val="008F00"/>
                </a:solidFill>
              </a:rPr>
              <a:t>6</a:t>
            </a:r>
            <a:r>
              <a:t>]      [</a:t>
            </a:r>
            <a:r>
              <a:rPr>
                <a:solidFill>
                  <a:srgbClr val="0096FF"/>
                </a:solidFill>
              </a:rPr>
              <a:t>9</a:t>
            </a:r>
            <a:r>
              <a:rPr>
                <a:solidFill>
                  <a:srgbClr val="FF2600"/>
                </a:solidFill>
              </a:rPr>
              <a:t>T0</a:t>
            </a:r>
            <a:r>
              <a:rPr>
                <a:solidFill>
                  <a:srgbClr val="0096FF"/>
                </a:solidFill>
              </a:rPr>
              <a:t>13</a:t>
            </a:r>
            <a:r>
              <a:t>5</a:t>
            </a:r>
            <a:r>
              <a:rPr>
                <a:solidFill>
                  <a:srgbClr val="0096FF"/>
                </a:solidFill>
              </a:rPr>
              <a:t>7</a:t>
            </a:r>
            <a:r>
              <a:t>]  [</a:t>
            </a:r>
            <a:r>
              <a:rPr>
                <a:solidFill>
                  <a:srgbClr val="FF40FF"/>
                </a:solidFill>
              </a:rPr>
              <a:t>7</a:t>
            </a:r>
            <a:r>
              <a:rPr>
                <a:solidFill>
                  <a:srgbClr val="FF2600"/>
                </a:solidFill>
              </a:rPr>
              <a:t>8T</a:t>
            </a:r>
            <a:r>
              <a:rPr>
                <a:solidFill>
                  <a:srgbClr val="FF40FF"/>
                </a:solidFill>
              </a:rPr>
              <a:t>E1</a:t>
            </a:r>
            <a:r>
              <a:t>3</a:t>
            </a:r>
            <a:r>
              <a:rPr>
                <a:solidFill>
                  <a:srgbClr val="FF40FF"/>
                </a:solidFill>
              </a:rPr>
              <a:t>5</a:t>
            </a:r>
            <a:r>
              <a:t>] [</a:t>
            </a:r>
            <a:r>
              <a:rPr>
                <a:solidFill>
                  <a:srgbClr val="008F00"/>
                </a:solidFill>
              </a:rPr>
              <a:t>E</a:t>
            </a:r>
            <a:r>
              <a:rPr>
                <a:solidFill>
                  <a:srgbClr val="FF2600"/>
                </a:solidFill>
              </a:rPr>
              <a:t>02</a:t>
            </a:r>
            <a:r>
              <a:rPr>
                <a:solidFill>
                  <a:srgbClr val="008F00"/>
                </a:solidFill>
              </a:rPr>
              <a:t>35</a:t>
            </a:r>
            <a:r>
              <a:t>7</a:t>
            </a:r>
            <a:r>
              <a:rPr>
                <a:solidFill>
                  <a:srgbClr val="008F00"/>
                </a:solidFill>
              </a:rPr>
              <a:t>9</a:t>
            </a:r>
            <a:r>
              <a:t>]</a:t>
            </a:r>
          </a:p>
          <a:p>
            <a:pPr marL="0" indent="0">
              <a:buClrTx/>
              <a:buSzTx/>
              <a:buNone/>
            </a:pPr>
            <a:r>
              <a:t>OCT</a:t>
            </a:r>
            <a:r>
              <a:rPr baseline="-5999"/>
              <a:t>0,1</a:t>
            </a:r>
            <a:r>
              <a:t> [</a:t>
            </a:r>
            <a:r>
              <a:rPr spc="50" sz="2500">
                <a:solidFill>
                  <a:srgbClr val="0096FF"/>
                </a:solidFill>
              </a:rPr>
              <a:t>0134</a:t>
            </a:r>
            <a:r>
              <a:rPr>
                <a:solidFill>
                  <a:srgbClr val="0096FF"/>
                </a:solidFill>
              </a:rPr>
              <a:t>679T</a:t>
            </a:r>
            <a:r>
              <a:t>] OCT</a:t>
            </a:r>
            <a:r>
              <a:rPr baseline="-5999"/>
              <a:t>1,2</a:t>
            </a:r>
            <a:r>
              <a:t> [</a:t>
            </a:r>
            <a:r>
              <a:rPr>
                <a:solidFill>
                  <a:srgbClr val="FF40FF"/>
                </a:solidFill>
              </a:rPr>
              <a:t>124578TE</a:t>
            </a:r>
            <a:r>
              <a:t>] OCT</a:t>
            </a:r>
            <a:r>
              <a:rPr baseline="-5999"/>
              <a:t>2,3 </a:t>
            </a:r>
            <a:r>
              <a:t>[</a:t>
            </a:r>
            <a:r>
              <a:rPr>
                <a:solidFill>
                  <a:srgbClr val="008F00"/>
                </a:solidFill>
              </a:rPr>
              <a:t>235689E0</a:t>
            </a:r>
            <a:r>
              <a:t>]</a:t>
            </a:r>
          </a:p>
        </p:txBody>
      </p:sp>
      <p:sp>
        <p:nvSpPr>
          <p:cNvPr id="283" name="relational network of Split relations between WT, AC and OCT"/>
          <p:cNvSpPr txBox="1"/>
          <p:nvPr/>
        </p:nvSpPr>
        <p:spPr>
          <a:xfrm>
            <a:off x="2090073" y="4943419"/>
            <a:ext cx="8824653" cy="855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cap="all" spc="198" sz="22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relational network of Split relations between WT, AC and OCT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22" t="0" r="322" b="0"/>
          <a:stretch>
            <a:fillRect/>
          </a:stretch>
        </p:blipFill>
        <p:spPr>
          <a:xfrm>
            <a:off x="1699640" y="842847"/>
            <a:ext cx="9177960" cy="3441950"/>
          </a:xfrm>
          <a:prstGeom prst="rect">
            <a:avLst/>
          </a:prstGeom>
        </p:spPr>
      </p:pic>
      <p:sp>
        <p:nvSpPr>
          <p:cNvPr id="286" name="combo of P1 and S(e) relations"/>
          <p:cNvSpPr txBox="1"/>
          <p:nvPr>
            <p:ph type="body" sz="quarter" idx="1"/>
          </p:nvPr>
        </p:nvSpPr>
        <p:spPr>
          <a:xfrm>
            <a:off x="856265" y="7203164"/>
            <a:ext cx="11756802" cy="186338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combo of P</a:t>
            </a:r>
            <a:r>
              <a:rPr baseline="31999"/>
              <a:t>1</a:t>
            </a:r>
            <a:r>
              <a:t> and S(e) relations</a:t>
            </a:r>
          </a:p>
        </p:txBody>
      </p:sp>
      <p:sp>
        <p:nvSpPr>
          <p:cNvPr id="287" name="Final two bars"/>
          <p:cNvSpPr txBox="1"/>
          <p:nvPr/>
        </p:nvSpPr>
        <p:spPr>
          <a:xfrm>
            <a:off x="2090073" y="4943419"/>
            <a:ext cx="8824653" cy="47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cap="all" spc="198" sz="22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Final two bars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3243" y="6297023"/>
            <a:ext cx="5003801" cy="2501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oème, Op. 69, No. 1 (1913)"/>
          <p:cNvSpPr txBox="1"/>
          <p:nvPr>
            <p:ph type="title"/>
          </p:nvPr>
        </p:nvSpPr>
        <p:spPr>
          <a:xfrm>
            <a:off x="-177800" y="393700"/>
            <a:ext cx="11658600" cy="749300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Poème, Op. 69, No. 1 (1913)</a:t>
            </a:r>
          </a:p>
        </p:txBody>
      </p:sp>
      <p:pic>
        <p:nvPicPr>
          <p:cNvPr id="197" name="Scriabin_mystic.png" descr="Scriabin_mystic.png"/>
          <p:cNvPicPr>
            <a:picLocks noChangeAspect="0"/>
          </p:cNvPicPr>
          <p:nvPr/>
        </p:nvPicPr>
        <p:blipFill>
          <a:blip r:embed="rId2">
            <a:extLst/>
          </a:blip>
          <a:srcRect l="0" t="67281" r="0" b="0"/>
          <a:stretch>
            <a:fillRect/>
          </a:stretch>
        </p:blipFill>
        <p:spPr>
          <a:xfrm>
            <a:off x="1300559" y="3931443"/>
            <a:ext cx="10403841" cy="3033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lated collections used by scriabin"/>
          <p:cNvSpPr txBox="1"/>
          <p:nvPr>
            <p:ph type="body" idx="13"/>
          </p:nvPr>
        </p:nvSpPr>
        <p:spPr>
          <a:xfrm>
            <a:off x="673100" y="4458133"/>
            <a:ext cx="11658600" cy="536266"/>
          </a:xfrm>
          <a:prstGeom prst="rect">
            <a:avLst/>
          </a:prstGeom>
        </p:spPr>
        <p:txBody>
          <a:bodyPr/>
          <a:lstStyle/>
          <a:p>
            <a:pPr/>
            <a:r>
              <a:t>related collections used by scriabin</a:t>
            </a:r>
          </a:p>
        </p:txBody>
      </p:sp>
      <p:pic>
        <p:nvPicPr>
          <p:cNvPr id="200" name="Screen Shot 2018-04-08 at 5.12.00 PM.png" descr="Screen Shot 2018-04-08 at 5.12.00 PM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529"/>
          <a:stretch>
            <a:fillRect/>
          </a:stretch>
        </p:blipFill>
        <p:spPr>
          <a:xfrm>
            <a:off x="386754" y="537470"/>
            <a:ext cx="12231293" cy="37114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01" name="a) 6-35 (02468T), whole-tone; b) 6-34 (013579), mystic; c) 6-Z49 (013479)…"/>
          <p:cNvSpPr txBox="1"/>
          <p:nvPr/>
        </p:nvSpPr>
        <p:spPr>
          <a:xfrm>
            <a:off x="729792" y="5242983"/>
            <a:ext cx="11163301" cy="471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a) 6-35 (02468T), whole-tone; b) 6-34 (013579), mystic; c) 6-Z49 (013479) </a:t>
            </a:r>
          </a:p>
          <a:p>
            <a:pPr algn="l"/>
            <a:r>
              <a:t>d) 7-34 (013468T), acoustic; e) 7-31 (0134679); and f) 8-28 (0134679T), octatonic</a:t>
            </a:r>
          </a:p>
          <a:p>
            <a:pPr algn="l"/>
          </a:p>
          <a:p>
            <a:pPr algn="l"/>
            <a:r>
              <a:t>WT0: </a:t>
            </a:r>
            <a:r>
              <a:rPr>
                <a:solidFill>
                  <a:schemeClr val="accent5">
                    <a:satOff val="-10854"/>
                    <a:lumOff val="-10463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8</a:t>
            </a:r>
            <a:r>
              <a:t>—&gt;</a:t>
            </a:r>
            <a:r>
              <a:rPr>
                <a:solidFill>
                  <a:schemeClr val="accent5">
                    <a:satOff val="-10854"/>
                    <a:lumOff val="-10463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9</a:t>
            </a:r>
            <a:r>
              <a:t> = 6-34; </a:t>
            </a:r>
          </a:p>
          <a:p>
            <a:pPr algn="l"/>
            <a:r>
              <a:t>6-34: </a:t>
            </a:r>
            <a:r>
              <a:rPr>
                <a:solidFill>
                  <a:schemeClr val="accent1">
                    <a:hueOff val="328198"/>
                    <a:lumOff val="-10185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2</a:t>
            </a:r>
            <a:r>
              <a:t>—&gt;</a:t>
            </a:r>
            <a:r>
              <a:rPr>
                <a:solidFill>
                  <a:schemeClr val="accent1">
                    <a:hueOff val="328198"/>
                    <a:lumOff val="-10185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1</a:t>
            </a:r>
            <a:r>
              <a:t> = 6z49; </a:t>
            </a:r>
          </a:p>
          <a:p>
            <a:pPr algn="l"/>
            <a:r>
              <a:t>6-34 + </a:t>
            </a:r>
            <a:r>
              <a:rPr>
                <a:solidFill>
                  <a:schemeClr val="accent4"/>
                </a:solidFill>
                <a:latin typeface="Avenir Heavy"/>
                <a:ea typeface="Avenir Heavy"/>
                <a:cs typeface="Avenir Heavy"/>
                <a:sym typeface="Avenir Heavy"/>
              </a:rPr>
              <a:t>7</a:t>
            </a:r>
            <a:r>
              <a:t> = 7-34;</a:t>
            </a:r>
          </a:p>
          <a:p>
            <a:pPr algn="l"/>
            <a:r>
              <a:t> 6z49 + </a:t>
            </a:r>
            <a:r>
              <a:rPr>
                <a:solidFill>
                  <a:schemeClr val="accent4"/>
                </a:solidFill>
                <a:latin typeface="Avenir Heavy"/>
                <a:ea typeface="Avenir Heavy"/>
                <a:cs typeface="Avenir Heavy"/>
                <a:sym typeface="Avenir Heavy"/>
              </a:rPr>
              <a:t>7</a:t>
            </a:r>
            <a:r>
              <a:t> = 7-31;</a:t>
            </a:r>
          </a:p>
          <a:p>
            <a:pPr algn="l"/>
            <a:r>
              <a:t> 7-31 + </a:t>
            </a:r>
            <a:r>
              <a:rPr>
                <a:solidFill>
                  <a:schemeClr val="accent3">
                    <a:hueOff val="57139"/>
                    <a:satOff val="2268"/>
                    <a:lumOff val="-1140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3</a:t>
            </a:r>
            <a:r>
              <a:t> = 8-28</a:t>
            </a:r>
          </a:p>
          <a:p>
            <a:pPr algn="l"/>
          </a:p>
          <a:p>
            <a:pPr algn="l"/>
            <a:r>
              <a:t>Common tones 0, 4, 6, T (0268), Fr+6</a:t>
            </a:r>
          </a:p>
        </p:txBody>
      </p:sp>
      <p:sp>
        <p:nvSpPr>
          <p:cNvPr id="202" name="Oval"/>
          <p:cNvSpPr/>
          <p:nvPr/>
        </p:nvSpPr>
        <p:spPr>
          <a:xfrm>
            <a:off x="3496733" y="1413933"/>
            <a:ext cx="755386" cy="639896"/>
          </a:xfrm>
          <a:prstGeom prst="ellipse">
            <a:avLst/>
          </a:prstGeom>
          <a:ln w="63500">
            <a:solidFill>
              <a:schemeClr val="accent5">
                <a:satOff val="-10854"/>
                <a:lumOff val="-1046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3" name="Oval"/>
          <p:cNvSpPr/>
          <p:nvPr/>
        </p:nvSpPr>
        <p:spPr>
          <a:xfrm>
            <a:off x="6570133" y="1413933"/>
            <a:ext cx="755387" cy="639896"/>
          </a:xfrm>
          <a:prstGeom prst="ellipse">
            <a:avLst/>
          </a:prstGeom>
          <a:ln w="63500">
            <a:solidFill>
              <a:schemeClr val="accent5">
                <a:satOff val="-10854"/>
                <a:lumOff val="-1046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4" name="Oval"/>
          <p:cNvSpPr/>
          <p:nvPr/>
        </p:nvSpPr>
        <p:spPr>
          <a:xfrm>
            <a:off x="5257800" y="1761066"/>
            <a:ext cx="755386" cy="639896"/>
          </a:xfrm>
          <a:prstGeom prst="ellips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5" name="Oval"/>
          <p:cNvSpPr/>
          <p:nvPr/>
        </p:nvSpPr>
        <p:spPr>
          <a:xfrm>
            <a:off x="8314266" y="1761066"/>
            <a:ext cx="755387" cy="639896"/>
          </a:xfrm>
          <a:prstGeom prst="ellips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6" name="Circle"/>
          <p:cNvSpPr/>
          <p:nvPr/>
        </p:nvSpPr>
        <p:spPr>
          <a:xfrm>
            <a:off x="2887133" y="3344333"/>
            <a:ext cx="632620" cy="639896"/>
          </a:xfrm>
          <a:prstGeom prst="ellipse">
            <a:avLst/>
          </a:prstGeom>
          <a:ln w="635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7" name="Line"/>
          <p:cNvSpPr/>
          <p:nvPr/>
        </p:nvSpPr>
        <p:spPr>
          <a:xfrm flipH="1">
            <a:off x="3679271" y="2197770"/>
            <a:ext cx="1207135" cy="1207135"/>
          </a:xfrm>
          <a:prstGeom prst="line">
            <a:avLst/>
          </a:prstGeom>
          <a:ln w="76200">
            <a:solidFill>
              <a:schemeClr val="accent4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8" name="Line"/>
          <p:cNvSpPr/>
          <p:nvPr/>
        </p:nvSpPr>
        <p:spPr>
          <a:xfrm flipH="1">
            <a:off x="6837338" y="2053837"/>
            <a:ext cx="1207135" cy="1207134"/>
          </a:xfrm>
          <a:prstGeom prst="line">
            <a:avLst/>
          </a:prstGeom>
          <a:ln w="76200">
            <a:solidFill>
              <a:schemeClr val="accent4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9" name="Circle"/>
          <p:cNvSpPr/>
          <p:nvPr/>
        </p:nvSpPr>
        <p:spPr>
          <a:xfrm>
            <a:off x="6485466" y="3344333"/>
            <a:ext cx="632620" cy="639896"/>
          </a:xfrm>
          <a:prstGeom prst="ellipse">
            <a:avLst/>
          </a:prstGeom>
          <a:ln w="635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10" name="Circle"/>
          <p:cNvSpPr/>
          <p:nvPr/>
        </p:nvSpPr>
        <p:spPr>
          <a:xfrm>
            <a:off x="9135533" y="3471333"/>
            <a:ext cx="632620" cy="639896"/>
          </a:xfrm>
          <a:prstGeom prst="ellipse">
            <a:avLst/>
          </a:prstGeom>
          <a:ln w="63500">
            <a:solidFill>
              <a:schemeClr val="accent3">
                <a:hueOff val="57139"/>
                <a:satOff val="2268"/>
                <a:lumOff val="-1140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11" name="Line"/>
          <p:cNvSpPr/>
          <p:nvPr/>
        </p:nvSpPr>
        <p:spPr>
          <a:xfrm>
            <a:off x="4155609" y="965200"/>
            <a:ext cx="957275" cy="0"/>
          </a:xfrm>
          <a:prstGeom prst="line">
            <a:avLst/>
          </a:prstGeom>
          <a:ln w="76200">
            <a:solidFill>
              <a:schemeClr val="accent5">
                <a:satOff val="-10854"/>
                <a:lumOff val="-1046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12" name="Line"/>
          <p:cNvSpPr/>
          <p:nvPr/>
        </p:nvSpPr>
        <p:spPr>
          <a:xfrm>
            <a:off x="7906342" y="2921000"/>
            <a:ext cx="957275" cy="0"/>
          </a:xfrm>
          <a:prstGeom prst="line">
            <a:avLst/>
          </a:prstGeom>
          <a:ln w="76200">
            <a:solidFill>
              <a:schemeClr val="accent3">
                <a:hueOff val="57139"/>
                <a:satOff val="2268"/>
                <a:lumOff val="-1140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13" name="Line"/>
          <p:cNvSpPr/>
          <p:nvPr/>
        </p:nvSpPr>
        <p:spPr>
          <a:xfrm>
            <a:off x="7508409" y="965200"/>
            <a:ext cx="957275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0"/>
      <p:bldP build="whole" bldLvl="1" animBg="1" rev="0" advAuto="0" spid="209" grpId="9"/>
      <p:bldP build="whole" bldLvl="1" animBg="1" rev="0" advAuto="0" spid="207" grpId="8"/>
      <p:bldP build="whole" bldLvl="1" animBg="1" rev="0" advAuto="0" spid="211" grpId="3"/>
      <p:bldP build="whole" bldLvl="1" animBg="1" rev="0" advAuto="0" spid="213" grpId="6"/>
      <p:bldP build="whole" bldLvl="1" animBg="1" rev="0" advAuto="0" spid="203" grpId="1"/>
      <p:bldP build="whole" bldLvl="1" animBg="1" rev="0" advAuto="0" spid="204" grpId="4"/>
      <p:bldP build="whole" bldLvl="1" animBg="1" rev="0" advAuto="0" spid="205" grpId="5"/>
      <p:bldP build="whole" bldLvl="1" animBg="1" rev="0" advAuto="0" spid="212" grpId="11"/>
      <p:bldP build="whole" bldLvl="1" animBg="1" rev="0" advAuto="0" spid="210" grpId="12"/>
      <p:bldP build="whole" bldLvl="1" animBg="1" rev="0" advAuto="0" spid="202" grpId="2"/>
      <p:bldP build="whole" bldLvl="1" animBg="1" rev="0" advAuto="0" spid="206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Horizontal connections between set classes = PI-relations (altering one pitch &quot;up&quot; or &quot;down&quot;)…"/>
          <p:cNvSpPr txBox="1"/>
          <p:nvPr>
            <p:ph type="body" sz="half" idx="1"/>
          </p:nvPr>
        </p:nvSpPr>
        <p:spPr>
          <a:xfrm>
            <a:off x="673100" y="1320800"/>
            <a:ext cx="4323226" cy="7467600"/>
          </a:xfrm>
          <a:prstGeom prst="rect">
            <a:avLst/>
          </a:prstGeom>
        </p:spPr>
        <p:txBody>
          <a:bodyPr/>
          <a:lstStyle/>
          <a:p>
            <a:pPr/>
            <a:r>
              <a:t>Horizontal connections between set classes = PI-relations (altering one pitch "up" or "down") </a:t>
            </a:r>
          </a:p>
          <a:p>
            <a:pPr/>
            <a:r>
              <a:t>Vertical connections = addition or subtraction of a one pitch class (inclusion-relation)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4666" y="1792816"/>
            <a:ext cx="7518401" cy="5727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17" name="incomplete relational network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incomplete relational network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Motion from the upper l.h. to the lower r.h. = whole-tone, to whole-tone influenced, to increasing octatonic, to the octatonic collection.…"/>
          <p:cNvSpPr txBox="1"/>
          <p:nvPr>
            <p:ph type="body" sz="half" idx="1"/>
          </p:nvPr>
        </p:nvSpPr>
        <p:spPr>
          <a:xfrm>
            <a:off x="690033" y="922866"/>
            <a:ext cx="4323226" cy="7467601"/>
          </a:xfrm>
          <a:prstGeom prst="rect">
            <a:avLst/>
          </a:prstGeom>
        </p:spPr>
        <p:txBody>
          <a:bodyPr/>
          <a:lstStyle/>
          <a:p>
            <a:pPr/>
            <a:r>
              <a:t>Motion from the upper l.h. to the lower r.h. = whole-tone, to whole-tone influenced, to increasing octatonic, to the octatonic collection.</a:t>
            </a:r>
          </a:p>
          <a:p>
            <a:pPr/>
            <a:r>
              <a:t>The acoustic collection in a central position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4666" y="2012950"/>
            <a:ext cx="7518401" cy="5727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21" name="incomplete relational network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incomplete relational network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criabin_mystic.png" descr="Scriabin_mystic.png"/>
          <p:cNvPicPr>
            <a:picLocks noChangeAspect="0"/>
          </p:cNvPicPr>
          <p:nvPr/>
        </p:nvPicPr>
        <p:blipFill>
          <a:blip r:embed="rId2">
            <a:extLst/>
          </a:blip>
          <a:srcRect l="0" t="9879" r="35557" b="65946"/>
          <a:stretch>
            <a:fillRect/>
          </a:stretch>
        </p:blipFill>
        <p:spPr>
          <a:xfrm>
            <a:off x="4818128" y="1082145"/>
            <a:ext cx="6704504" cy="224157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c 6-34 (013579), sc 3-11 (037) = consonant triad. and sc 4-27 (0258), dominant and Ø seventh chords = a minimal perturbation of an equal division of the octave: here the whole-tone collection.…"/>
          <p:cNvSpPr txBox="1"/>
          <p:nvPr>
            <p:ph type="body" sz="half" idx="1"/>
          </p:nvPr>
        </p:nvSpPr>
        <p:spPr>
          <a:xfrm>
            <a:off x="1096433" y="3797200"/>
            <a:ext cx="11658601" cy="3480000"/>
          </a:xfrm>
          <a:prstGeom prst="rect">
            <a:avLst/>
          </a:prstGeom>
        </p:spPr>
        <p:txBody>
          <a:bodyPr/>
          <a:lstStyle/>
          <a:p>
            <a:pPr/>
            <a:r>
              <a:t>Sc 6-34 (013579), sc 3-11 (037) = consonant triad. and sc 4-27 (0258), dominant and Ø seventh chords = a minimal perturbation of an equal division of the octave: here the whole-tone collection.</a:t>
            </a:r>
          </a:p>
          <a:p>
            <a:pPr/>
            <a:r>
              <a:t> 3-11: C, E, G-&gt; C, E, G#</a:t>
            </a:r>
          </a:p>
          <a:p>
            <a:pPr/>
            <a:r>
              <a:t>4-27: C, E, G, Bb -&gt; C, E, G#, Bb</a:t>
            </a:r>
          </a:p>
        </p:txBody>
      </p:sp>
      <p:pic>
        <p:nvPicPr>
          <p:cNvPr id="225" name="Scriabin_mystic.png" descr="Scriabin_mystic.png"/>
          <p:cNvPicPr>
            <a:picLocks noChangeAspect="0"/>
          </p:cNvPicPr>
          <p:nvPr/>
        </p:nvPicPr>
        <p:blipFill>
          <a:blip r:embed="rId2">
            <a:extLst/>
          </a:blip>
          <a:srcRect l="0" t="9095" r="35557" b="65946"/>
          <a:stretch>
            <a:fillRect/>
          </a:stretch>
        </p:blipFill>
        <p:spPr>
          <a:xfrm>
            <a:off x="728728" y="1009385"/>
            <a:ext cx="6704503" cy="231433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b"/>
          <p:cNvSpPr txBox="1"/>
          <p:nvPr/>
        </p:nvSpPr>
        <p:spPr>
          <a:xfrm>
            <a:off x="9947774" y="599016"/>
            <a:ext cx="255118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600">
                <a:latin typeface="Guido2"/>
                <a:ea typeface="Guido2"/>
                <a:cs typeface="Guido2"/>
                <a:sym typeface="Guido2"/>
              </a:defRPr>
            </a:lvl1pPr>
          </a:lstStyle>
          <a:p>
            <a:pPr/>
            <a:r>
              <a:t>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arsinomious voice-lea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52627">
              <a:defRPr spc="79" sz="3959"/>
            </a:lvl1pPr>
          </a:lstStyle>
          <a:p>
            <a:pPr/>
            <a:r>
              <a:t>Parsinomious voice-leading</a:t>
            </a:r>
          </a:p>
        </p:txBody>
      </p:sp>
      <p:sp>
        <p:nvSpPr>
          <p:cNvPr id="229" name="Some definitions require common tones to be fix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definitions require common tones to be fixed:</a:t>
            </a:r>
          </a:p>
          <a:p>
            <a:pPr/>
            <a:r>
              <a:t>{023} {034} 2 moves by WS</a:t>
            </a:r>
          </a:p>
          <a:p>
            <a:pPr/>
            <a:r>
              <a:t>But what if only one is fixed, and two pcs move by S?</a:t>
            </a:r>
          </a:p>
          <a:p>
            <a:pPr/>
            <a:r>
              <a:t>Callendar limits all motion to 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588" r="0" b="2588"/>
          <a:stretch>
            <a:fillRect/>
          </a:stretch>
        </p:blipFill>
        <p:spPr>
          <a:xfrm>
            <a:off x="2220581" y="486392"/>
            <a:ext cx="8187107" cy="5914274"/>
          </a:xfrm>
          <a:prstGeom prst="rect">
            <a:avLst/>
          </a:prstGeom>
        </p:spPr>
      </p:pic>
      <p:sp>
        <p:nvSpPr>
          <p:cNvPr id="232" name="If more than one voice moves by step, we do it in sequence…"/>
          <p:cNvSpPr txBox="1"/>
          <p:nvPr>
            <p:ph type="body" sz="half" idx="1"/>
          </p:nvPr>
        </p:nvSpPr>
        <p:spPr>
          <a:xfrm>
            <a:off x="673099" y="6684433"/>
            <a:ext cx="11658600" cy="2538148"/>
          </a:xfrm>
          <a:prstGeom prst="rect">
            <a:avLst/>
          </a:prstGeom>
        </p:spPr>
        <p:txBody>
          <a:bodyPr/>
          <a:lstStyle/>
          <a:p>
            <a:pPr/>
            <a:r>
              <a:t>If more than one voice moves by step, we do it in sequence</a:t>
            </a:r>
          </a:p>
          <a:p>
            <a:pPr/>
            <a:r>
              <a:t>prefer shortest distance</a:t>
            </a:r>
          </a:p>
          <a:p>
            <a:pPr/>
            <a:r>
              <a:t>one voice move per sequence; total number of moves one less than members of sequence (no circular moves)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