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5.mp3" ContentType="audio/unknown"/>
  <Override PartName="/ppt/media/media6.mp3" ContentType="audio/unknown"/>
  <Override PartName="/ppt/media/media7.mp3" ContentType="audio/unknown"/>
  <Override PartName="/ppt/media/media8.mp3" ContentType="audio/unknown"/>
  <Override PartName="/ppt/media/media9.mp3" ContentType="audio/unknown"/>
  <Override PartName="/ppt/media/media10.mp3" ContentType="audio/unknown"/>
  <Override PartName="/ppt/media/media11.mp3" ContentType="audio/unknown"/>
  <Override PartName="/ppt/media/media12.mp3" ContentType="audio/unknown"/>
  <Override PartName="/ppt/media/media13.mp3" ContentType="audio/unknown"/>
  <Override PartName="/ppt/media/media14.mp3" ContentType="audio/unknown"/>
  <Override PartName="/ppt/media/media15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1943100"/>
            <a:ext cx="10464800" cy="2997200"/>
          </a:xfrm>
          <a:prstGeom prst="rect">
            <a:avLst/>
          </a:prstGeom>
        </p:spPr>
        <p:txBody>
          <a:bodyPr anchor="b"/>
          <a:lstStyle>
            <a:lvl1pPr>
              <a:defRPr b="1" spc="-128" sz="6400">
                <a:solidFill>
                  <a:srgbClr val="EEEEEE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218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05296" y="9017000"/>
            <a:ext cx="406909" cy="3808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F1F1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iamond" descr="Diamond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128" name="Title Text"/>
          <p:cNvSpPr txBox="1"/>
          <p:nvPr>
            <p:ph type="title"/>
          </p:nvPr>
        </p:nvSpPr>
        <p:spPr>
          <a:xfrm>
            <a:off x="1270000" y="698500"/>
            <a:ext cx="10464800" cy="1905000"/>
          </a:xfrm>
          <a:prstGeom prst="rect">
            <a:avLst/>
          </a:prstGeom>
        </p:spPr>
        <p:txBody>
          <a:bodyPr/>
          <a:lstStyle>
            <a:lvl1pPr>
              <a:defRPr b="1" spc="-144" sz="4800">
                <a:solidFill>
                  <a:srgbClr val="EEEEEE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xfrm>
            <a:off x="1270000" y="3263900"/>
            <a:ext cx="10464800" cy="5715000"/>
          </a:xfrm>
          <a:prstGeom prst="rect">
            <a:avLst/>
          </a:prstGeom>
        </p:spPr>
        <p:txBody>
          <a:bodyPr/>
          <a:lstStyle>
            <a:lvl1pPr marL="622300" indent="-622300">
              <a:buSzPct val="65000"/>
              <a:buFont typeface="Zapf Dingbats"/>
              <a:buBlip>
                <a:blip r:embed="rId4"/>
              </a:buBlip>
              <a:defRPr sz="3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1244600" indent="-622300">
              <a:buSzPct val="65000"/>
              <a:buFont typeface="Zapf Dingbats"/>
              <a:buBlip>
                <a:blip r:embed="rId4"/>
              </a:buBlip>
              <a:defRPr sz="3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1866900" indent="-622300">
              <a:buSzPct val="65000"/>
              <a:buFont typeface="Zapf Dingbats"/>
              <a:buBlip>
                <a:blip r:embed="rId4"/>
              </a:buBlip>
              <a:defRPr sz="3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2489200" indent="-622300">
              <a:buSzPct val="65000"/>
              <a:buFont typeface="Zapf Dingbats"/>
              <a:buBlip>
                <a:blip r:embed="rId4"/>
              </a:buBlip>
              <a:defRPr sz="3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111500" indent="-622300">
              <a:buSzPct val="65000"/>
              <a:buFont typeface="Zapf Dingbats"/>
              <a:buBlip>
                <a:blip r:embed="rId4"/>
              </a:buBlip>
              <a:defRPr sz="34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6292596" y="9017000"/>
            <a:ext cx="406909" cy="3808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F1F1"/>
                </a:solidFill>
                <a:latin typeface="Superclarendon"/>
                <a:ea typeface="Superclarendon"/>
                <a:cs typeface="Superclarendon"/>
                <a:sym typeface="Superclarendo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1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15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audio" Target="../media/media6.mp3"/><Relationship Id="rId4" Type="http://schemas.microsoft.com/office/2007/relationships/media" Target="../media/media6.mp3"/><Relationship Id="rId5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audio" Target="../media/media7.mp3"/><Relationship Id="rId5" Type="http://schemas.microsoft.com/office/2007/relationships/media" Target="../media/media7.mp3"/><Relationship Id="rId6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audio" Target="../media/media8.mp3"/><Relationship Id="rId9" Type="http://schemas.microsoft.com/office/2007/relationships/media" Target="../media/media8.mp3"/><Relationship Id="rId10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audio" Target="../media/media9.mp3"/><Relationship Id="rId5" Type="http://schemas.microsoft.com/office/2007/relationships/media" Target="../media/media9.mp3"/><Relationship Id="rId6" Type="http://schemas.openxmlformats.org/officeDocument/2006/relationships/image" Target="../media/image7.png"/><Relationship Id="rId7" Type="http://schemas.openxmlformats.org/officeDocument/2006/relationships/audio" Target="../media/media10.mp3"/><Relationship Id="rId8" Type="http://schemas.microsoft.com/office/2007/relationships/media" Target="../media/media10.mp3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audio" Target="../media/media11.mp3"/><Relationship Id="rId5" Type="http://schemas.microsoft.com/office/2007/relationships/media" Target="../media/media11.mp3"/><Relationship Id="rId6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audio" Target="../media/media12.mp3"/><Relationship Id="rId5" Type="http://schemas.microsoft.com/office/2007/relationships/media" Target="../media/media12.mp3"/><Relationship Id="rId6" Type="http://schemas.openxmlformats.org/officeDocument/2006/relationships/image" Target="../media/image7.png"/><Relationship Id="rId7" Type="http://schemas.openxmlformats.org/officeDocument/2006/relationships/audio" Target="../media/media13.mp3"/><Relationship Id="rId8" Type="http://schemas.microsoft.com/office/2007/relationships/media" Target="../media/media13.mp3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audio" Target="../media/media14.mp3"/><Relationship Id="rId6" Type="http://schemas.microsoft.com/office/2007/relationships/media" Target="../media/media14.mp3"/><Relationship Id="rId7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audio" Target="../media/media15.mp3"/><Relationship Id="rId4" Type="http://schemas.microsoft.com/office/2007/relationships/media" Target="../media/media15.mp3"/><Relationship Id="rId5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audio" Target="../media/media1.mp3"/><Relationship Id="rId6" Type="http://schemas.microsoft.com/office/2007/relationships/media" Target="../media/media1.mp3"/><Relationship Id="rId7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audio" Target="../media/media2.mp3"/><Relationship Id="rId5" Type="http://schemas.microsoft.com/office/2007/relationships/media" Target="../media/media2.mp3"/><Relationship Id="rId6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audio" Target="../media/media3.mp3"/><Relationship Id="rId4" Type="http://schemas.microsoft.com/office/2007/relationships/media" Target="../media/media3.mp3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audio" Target="../media/media4.mp3"/><Relationship Id="rId5" Type="http://schemas.microsoft.com/office/2007/relationships/media" Target="../media/media4.mp3"/><Relationship Id="rId6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audio" Target="../media/media5.mp3"/><Relationship Id="rId5" Type="http://schemas.microsoft.com/office/2007/relationships/media" Target="../media/media5.mp3"/><Relationship Id="rId6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entr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Centricity</a:t>
            </a:r>
          </a:p>
        </p:txBody>
      </p:sp>
      <p:sp>
        <p:nvSpPr>
          <p:cNvPr id="140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Reich.png" descr="Reich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82478" y="945528"/>
            <a:ext cx="10793870" cy="5596374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5 notes of the “2-sharp” collection; rhythm of 3:2 comes out of the interlocking of E-B-C and F#-C#"/>
          <p:cNvSpPr txBox="1"/>
          <p:nvPr/>
        </p:nvSpPr>
        <p:spPr>
          <a:xfrm>
            <a:off x="1079500" y="7802687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/>
            </a:lvl1pPr>
          </a:lstStyle>
          <a:p>
            <a:pPr/>
            <a:r>
              <a:t>5 notes of the “2-sharp” collection; rhythm of 3:2 comes out of the interlocking of E-B-C and F#-C#</a:t>
            </a:r>
          </a:p>
        </p:txBody>
      </p:sp>
      <p:pic>
        <p:nvPicPr>
          <p:cNvPr id="182" name="Reich_Piano_phase.mp3" descr="Reich_Piano_phase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960100" y="8826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3263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he  octatonic collection 8-28 (0134679T) is highly symmetrical; i.e.,…"/>
          <p:cNvSpPr txBox="1"/>
          <p:nvPr>
            <p:ph type="body" sz="quarter" idx="1"/>
          </p:nvPr>
        </p:nvSpPr>
        <p:spPr>
          <a:xfrm>
            <a:off x="1168400" y="6600180"/>
            <a:ext cx="11336239" cy="1658640"/>
          </a:xfrm>
          <a:prstGeom prst="rect">
            <a:avLst/>
          </a:prstGeom>
        </p:spPr>
        <p:txBody>
          <a:bodyPr/>
          <a:lstStyle/>
          <a:p>
            <a:pPr defTabSz="332993">
              <a:defRPr sz="2508"/>
            </a:pPr>
            <a:r>
              <a:t>The  octatonic collection 8-28 (0134679T) is highly symmetrical; i.e., </a:t>
            </a:r>
          </a:p>
          <a:p>
            <a:pPr defTabSz="332993">
              <a:defRPr sz="2508"/>
            </a:pPr>
            <a:r>
              <a:t>it maps onto itself at 4 levels of T and TnI</a:t>
            </a:r>
          </a:p>
          <a:p>
            <a:pPr defTabSz="332993">
              <a:defRPr sz="2508"/>
            </a:pPr>
          </a:p>
          <a:p>
            <a:pPr defTabSz="332993">
              <a:defRPr sz="2508"/>
            </a:pPr>
            <a:r>
              <a:t>Its subset structure is restricted and redundant.</a:t>
            </a:r>
          </a:p>
        </p:txBody>
      </p:sp>
      <p:pic>
        <p:nvPicPr>
          <p:cNvPr id="185" name="octatonic_subs.png" descr="octatonic_subs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05330" y="632142"/>
            <a:ext cx="9938113" cy="489704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 D#/Eb F#/Gb A"/>
          <p:cNvSpPr txBox="1"/>
          <p:nvPr/>
        </p:nvSpPr>
        <p:spPr>
          <a:xfrm>
            <a:off x="6856330" y="251529"/>
            <a:ext cx="36713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 D#/Eb F#/Gb A</a:t>
            </a:r>
          </a:p>
        </p:txBody>
      </p:sp>
      <p:sp>
        <p:nvSpPr>
          <p:cNvPr id="187" name="C#/Db E G A#/Bb"/>
          <p:cNvSpPr txBox="1"/>
          <p:nvPr/>
        </p:nvSpPr>
        <p:spPr>
          <a:xfrm>
            <a:off x="6942509" y="810993"/>
            <a:ext cx="372206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C#/Db E G A#/Bb</a:t>
            </a:r>
          </a:p>
        </p:txBody>
      </p:sp>
      <p:sp>
        <p:nvSpPr>
          <p:cNvPr id="188" name="C#/Db E G A#/Bb"/>
          <p:cNvSpPr txBox="1"/>
          <p:nvPr/>
        </p:nvSpPr>
        <p:spPr>
          <a:xfrm>
            <a:off x="6942509" y="810993"/>
            <a:ext cx="372206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C#/Db E G A#/Bb</a:t>
            </a:r>
          </a:p>
        </p:txBody>
      </p:sp>
      <p:sp>
        <p:nvSpPr>
          <p:cNvPr id="189" name="D F G#/Ab B"/>
          <p:cNvSpPr txBox="1"/>
          <p:nvPr/>
        </p:nvSpPr>
        <p:spPr>
          <a:xfrm>
            <a:off x="9631661" y="3270250"/>
            <a:ext cx="27061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D F G#/Ab B</a:t>
            </a:r>
          </a:p>
        </p:txBody>
      </p:sp>
      <p:sp>
        <p:nvSpPr>
          <p:cNvPr id="190" name="D F G#/Ab B"/>
          <p:cNvSpPr txBox="1"/>
          <p:nvPr/>
        </p:nvSpPr>
        <p:spPr>
          <a:xfrm>
            <a:off x="9631661" y="3270250"/>
            <a:ext cx="27061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D F G#/Ab B</a:t>
            </a:r>
          </a:p>
        </p:txBody>
      </p:sp>
      <p:sp>
        <p:nvSpPr>
          <p:cNvPr id="191" name="C D#/Eb F#/Gb A"/>
          <p:cNvSpPr txBox="1"/>
          <p:nvPr/>
        </p:nvSpPr>
        <p:spPr>
          <a:xfrm>
            <a:off x="867058" y="2451616"/>
            <a:ext cx="36713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 D#/Eb F#/Gb A</a:t>
            </a:r>
          </a:p>
        </p:txBody>
      </p:sp>
      <p:sp>
        <p:nvSpPr>
          <p:cNvPr id="192" name="C D#/Eb F#/Gb A"/>
          <p:cNvSpPr txBox="1"/>
          <p:nvPr/>
        </p:nvSpPr>
        <p:spPr>
          <a:xfrm>
            <a:off x="867058" y="2451616"/>
            <a:ext cx="36713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C D#/Eb F#/Gb 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46215 0.174188" origin="layout" pathEditMode="relative">
                                      <p:cBhvr>
                                        <p:cTn id="2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46985 -0.018718" origin="layout" pathEditMode="relative">
                                      <p:cBhvr>
                                        <p:cTn id="3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60543 -0.225567" origin="layout" pathEditMode="relative">
                                      <p:cBhvr>
                                        <p:cTn id="5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3"/>
      <p:bldP build="whole" bldLvl="1" animBg="1" rev="0" advAuto="0" spid="189" grpId="8"/>
      <p:bldP build="whole" bldLvl="1" animBg="1" rev="0" advAuto="0" spid="191" grpId="12"/>
      <p:bldP build="whole" bldLvl="1" animBg="1" rev="0" advAuto="0" spid="192" grpId="13"/>
      <p:bldP build="whole" bldLvl="1" animBg="1" rev="0" advAuto="0" spid="187" grpId="2"/>
      <p:bldP build="whole" bldLvl="1" animBg="1" rev="0" advAuto="0" spid="188" grpId="4"/>
      <p:bldP build="whole" bldLvl="1" animBg="1" rev="0" advAuto="0" spid="187" grpId="5"/>
      <p:bldP build="whole" bldLvl="1" animBg="1" rev="0" advAuto="0" spid="190" grpId="9"/>
      <p:bldP build="whole" bldLvl="1" animBg="1" rev="0" advAuto="0" spid="192" grpId="11"/>
      <p:bldP build="whole" bldLvl="1" animBg="1" rev="0" advAuto="0" spid="186" grpId="1"/>
      <p:bldP build="whole" bldLvl="1" animBg="1" rev="0" advAuto="0" spid="189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3-11 (037) (major or minor triad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941100"/>
                </a:solidFill>
              </a:defRPr>
            </a:pPr>
            <a:r>
              <a:t>3-11 (037) (major or minor triad)</a:t>
            </a:r>
          </a:p>
          <a:p>
            <a:pPr>
              <a:def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pPr>
            <a:r>
              <a:t>4-3 (0134) (semitone-whole tone-semitone)</a:t>
            </a:r>
          </a:p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4-10 (0235) (minor or dorian tetrachord)</a:t>
            </a:r>
          </a:p>
          <a:p>
            <a:pPr>
              <a:defRPr>
                <a:solidFill>
                  <a:schemeClr val="accent6">
                    <a:satOff val="24555"/>
                    <a:lumOff val="22232"/>
                  </a:schemeClr>
                </a:solidFill>
              </a:defRPr>
            </a:pPr>
            <a:r>
              <a:t>4-26 (0358) (minor seventh chord)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4-27 (0258) (dominant or half-diminished seventh chord)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4-28 (0369) (diminished seventh chord)</a:t>
            </a:r>
          </a:p>
        </p:txBody>
      </p:sp>
      <p:sp>
        <p:nvSpPr>
          <p:cNvPr id="195" name="C-Eb-G/C-E-G"/>
          <p:cNvSpPr txBox="1"/>
          <p:nvPr/>
        </p:nvSpPr>
        <p:spPr>
          <a:xfrm>
            <a:off x="8605425" y="1575478"/>
            <a:ext cx="30600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41100"/>
                </a:solidFill>
              </a:defRPr>
            </a:lvl1pPr>
          </a:lstStyle>
          <a:p>
            <a:pPr/>
            <a:r>
              <a:t>C-Eb-G/C-E-G</a:t>
            </a:r>
          </a:p>
        </p:txBody>
      </p:sp>
      <p:sp>
        <p:nvSpPr>
          <p:cNvPr id="196" name="C-C#/Db-D#/Eb-E"/>
          <p:cNvSpPr txBox="1"/>
          <p:nvPr/>
        </p:nvSpPr>
        <p:spPr>
          <a:xfrm>
            <a:off x="8979083" y="3123430"/>
            <a:ext cx="37714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defRPr>
            </a:lvl1pPr>
          </a:lstStyle>
          <a:p>
            <a:pPr/>
            <a:r>
              <a:t>C-C#/Db-D#/Eb-E</a:t>
            </a:r>
          </a:p>
        </p:txBody>
      </p:sp>
      <p:sp>
        <p:nvSpPr>
          <p:cNvPr id="197" name="C-D-D#/Eb-F"/>
          <p:cNvSpPr txBox="1"/>
          <p:nvPr/>
        </p:nvSpPr>
        <p:spPr>
          <a:xfrm>
            <a:off x="9487032" y="4362480"/>
            <a:ext cx="2755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pPr/>
            <a:r>
              <a:t>C-D-D#/Eb-F</a:t>
            </a:r>
          </a:p>
        </p:txBody>
      </p:sp>
      <p:sp>
        <p:nvSpPr>
          <p:cNvPr id="198" name="C-D#/Eb-F-G#/Ab"/>
          <p:cNvSpPr txBox="1"/>
          <p:nvPr/>
        </p:nvSpPr>
        <p:spPr>
          <a:xfrm>
            <a:off x="8716854" y="5277181"/>
            <a:ext cx="37467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24555"/>
                    <a:lumOff val="22232"/>
                  </a:schemeClr>
                </a:solidFill>
              </a:defRPr>
            </a:lvl1pPr>
          </a:lstStyle>
          <a:p>
            <a:pPr/>
            <a:r>
              <a:t>C-D#/Eb-F-G#/Ab</a:t>
            </a:r>
          </a:p>
        </p:txBody>
      </p:sp>
      <p:sp>
        <p:nvSpPr>
          <p:cNvPr id="199" name="C-D-F-G#/Ab"/>
          <p:cNvSpPr txBox="1"/>
          <p:nvPr/>
        </p:nvSpPr>
        <p:spPr>
          <a:xfrm>
            <a:off x="9186856" y="6593456"/>
            <a:ext cx="28067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C-D-F-G#/Ab</a:t>
            </a:r>
          </a:p>
        </p:txBody>
      </p:sp>
      <p:sp>
        <p:nvSpPr>
          <p:cNvPr id="200" name="C-D#/Eb-F#/Gb-A"/>
          <p:cNvSpPr txBox="1"/>
          <p:nvPr/>
        </p:nvSpPr>
        <p:spPr>
          <a:xfrm>
            <a:off x="8716854" y="8060744"/>
            <a:ext cx="37467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C-D#/Eb-F#/Gb-A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7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4" grpId="1"/>
      <p:bldP build="whole" bldLvl="1" animBg="1" rev="0" advAuto="0" spid="195" grpId="2"/>
      <p:bldP build="whole" bldLvl="1" animBg="1" rev="0" advAuto="0" spid="200" grpId="7"/>
      <p:bldP build="whole" bldLvl="1" animBg="1" rev="0" advAuto="0" spid="199" grpId="6"/>
      <p:bldP build="whole" bldLvl="1" animBg="1" rev="0" advAuto="0" spid="197" grpId="4"/>
      <p:bldP build="whole" bldLvl="1" animBg="1" rev="0" advAuto="0" spid="198" grpId="5"/>
      <p:bldP build="whole" bldLvl="1" animBg="1" rev="0" advAuto="0" spid="19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he Whole-tone Collection 6-35 (02468t) is both transpositionally and inversionally symmetrical at six different levels"/>
          <p:cNvSpPr txBox="1"/>
          <p:nvPr>
            <p:ph type="body" sz="quarter" idx="1"/>
          </p:nvPr>
        </p:nvSpPr>
        <p:spPr>
          <a:xfrm>
            <a:off x="1270000" y="8197850"/>
            <a:ext cx="10464800" cy="1130300"/>
          </a:xfrm>
          <a:prstGeom prst="rect">
            <a:avLst/>
          </a:prstGeom>
        </p:spPr>
        <p:txBody>
          <a:bodyPr/>
          <a:lstStyle>
            <a:lvl1pPr defTabSz="514095">
              <a:defRPr sz="2816"/>
            </a:lvl1pPr>
          </a:lstStyle>
          <a:p>
            <a:pPr/>
            <a:r>
              <a:t>The Whole-tone Collection 6-35 (02468t) is both transpositionally and inversionally symmetrical at six different levels</a:t>
            </a:r>
          </a:p>
        </p:txBody>
      </p:sp>
      <p:pic>
        <p:nvPicPr>
          <p:cNvPr id="203" name="wt.png" descr="wt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795296" y="428322"/>
            <a:ext cx="5001454" cy="7491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voiles.png" descr="voiles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13184" y="1907052"/>
            <a:ext cx="11578286" cy="3021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voiles.mp3" descr="voiles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706100" y="7285566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550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  <p:bldLst>
      <p:bldP build="whole" bldLvl="1" animBg="1" rev="0" advAuto="0" spid="204" grpId="2"/>
      <p:bldP build="whole" bldLvl="1" animBg="1" rev="0" advAuto="0" spid="20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 Hexatonic Collection 6-20 (014589) is both transpositionally and inversionally symmetrical at three different levels."/>
          <p:cNvSpPr txBox="1"/>
          <p:nvPr>
            <p:ph type="body" sz="quarter" idx="1"/>
          </p:nvPr>
        </p:nvSpPr>
        <p:spPr>
          <a:xfrm>
            <a:off x="1270000" y="7505700"/>
            <a:ext cx="10464800" cy="1130300"/>
          </a:xfrm>
          <a:prstGeom prst="rect">
            <a:avLst/>
          </a:prstGeom>
        </p:spPr>
        <p:txBody>
          <a:bodyPr/>
          <a:lstStyle>
            <a:lvl1pPr defTabSz="519937">
              <a:defRPr sz="2848"/>
            </a:lvl1pPr>
          </a:lstStyle>
          <a:p>
            <a:pPr/>
            <a:r>
              <a:t>The Hexatonic Collection 6-20 (014589) is both transpositionally and inversionally symmetrical at three different levels.</a:t>
            </a:r>
          </a:p>
        </p:txBody>
      </p:sp>
      <p:pic>
        <p:nvPicPr>
          <p:cNvPr id="208" name="hex.png" descr="he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6819" y="1327172"/>
            <a:ext cx="8545818" cy="489704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  E G#/Ab"/>
          <p:cNvSpPr txBox="1"/>
          <p:nvPr/>
        </p:nvSpPr>
        <p:spPr>
          <a:xfrm>
            <a:off x="7168134" y="220639"/>
            <a:ext cx="25534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  E G#/Ab </a:t>
            </a:r>
          </a:p>
        </p:txBody>
      </p:sp>
      <p:sp>
        <p:nvSpPr>
          <p:cNvPr id="210" name="C#/Db F A"/>
          <p:cNvSpPr txBox="1"/>
          <p:nvPr/>
        </p:nvSpPr>
        <p:spPr>
          <a:xfrm>
            <a:off x="7586616" y="656542"/>
            <a:ext cx="22485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C#/Db F A</a:t>
            </a:r>
          </a:p>
        </p:txBody>
      </p:sp>
      <p:sp>
        <p:nvSpPr>
          <p:cNvPr id="211" name="C#/Db F A"/>
          <p:cNvSpPr txBox="1"/>
          <p:nvPr/>
        </p:nvSpPr>
        <p:spPr>
          <a:xfrm>
            <a:off x="7586616" y="656542"/>
            <a:ext cx="224851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C#/Db F A</a:t>
            </a:r>
          </a:p>
        </p:txBody>
      </p:sp>
      <p:sp>
        <p:nvSpPr>
          <p:cNvPr id="212" name="D F#/Gb A#/Bb"/>
          <p:cNvSpPr txBox="1"/>
          <p:nvPr/>
        </p:nvSpPr>
        <p:spPr>
          <a:xfrm>
            <a:off x="9627452" y="3610042"/>
            <a:ext cx="32397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D F#/Gb A#/Bb</a:t>
            </a:r>
          </a:p>
        </p:txBody>
      </p:sp>
      <p:sp>
        <p:nvSpPr>
          <p:cNvPr id="213" name="D F#/Gb A#/Bb"/>
          <p:cNvSpPr txBox="1"/>
          <p:nvPr/>
        </p:nvSpPr>
        <p:spPr>
          <a:xfrm>
            <a:off x="9627452" y="3610042"/>
            <a:ext cx="32397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D F#/Gb A#/Bb</a:t>
            </a:r>
          </a:p>
        </p:txBody>
      </p:sp>
      <p:sp>
        <p:nvSpPr>
          <p:cNvPr id="214" name="D#/Eb G B"/>
          <p:cNvSpPr txBox="1"/>
          <p:nvPr/>
        </p:nvSpPr>
        <p:spPr>
          <a:xfrm>
            <a:off x="1197848" y="2725839"/>
            <a:ext cx="22992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D#/Eb G B</a:t>
            </a:r>
          </a:p>
        </p:txBody>
      </p:sp>
      <p:sp>
        <p:nvSpPr>
          <p:cNvPr id="215" name="D#/Eb G B"/>
          <p:cNvSpPr txBox="1"/>
          <p:nvPr/>
        </p:nvSpPr>
        <p:spPr>
          <a:xfrm>
            <a:off x="1197848" y="2725839"/>
            <a:ext cx="22992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8F00"/>
                </a:solidFill>
              </a:defRPr>
            </a:lvl1pPr>
          </a:lstStyle>
          <a:p>
            <a:pPr/>
            <a:r>
              <a:t>D#/Eb G B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9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95039 0.212157" origin="layout" pathEditMode="relative">
                                      <p:cBhvr>
                                        <p:cTn id="2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46985 -0.018718" origin="layout" pathEditMode="relative">
                                      <p:cBhvr>
                                        <p:cTn id="3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60543 -0.225567" origin="layout" pathEditMode="relative">
                                      <p:cBhvr>
                                        <p:cTn id="5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xit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4"/>
      <p:bldP build="whole" bldLvl="1" animBg="1" rev="0" advAuto="0" spid="212" grpId="7"/>
      <p:bldP build="whole" bldLvl="1" animBg="1" rev="0" advAuto="0" spid="212" grpId="8"/>
      <p:bldP build="whole" bldLvl="1" animBg="1" rev="0" advAuto="0" spid="213" grpId="9"/>
      <p:bldP build="whole" bldLvl="1" animBg="1" rev="0" advAuto="0" spid="209" grpId="1"/>
      <p:bldP build="whole" bldLvl="1" animBg="1" rev="0" advAuto="0" spid="213" grpId="15"/>
      <p:bldP build="whole" bldLvl="1" animBg="1" rev="0" advAuto="0" spid="209" grpId="3"/>
      <p:bldP build="whole" bldLvl="1" animBg="1" rev="0" advAuto="0" spid="210" grpId="2"/>
      <p:bldP build="whole" bldLvl="1" animBg="1" rev="0" advAuto="0" spid="215" grpId="11"/>
      <p:bldP build="whole" bldLvl="1" animBg="1" rev="0" advAuto="0" spid="214" grpId="12"/>
      <p:bldP build="whole" bldLvl="1" animBg="1" rev="0" advAuto="0" spid="210" grpId="5"/>
      <p:bldP build="whole" bldLvl="1" animBg="1" rev="0" advAuto="0" spid="215" grpId="1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Bartók String Quartet No, 2, I, hexatonic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Bartók String Quartet No, 2, I, hexatonic</a:t>
            </a:r>
          </a:p>
        </p:txBody>
      </p:sp>
      <p:pic>
        <p:nvPicPr>
          <p:cNvPr id="218" name="BSQ2I_coda.png" descr="BSQ2I_coda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14510" y="1453566"/>
            <a:ext cx="12575953" cy="4280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Rectangle" descr="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776" y="1382882"/>
            <a:ext cx="928556" cy="4422436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0" name="Rectangle" descr="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9776" y="1382882"/>
            <a:ext cx="1203590" cy="4422436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1" name="Rectangle" descr="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9776" y="1382882"/>
            <a:ext cx="2124935" cy="4422436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2" name="Rectangle" descr="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02112" y="1324711"/>
            <a:ext cx="928556" cy="4422436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223" name="[159]…"/>
          <p:cNvSpPr txBox="1"/>
          <p:nvPr/>
        </p:nvSpPr>
        <p:spPr>
          <a:xfrm>
            <a:off x="859800" y="6013449"/>
            <a:ext cx="1308507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[159]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(048)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hex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&amp;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wt</a:t>
            </a:r>
          </a:p>
        </p:txBody>
      </p:sp>
      <p:sp>
        <p:nvSpPr>
          <p:cNvPr id="224" name="[9e15]…"/>
          <p:cNvSpPr txBox="1"/>
          <p:nvPr/>
        </p:nvSpPr>
        <p:spPr>
          <a:xfrm>
            <a:off x="2205695" y="5983002"/>
            <a:ext cx="161391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11993"/>
                </a:solidFill>
              </a:defRPr>
            </a:pPr>
            <a:r>
              <a:t>[9e15]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t>(0258)</a:t>
            </a:r>
          </a:p>
          <a:p>
            <a:pPr>
              <a:defRPr>
                <a:solidFill>
                  <a:srgbClr val="011993"/>
                </a:solidFill>
              </a:defRPr>
            </a:pPr>
            <a:r>
              <a:t>not hex</a:t>
            </a:r>
          </a:p>
        </p:txBody>
      </p:sp>
      <p:sp>
        <p:nvSpPr>
          <p:cNvPr id="225" name="[579e1]…"/>
          <p:cNvSpPr txBox="1"/>
          <p:nvPr/>
        </p:nvSpPr>
        <p:spPr>
          <a:xfrm>
            <a:off x="3857000" y="6066100"/>
            <a:ext cx="18169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8F00"/>
                </a:solidFill>
              </a:defRPr>
            </a:pPr>
            <a:r>
              <a:t>[579e1]</a:t>
            </a:r>
          </a:p>
          <a:p>
            <a:pPr>
              <a:defRPr>
                <a:solidFill>
                  <a:srgbClr val="008F00"/>
                </a:solidFill>
              </a:defRPr>
            </a:pPr>
            <a:r>
              <a:t>(02469)</a:t>
            </a:r>
          </a:p>
          <a:p>
            <a:pPr>
              <a:defRPr>
                <a:solidFill>
                  <a:srgbClr val="008F00"/>
                </a:solidFill>
              </a:defRPr>
            </a:pPr>
            <a:r>
              <a:t>not hex</a:t>
            </a:r>
          </a:p>
        </p:txBody>
      </p:sp>
      <p:sp>
        <p:nvSpPr>
          <p:cNvPr id="226" name="[1259]…"/>
          <p:cNvSpPr txBox="1"/>
          <p:nvPr/>
        </p:nvSpPr>
        <p:spPr>
          <a:xfrm>
            <a:off x="5721045" y="6066100"/>
            <a:ext cx="156271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9300"/>
                </a:solidFill>
              </a:defRPr>
            </a:pPr>
            <a:r>
              <a:t>[1259]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t>(0148)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t>hex</a:t>
            </a:r>
          </a:p>
        </p:txBody>
      </p:sp>
      <p:pic>
        <p:nvPicPr>
          <p:cNvPr id="227" name="Rectangle" descr="Rectangl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7745" y="554244"/>
            <a:ext cx="12225074" cy="4168767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8" name="Bartok_SQ_2_coda.mp3" descr="Bartok_SQ_2_coda.mp3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0790766" y="80475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9184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xit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xit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60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  <p:bldLst>
      <p:bldP build="whole" bldLvl="1" animBg="1" rev="0" advAuto="0" spid="222" grpId="13"/>
      <p:bldP build="whole" bldLvl="1" animBg="1" rev="0" advAuto="0" spid="219" grpId="2"/>
      <p:bldP build="whole" bldLvl="1" animBg="1" rev="0" advAuto="0" spid="223" grpId="5"/>
      <p:bldP build="whole" bldLvl="1" animBg="1" rev="0" advAuto="0" spid="219" grpId="4"/>
      <p:bldP build="whole" bldLvl="1" animBg="1" rev="0" advAuto="0" spid="225" grpId="14"/>
      <p:bldP build="whole" bldLvl="1" animBg="1" rev="0" advAuto="0" spid="224" grpId="7"/>
      <p:bldP build="whole" bldLvl="1" animBg="1" rev="0" advAuto="0" spid="221" grpId="10"/>
      <p:bldP build="whole" bldLvl="1" animBg="1" rev="0" advAuto="0" spid="224" grpId="9"/>
      <p:bldP build="whole" bldLvl="1" animBg="1" rev="0" advAuto="0" spid="221" grpId="12"/>
      <p:bldP build="whole" bldLvl="1" animBg="1" rev="0" advAuto="0" spid="226" grpId="15"/>
      <p:bldP build="whole" bldLvl="1" animBg="1" rev="0" advAuto="0" spid="222" grpId="16"/>
      <p:bldP build="whole" bldLvl="1" animBg="1" rev="0" advAuto="0" spid="227" grpId="17"/>
      <p:bldP build="whole" bldLvl="1" animBg="1" rev="0" advAuto="0" spid="220" grpId="6"/>
      <p:bldP build="whole" bldLvl="1" animBg="1" rev="0" advAuto="0" spid="220" grpId="8"/>
      <p:bldP build="whole" bldLvl="1" animBg="1" rev="0" advAuto="0" spid="225" grpId="11"/>
      <p:bldP build="whole" bldLvl="1" animBg="1" rev="0" advAuto="0" spid="223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salms chord as subset of Octatonic on E [235689e0]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Psalms chord as subset of </a:t>
            </a:r>
            <a:r>
              <a:rPr>
                <a:solidFill>
                  <a:srgbClr val="FF2600"/>
                </a:solidFill>
              </a:rPr>
              <a:t>Octatonic</a:t>
            </a:r>
            <a:r>
              <a:t> on E [235689e0]</a:t>
            </a:r>
          </a:p>
        </p:txBody>
      </p:sp>
      <p:pic>
        <p:nvPicPr>
          <p:cNvPr id="231" name="More_Psalms.png" descr="More_Psalms.png"/>
          <p:cNvPicPr>
            <a:picLocks noChangeAspect="1"/>
          </p:cNvPicPr>
          <p:nvPr/>
        </p:nvPicPr>
        <p:blipFill>
          <a:blip r:embed="rId2">
            <a:extLst/>
          </a:blip>
          <a:srcRect l="3842" t="0" r="3842" b="0"/>
          <a:stretch>
            <a:fillRect/>
          </a:stretch>
        </p:blipFill>
        <p:spPr>
          <a:xfrm>
            <a:off x="732353" y="1696742"/>
            <a:ext cx="11198980" cy="4218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ymphony_Psalms.png" descr="Symphony_Psalm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92" y="2101374"/>
            <a:ext cx="12799604" cy="340885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salms chord as subset of E Phrygian (Diatonic C collection [e024579] with emphasis on E)"/>
          <p:cNvSpPr txBox="1"/>
          <p:nvPr/>
        </p:nvSpPr>
        <p:spPr>
          <a:xfrm>
            <a:off x="1099462" y="6656916"/>
            <a:ext cx="10464801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/>
            </a:pPr>
            <a:r>
              <a:t>Psalms chord as subset of E </a:t>
            </a:r>
            <a:r>
              <a:rPr>
                <a:solidFill>
                  <a:srgbClr val="008F00"/>
                </a:solidFill>
              </a:rPr>
              <a:t>Phrygian</a:t>
            </a:r>
            <a:r>
              <a:t> (Diatonic C collection [e024579] with emphasis on E)</a:t>
            </a:r>
          </a:p>
        </p:txBody>
      </p:sp>
      <p:pic>
        <p:nvPicPr>
          <p:cNvPr id="234" name="Psalms_1.mp3" descr="Psalms_1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095566" y="87757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salms_2.mp3" descr="Psalms_2.mp3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792633" y="88095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693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2" dur="10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mediacall" nodeType="after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959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audio>
            <p:audio isNarration="0">
              <p:cMediaNode mute="0" showWhenStopped="0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  <p:bldLst>
      <p:bldP build="whole" bldLvl="1" animBg="1" rev="0" advAuto="0" spid="231" grpId="3"/>
      <p:bldP build="whole" bldLvl="1" animBg="1" rev="0" advAuto="0" spid="233" grpId="4"/>
      <p:bldP build="whole" bldLvl="1" animBg="1" rev="0" advAuto="0" spid="232" grpId="2"/>
      <p:bldP build="whole" bldLvl="1" animBg="1" rev="0" advAuto="0" spid="230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travinsky’s Serenade en la as union of two diatonic mode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60831">
              <a:defRPr sz="3072"/>
            </a:pPr>
            <a:r>
              <a:t>Stravinsky’s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Serenade en la</a:t>
            </a:r>
            <a:r>
              <a:t> as union of two diatonic modes</a:t>
            </a:r>
          </a:p>
          <a:p>
            <a:pPr defTabSz="560831">
              <a:defRPr sz="3072"/>
            </a:pPr>
            <a:r>
              <a:t>(Diatonic Octad?)</a:t>
            </a:r>
          </a:p>
        </p:txBody>
      </p:sp>
      <p:pic>
        <p:nvPicPr>
          <p:cNvPr id="238" name="Serenade_en_la.png" descr="Serenade_en_la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35300" y="558667"/>
            <a:ext cx="10446839" cy="6898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Rectangle" descr="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912" y="613511"/>
            <a:ext cx="1321926" cy="2450166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240" name="[59t0] = Oct 0,1"/>
          <p:cNvSpPr txBox="1"/>
          <p:nvPr/>
        </p:nvSpPr>
        <p:spPr>
          <a:xfrm>
            <a:off x="5848146" y="4552950"/>
            <a:ext cx="43186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[59t0] = Oct 0,1</a:t>
            </a:r>
          </a:p>
        </p:txBody>
      </p:sp>
      <p:pic>
        <p:nvPicPr>
          <p:cNvPr id="241" name="Serenade_in_A_intro.mp3" descr="Serenade_in_A_intro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909300" y="71670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7550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  <p:bldLst>
      <p:bldP build="whole" bldLvl="1" animBg="1" rev="0" advAuto="0" spid="240" grpId="3"/>
      <p:bldP build="whole" bldLvl="1" animBg="1" rev="0" advAuto="0" spid="23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Interval Cycles"/>
          <p:cNvSpPr txBox="1"/>
          <p:nvPr>
            <p:ph type="body" sz="quarter" idx="1"/>
          </p:nvPr>
        </p:nvSpPr>
        <p:spPr>
          <a:xfrm>
            <a:off x="1270000" y="8411633"/>
            <a:ext cx="10464800" cy="1130301"/>
          </a:xfrm>
          <a:prstGeom prst="rect">
            <a:avLst/>
          </a:prstGeom>
        </p:spPr>
        <p:txBody>
          <a:bodyPr/>
          <a:lstStyle/>
          <a:p>
            <a:pPr/>
            <a:r>
              <a:t>Interval Cycles</a:t>
            </a:r>
          </a:p>
        </p:txBody>
      </p:sp>
      <p:pic>
        <p:nvPicPr>
          <p:cNvPr id="244" name="pt_clocks.png" descr="pt_clocks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128639" y="868163"/>
            <a:ext cx="6747252" cy="7240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Interval Cycles: Bartók, Quartet No. 3, I intro and final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Interval Cycles: Bartók, Quartet No. 3, I intro and finale</a:t>
            </a:r>
          </a:p>
        </p:txBody>
      </p:sp>
      <p:pic>
        <p:nvPicPr>
          <p:cNvPr id="247" name="Bartok_SQ3.png" descr="Bartok_SQ3.png"/>
          <p:cNvPicPr>
            <a:picLocks noChangeAspect="1"/>
          </p:cNvPicPr>
          <p:nvPr/>
        </p:nvPicPr>
        <p:blipFill>
          <a:blip r:embed="rId2">
            <a:extLst/>
          </a:blip>
          <a:srcRect l="4019" t="0" r="4019" b="0"/>
          <a:stretch>
            <a:fillRect/>
          </a:stretch>
        </p:blipFill>
        <p:spPr>
          <a:xfrm>
            <a:off x="1139031" y="1722834"/>
            <a:ext cx="11464354" cy="5194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Bartok_SQ3_con.png" descr="Bartok_SQ3_con.png"/>
          <p:cNvPicPr>
            <a:picLocks noChangeAspect="1"/>
          </p:cNvPicPr>
          <p:nvPr/>
        </p:nvPicPr>
        <p:blipFill>
          <a:blip r:embed="rId3">
            <a:extLst/>
          </a:blip>
          <a:srcRect l="969" t="0" r="969" b="0"/>
          <a:stretch>
            <a:fillRect/>
          </a:stretch>
        </p:blipFill>
        <p:spPr>
          <a:xfrm>
            <a:off x="944760" y="1498302"/>
            <a:ext cx="11853247" cy="537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Bartok_SQ_3_coda.mp3" descr="Bartok_SQ_3_coda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689166" y="86233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Bartok_SQ_3_I_intro.mp3" descr="Bartok_SQ_3_I_intro.mp3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790766" y="67437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510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493877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audio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audio>
          </p:childTnLst>
        </p:cTn>
      </p:par>
    </p:tnLst>
    <p:bldLst>
      <p:bldP build="whole" bldLvl="1" animBg="1" rev="0" advAuto="0" spid="247" grpId="2"/>
      <p:bldP build="whole" bldLvl="1" animBg="1" rev="0" advAuto="0" spid="248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nversional Ax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Inversional Axis</a:t>
            </a:r>
          </a:p>
        </p:txBody>
      </p:sp>
      <p:sp>
        <p:nvSpPr>
          <p:cNvPr id="143" name="Centricity in post-tonal music can be established by direct emphasis and reinforcement and on inversional symmetr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Centricity in post-tonal music can be established by direct emphasis and reinforcement and on inversional symmetry. </a:t>
            </a:r>
          </a:p>
          <a:p>
            <a:pPr>
              <a:buBlip>
                <a:blip r:embed="rId2"/>
              </a:buBlip>
            </a:pPr>
            <a:r>
              <a:t>An inversionally  symmetrical  set has an </a:t>
            </a:r>
            <a:r>
              <a:rPr>
                <a:solidFill>
                  <a:srgbClr val="FF2600"/>
                </a:solidFill>
              </a:rPr>
              <a:t>axis of symmetry</a:t>
            </a:r>
            <a:r>
              <a:t>, a midpoint around which all of the notes balance. A </a:t>
            </a:r>
            <a:r>
              <a:rPr>
                <a:solidFill>
                  <a:srgbClr val="0433FF"/>
                </a:solidFill>
              </a:rPr>
              <a:t>pitch or pitch-class center</a:t>
            </a:r>
            <a:r>
              <a:t> may function as an axis of symmetry.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Interval Cycles: Ives, The Cage"/>
          <p:cNvSpPr txBox="1"/>
          <p:nvPr>
            <p:ph type="body" sz="quarter" idx="1"/>
          </p:nvPr>
        </p:nvSpPr>
        <p:spPr>
          <a:xfrm>
            <a:off x="1270000" y="686435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Interval Cycles: Ives,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The Cage</a:t>
            </a:r>
          </a:p>
        </p:txBody>
      </p:sp>
      <p:pic>
        <p:nvPicPr>
          <p:cNvPr id="253" name="Ives_Cage.png" descr="Ives_Cage.png"/>
          <p:cNvPicPr>
            <a:picLocks noChangeAspect="1"/>
          </p:cNvPicPr>
          <p:nvPr/>
        </p:nvPicPr>
        <p:blipFill>
          <a:blip r:embed="rId2">
            <a:extLst/>
          </a:blip>
          <a:srcRect l="3677" t="0" r="3677" b="0"/>
          <a:stretch>
            <a:fillRect/>
          </a:stretch>
        </p:blipFill>
        <p:spPr>
          <a:xfrm>
            <a:off x="924056" y="966756"/>
            <a:ext cx="11435890" cy="3829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Rectangle" descr="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7179" y="2852047"/>
            <a:ext cx="963812" cy="2036159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55" name="Rectangle" descr="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5917" y="1158449"/>
            <a:ext cx="10293483" cy="1536891"/>
          </a:xfrm>
          <a:prstGeom prst="rect">
            <a:avLst/>
          </a:prstGeom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</p:pic>
      <p:sp>
        <p:nvSpPr>
          <p:cNvPr id="256" name="whole-tone"/>
          <p:cNvSpPr txBox="1"/>
          <p:nvPr/>
        </p:nvSpPr>
        <p:spPr>
          <a:xfrm>
            <a:off x="4766892" y="341341"/>
            <a:ext cx="23504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whole-tone</a:t>
            </a:r>
          </a:p>
        </p:txBody>
      </p:sp>
      <p:sp>
        <p:nvSpPr>
          <p:cNvPr id="257" name="circle of 5ths"/>
          <p:cNvSpPr txBox="1"/>
          <p:nvPr/>
        </p:nvSpPr>
        <p:spPr>
          <a:xfrm>
            <a:off x="1525363" y="5294341"/>
            <a:ext cx="27235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/>
            <a:r>
              <a:t>circle of 5ths</a:t>
            </a:r>
          </a:p>
        </p:txBody>
      </p:sp>
      <p:pic>
        <p:nvPicPr>
          <p:cNvPr id="258" name="Ives_Cage.mp3" descr="Ives_Cage.mp3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876366" y="79121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08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audio>
          </p:childTnLst>
        </p:cTn>
      </p:par>
    </p:tnLst>
    <p:bldLst>
      <p:bldP build="whole" bldLvl="1" animBg="1" rev="0" advAuto="0" spid="257" grpId="4"/>
      <p:bldP build="whole" bldLvl="1" animBg="1" rev="0" advAuto="0" spid="254" grpId="5"/>
      <p:bldP build="whole" bldLvl="1" animBg="1" rev="0" advAuto="0" spid="255" grpId="2"/>
      <p:bldP build="whole" bldLvl="1" animBg="1" rev="0" advAuto="0" spid="256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Interval Cycles: Bartók, Quartet No. 6"/>
          <p:cNvSpPr txBox="1"/>
          <p:nvPr>
            <p:ph type="body" sz="quarter" idx="1"/>
          </p:nvPr>
        </p:nvSpPr>
        <p:spPr>
          <a:xfrm>
            <a:off x="1270000" y="8462433"/>
            <a:ext cx="10464800" cy="1130301"/>
          </a:xfrm>
          <a:prstGeom prst="rect">
            <a:avLst/>
          </a:prstGeom>
        </p:spPr>
        <p:txBody>
          <a:bodyPr/>
          <a:lstStyle/>
          <a:p>
            <a:pPr/>
            <a:r>
              <a:t>Interval Cycles: Bartók, Quartet No. 6</a:t>
            </a:r>
          </a:p>
        </p:txBody>
      </p:sp>
      <p:pic>
        <p:nvPicPr>
          <p:cNvPr id="261" name="Bartok_SQ6.png" descr="Bartok_SQ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35518" y="273728"/>
            <a:ext cx="10093510" cy="8079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Bartok_SQ_6_I_intro.mp3" descr="Bartok_SQ_6_I_intro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536766" y="87418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30203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igeti's Ten Pieces  for Wind Quintet, No. 9…"/>
          <p:cNvSpPr txBox="1"/>
          <p:nvPr>
            <p:ph type="title"/>
          </p:nvPr>
        </p:nvSpPr>
        <p:spPr>
          <a:xfrm>
            <a:off x="444500" y="699603"/>
            <a:ext cx="2903836" cy="7385222"/>
          </a:xfrm>
          <a:prstGeom prst="rect">
            <a:avLst/>
          </a:prstGeom>
        </p:spPr>
        <p:txBody>
          <a:bodyPr/>
          <a:lstStyle/>
          <a:p>
            <a:pPr algn="l" defTabSz="257047">
              <a:defRPr sz="3520"/>
            </a:pPr>
            <a:r>
              <a:t>Ligeti's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Ten Pieces  for Wind Quintet</a:t>
            </a:r>
            <a:r>
              <a:t>, No. 9 </a:t>
            </a:r>
          </a:p>
          <a:p>
            <a:pPr algn="l" defTabSz="257047">
              <a:defRPr sz="3520"/>
            </a:pPr>
            <a:r>
              <a:t>features notes radiate outward </a:t>
            </a:r>
          </a:p>
          <a:p>
            <a:pPr algn="l" defTabSz="257047">
              <a:defRPr sz="3520"/>
            </a:pPr>
            <a:r>
              <a:t>from a central  tone in an expanding wedge.</a:t>
            </a:r>
          </a:p>
          <a:p>
            <a:pPr algn="l" defTabSz="257047">
              <a:defRPr sz="3520"/>
            </a:pPr>
          </a:p>
        </p:txBody>
      </p:sp>
      <p:pic>
        <p:nvPicPr>
          <p:cNvPr id="146" name="Screen Shot 2016-01-09 at 5.47.22 PM.png" descr="Screen Shot 2016-01-09 at 5.47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8147" y="878975"/>
            <a:ext cx="5842733" cy="8249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hape" descr="Shap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4839" y="1019167"/>
            <a:ext cx="1682184" cy="2358871"/>
          </a:xfrm>
          <a:prstGeom prst="rect">
            <a:avLst/>
          </a:prstGeom>
        </p:spPr>
      </p:pic>
      <p:pic>
        <p:nvPicPr>
          <p:cNvPr id="149" name="Shape" descr="Shap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578556" y="6898450"/>
            <a:ext cx="1682169" cy="2359706"/>
          </a:xfrm>
          <a:prstGeom prst="rect">
            <a:avLst/>
          </a:prstGeom>
        </p:spPr>
      </p:pic>
      <p:pic>
        <p:nvPicPr>
          <p:cNvPr id="151" name="TenPiecesWindQuintet_IX.mp3" descr="TenPiecesWindQuintet_IX.mp3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0028766" y="71501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368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Bartok_Quartet No. 5.png" descr="Bartok_Quartet No. 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072" r="0" b="6072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</p:spPr>
      </p:pic>
      <p:sp>
        <p:nvSpPr>
          <p:cNvPr id="154" name="A contracting  wedge, as at the end of the first movement of Bartok's String Quartet No. 5. The lines begin on E in four different octaves, and then converge on the cadential B."/>
          <p:cNvSpPr txBox="1"/>
          <p:nvPr>
            <p:ph type="body" sz="quarter" idx="1"/>
          </p:nvPr>
        </p:nvSpPr>
        <p:spPr>
          <a:xfrm>
            <a:off x="2997200" y="6758807"/>
            <a:ext cx="8940503" cy="2116436"/>
          </a:xfrm>
          <a:prstGeom prst="rect">
            <a:avLst/>
          </a:prstGeom>
        </p:spPr>
        <p:txBody>
          <a:bodyPr/>
          <a:lstStyle/>
          <a:p>
            <a:pPr/>
            <a:r>
              <a:t>A contracting  wedge, as at the end of the first movement of Bartok's String Quartet No. 5. The lines begin on E in four different octaves, and then converge on the cadential B.</a:t>
            </a:r>
          </a:p>
        </p:txBody>
      </p:sp>
      <p:pic>
        <p:nvPicPr>
          <p:cNvPr id="155" name="axis.png" descr="ax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084" y="6517507"/>
            <a:ext cx="1765301" cy="161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Bartok_SQ_5_coda.mp3" descr="Bartok_SQ_5_coda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841566" y="8521700"/>
            <a:ext cx="571501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99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B-contracting-wedge.png" descr="B-contracting-wed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621469" y="804333"/>
            <a:ext cx="9136736" cy="6838675"/>
          </a:xfrm>
          <a:prstGeom prst="rect">
            <a:avLst/>
          </a:prstGeom>
        </p:spPr>
      </p:pic>
      <p:sp>
        <p:nvSpPr>
          <p:cNvPr id="159" name="Contracting wedge (Bartok, String Quartet No. 5, first movement)."/>
          <p:cNvSpPr txBox="1"/>
          <p:nvPr>
            <p:ph type="body" sz="quarter" idx="1"/>
          </p:nvPr>
        </p:nvSpPr>
        <p:spPr>
          <a:xfrm>
            <a:off x="397933" y="8506883"/>
            <a:ext cx="12720440" cy="1130301"/>
          </a:xfrm>
          <a:prstGeom prst="rect">
            <a:avLst/>
          </a:prstGeom>
        </p:spPr>
        <p:txBody>
          <a:bodyPr/>
          <a:lstStyle/>
          <a:p>
            <a:pPr/>
            <a:r>
              <a:t>Contracting wedge (Bartok, String Quartet No. 5, first movement).</a:t>
            </a:r>
          </a:p>
        </p:txBody>
      </p:sp>
      <p:pic>
        <p:nvPicPr>
          <p:cNvPr id="160" name="Bartok_SQ_5_190ff.mp3" descr="Bartok_SQ_5_190ff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689166" y="774276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857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4249" y="532572"/>
            <a:ext cx="5616201" cy="4395604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63" name="There are twelve axes of inversion. For each sum n, the inversional axis will pass through n/2 and n/2 + 6. Even one note, odd, the axis will pass between two pairs of notes. Music might &quot;modulate&quot; from  one axis  to another."/>
          <p:cNvSpPr txBox="1"/>
          <p:nvPr>
            <p:ph type="body" sz="quarter" idx="1"/>
          </p:nvPr>
        </p:nvSpPr>
        <p:spPr>
          <a:xfrm>
            <a:off x="1270000" y="7835900"/>
            <a:ext cx="10464800" cy="1130300"/>
          </a:xfrm>
          <a:prstGeom prst="rect">
            <a:avLst/>
          </a:prstGeom>
        </p:spPr>
        <p:txBody>
          <a:bodyPr/>
          <a:lstStyle>
            <a:lvl1pPr defTabSz="525779">
              <a:defRPr sz="2250"/>
            </a:lvl1pPr>
          </a:lstStyle>
          <a:p>
            <a:pPr/>
            <a:r>
              <a:t>There are twelve axes of inversion. For each sum n, the inversional axis will pass through n/2 and n/2 + 6. Even one note, odd, the axis will pass between two pairs of notes. Music might "modulate" from  one axis  to another. 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6891" y="4977318"/>
            <a:ext cx="5931018" cy="2389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onata for Two Pianos &amp; Percussion"/>
          <p:cNvSpPr txBox="1"/>
          <p:nvPr>
            <p:ph type="body" sz="quarter" idx="1"/>
          </p:nvPr>
        </p:nvSpPr>
        <p:spPr>
          <a:xfrm>
            <a:off x="1270000" y="8802115"/>
            <a:ext cx="10464800" cy="1130301"/>
          </a:xfrm>
          <a:prstGeom prst="rect">
            <a:avLst/>
          </a:prstGeom>
        </p:spPr>
        <p:txBody>
          <a:bodyPr/>
          <a:lstStyle/>
          <a:p>
            <a:pPr/>
            <a:r>
              <a:t>Sonata for Two Pianos &amp; Percussion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75424" y="620580"/>
            <a:ext cx="7838046" cy="3551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0499" t="19828" r="0" b="19828"/>
          <a:stretch>
            <a:fillRect/>
          </a:stretch>
        </p:blipFill>
        <p:spPr>
          <a:xfrm>
            <a:off x="7475094" y="5056695"/>
            <a:ext cx="4677447" cy="2149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onata for 2 pnos.png" descr="sonata for 2 pnos.pn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01009" y="367770"/>
            <a:ext cx="11488448" cy="8508416"/>
          </a:xfrm>
          <a:prstGeom prst="rect">
            <a:avLst/>
          </a:prstGeom>
        </p:spPr>
      </p:pic>
      <p:pic>
        <p:nvPicPr>
          <p:cNvPr id="170" name="Bartok_sonata_2_pnos_perc_intro.mp3" descr="Bartok_sonata_2_pnos_perc_intro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706100" y="87757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714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69"/>
                                        </p:tgtEl>
                                      </p:cBhvr>
                                      <p:by x="63103" y="6310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0990 -0.000000" origin="layout" pathEditMode="relative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  <p:bldLst>
      <p:bldP build="whole" bldLvl="1" animBg="1" rev="0" advAuto="0" spid="16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he Diatonic Coll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Diatonic Collection</a:t>
            </a:r>
          </a:p>
        </p:txBody>
      </p:sp>
      <p:sp>
        <p:nvSpPr>
          <p:cNvPr id="173" name="The diatonic  collection is set class 7-35 (013568T)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97840" indent="-497840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The diatonic  collection is set class 7-35 (013568T). </a:t>
            </a:r>
          </a:p>
          <a:p>
            <a:pPr marL="497840" indent="-497840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The opening of Stravinsky's </a:t>
            </a:r>
            <a:r>
              <a:t>Petrushka</a:t>
            </a:r>
            <a:r>
              <a:t> moves from G-Mixolydian  (G-A-B-C-D-E-F-G) to A-Dorian (A-B-C-D-E-FI-G-A).</a:t>
            </a:r>
          </a:p>
          <a:p>
            <a:pPr marL="497840" indent="-497840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In analyzing post-tonal diatonic music, we will usually want to know both the </a:t>
            </a:r>
            <a:r>
              <a:t>centric tone</a:t>
            </a:r>
            <a:r>
              <a:t> and the </a:t>
            </a:r>
            <a:r>
              <a:t>scalar ordering</a:t>
            </a:r>
            <a:r>
              <a:t>.</a:t>
            </a:r>
          </a:p>
          <a:p>
            <a:pPr marL="497840" indent="-497840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Terminology for Collections: 0-sharp, 1-sharp, 2-sharp, 3-sharp, 4-sharp, 5-sharp, 6-sharp or 6-flat, 5-flat,  4-flat, 3-flat,  2-flat, and  1-flat. </a:t>
            </a:r>
          </a:p>
          <a:p>
            <a:pPr marL="497840" indent="-497840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C-Lydian,  G-Ionian, E-Aeolian, and F#-Locrian represent different scalar orderings of the 1-sharp  collection.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ost-tonal diatonic tri- and tetrachords 4-23 (0257) and 3-9  (027) occur often in Stravinsky and Minimalism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Post-tonal diatonic tri- and tetrachords 4-23 (0257) and 3-9  (027) occur often in Stravinsky and Minimalism</a:t>
            </a:r>
          </a:p>
        </p:txBody>
      </p:sp>
      <p:pic>
        <p:nvPicPr>
          <p:cNvPr id="176" name="Petrouchka.png" descr="Petrouchka.png"/>
          <p:cNvPicPr>
            <a:picLocks noChangeAspect="1"/>
          </p:cNvPicPr>
          <p:nvPr/>
        </p:nvPicPr>
        <p:blipFill>
          <a:blip r:embed="rId2">
            <a:extLst/>
          </a:blip>
          <a:srcRect l="3601" t="259" r="1873" b="14474"/>
          <a:stretch>
            <a:fillRect/>
          </a:stretch>
        </p:blipFill>
        <p:spPr>
          <a:xfrm>
            <a:off x="2862301" y="5066845"/>
            <a:ext cx="8243521" cy="2866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Stravinsky_Petrouchka.png" descr="Stravinsky_Petrouchka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661770" y="-46682"/>
            <a:ext cx="8020022" cy="5379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etrushka_Russian_dance_intro.mp3" descr="Petrushka_Russian_dance_intro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0553700" y="869103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59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