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n" i="off">
        <a:font>
          <a:latin typeface="Baskerville SemiBold"/>
          <a:ea typeface="Baskerville SemiBold"/>
          <a:cs typeface="Baskerville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>
          <a:latin typeface="Baskerville SemiBold"/>
          <a:ea typeface="Baskerville SemiBold"/>
          <a:cs typeface="Baskerville SemiBold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>
          <a:latin typeface="Baskerville SemiBold"/>
          <a:ea typeface="Baskerville SemiBold"/>
          <a:cs typeface="Baskerville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>
          <a:latin typeface="Baskerville SemiBold"/>
          <a:ea typeface="Baskerville SemiBold"/>
          <a:cs typeface="Baskerville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Shape 2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7124700" y="1612900"/>
            <a:ext cx="4216401" cy="6328743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7124700" y="1612900"/>
            <a:ext cx="4216401" cy="6328743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175500" y="2540000"/>
            <a:ext cx="4102101" cy="615718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bus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Text"/>
          <p:cNvSpPr txBox="1"/>
          <p:nvPr>
            <p:ph type="title"/>
          </p:nvPr>
        </p:nvSpPr>
        <p:spPr>
          <a:xfrm>
            <a:off x="1295400" y="431800"/>
            <a:ext cx="11049000" cy="2489200"/>
          </a:xfrm>
          <a:prstGeom prst="rect">
            <a:avLst/>
          </a:prstGeom>
        </p:spPr>
        <p:txBody>
          <a:bodyPr/>
          <a:lstStyle>
            <a:lvl1pPr marL="57799" marR="57799" algn="r" defTabSz="1295400">
              <a:defRPr sz="50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idx="1"/>
          </p:nvPr>
        </p:nvSpPr>
        <p:spPr>
          <a:xfrm>
            <a:off x="1193800" y="2921000"/>
            <a:ext cx="11049000" cy="6832600"/>
          </a:xfrm>
          <a:prstGeom prst="rect">
            <a:avLst/>
          </a:prstGeom>
        </p:spPr>
        <p:txBody>
          <a:bodyPr anchor="t"/>
          <a:lstStyle>
            <a:lvl1pPr marL="383539" marR="57799" indent="-342899" defTabSz="1295400">
              <a:spcBef>
                <a:spcPts val="900"/>
              </a:spcBef>
              <a:buSzPct val="65000"/>
              <a:buBlip>
                <a:blip r:embed="rId4"/>
              </a:buBlip>
              <a:defRPr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  <a:lvl2pPr marL="783590" marR="57799" indent="-285750" defTabSz="1295400">
              <a:spcBef>
                <a:spcPts val="700"/>
              </a:spcBef>
              <a:buSzPct val="65000"/>
              <a:buBlip>
                <a:blip r:embed="rId5"/>
              </a:buBlip>
              <a:defRPr sz="3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2pPr>
            <a:lvl3pPr marL="1183639" marR="57799" indent="-228600" defTabSz="1295400">
              <a:spcBef>
                <a:spcPts val="600"/>
              </a:spcBef>
              <a:buSzPct val="65000"/>
              <a:buBlip>
                <a:blip r:embed="rId6"/>
              </a:buBlip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3pPr>
            <a:lvl4pPr marL="16408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4pPr>
            <a:lvl5pPr marL="20980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10498356" y="8890000"/>
            <a:ext cx="352836" cy="3683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buss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le Text"/>
          <p:cNvSpPr txBox="1"/>
          <p:nvPr>
            <p:ph type="title"/>
          </p:nvPr>
        </p:nvSpPr>
        <p:spPr>
          <a:xfrm>
            <a:off x="1295400" y="431800"/>
            <a:ext cx="11049000" cy="2489200"/>
          </a:xfrm>
          <a:prstGeom prst="rect">
            <a:avLst/>
          </a:prstGeom>
        </p:spPr>
        <p:txBody>
          <a:bodyPr/>
          <a:lstStyle>
            <a:lvl1pPr marL="57799" marR="57799" algn="r" defTabSz="1295400">
              <a:defRPr sz="50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9" name="Body Level One…"/>
          <p:cNvSpPr txBox="1"/>
          <p:nvPr>
            <p:ph type="body" idx="1"/>
          </p:nvPr>
        </p:nvSpPr>
        <p:spPr>
          <a:xfrm>
            <a:off x="1193800" y="2921000"/>
            <a:ext cx="11049000" cy="6832600"/>
          </a:xfrm>
          <a:prstGeom prst="rect">
            <a:avLst/>
          </a:prstGeom>
        </p:spPr>
        <p:txBody>
          <a:bodyPr anchor="t"/>
          <a:lstStyle>
            <a:lvl1pPr marL="383539" marR="57799" indent="-342899" defTabSz="1295400">
              <a:spcBef>
                <a:spcPts val="900"/>
              </a:spcBef>
              <a:buSzPct val="65000"/>
              <a:buBlip>
                <a:blip r:embed="rId4"/>
              </a:buBlip>
              <a:defRPr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  <a:lvl2pPr marL="783590" marR="57799" indent="-285750" defTabSz="1295400">
              <a:spcBef>
                <a:spcPts val="700"/>
              </a:spcBef>
              <a:buSzPct val="65000"/>
              <a:buBlip>
                <a:blip r:embed="rId5"/>
              </a:buBlip>
              <a:defRPr sz="3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2pPr>
            <a:lvl3pPr marL="1183639" marR="57799" indent="-228600" defTabSz="1295400">
              <a:spcBef>
                <a:spcPts val="600"/>
              </a:spcBef>
              <a:buSzPct val="65000"/>
              <a:buBlip>
                <a:blip r:embed="rId6"/>
              </a:buBlip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3pPr>
            <a:lvl4pPr marL="16408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4pPr>
            <a:lvl5pPr marL="20980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10498356" y="8890000"/>
            <a:ext cx="352836" cy="3683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bussy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itle Text"/>
          <p:cNvSpPr txBox="1"/>
          <p:nvPr>
            <p:ph type="title"/>
          </p:nvPr>
        </p:nvSpPr>
        <p:spPr>
          <a:xfrm>
            <a:off x="1295400" y="431800"/>
            <a:ext cx="11049000" cy="2489200"/>
          </a:xfrm>
          <a:prstGeom prst="rect">
            <a:avLst/>
          </a:prstGeom>
        </p:spPr>
        <p:txBody>
          <a:bodyPr/>
          <a:lstStyle>
            <a:lvl1pPr marL="57799" marR="57799" algn="r" defTabSz="1295400">
              <a:defRPr sz="50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0" name="Body Level One…"/>
          <p:cNvSpPr txBox="1"/>
          <p:nvPr>
            <p:ph type="body" idx="1"/>
          </p:nvPr>
        </p:nvSpPr>
        <p:spPr>
          <a:xfrm>
            <a:off x="1193800" y="2921000"/>
            <a:ext cx="11049000" cy="6832600"/>
          </a:xfrm>
          <a:prstGeom prst="rect">
            <a:avLst/>
          </a:prstGeom>
        </p:spPr>
        <p:txBody>
          <a:bodyPr anchor="t"/>
          <a:lstStyle>
            <a:lvl1pPr marL="383539" marR="57799" indent="-342899" defTabSz="1295400">
              <a:spcBef>
                <a:spcPts val="900"/>
              </a:spcBef>
              <a:buSzPct val="65000"/>
              <a:buBlip>
                <a:blip r:embed="rId4"/>
              </a:buBlip>
              <a:defRPr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  <a:lvl2pPr marL="783590" marR="57799" indent="-285750" defTabSz="1295400">
              <a:spcBef>
                <a:spcPts val="700"/>
              </a:spcBef>
              <a:buSzPct val="65000"/>
              <a:buBlip>
                <a:blip r:embed="rId5"/>
              </a:buBlip>
              <a:defRPr sz="3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2pPr>
            <a:lvl3pPr marL="1183639" marR="57799" indent="-228600" defTabSz="1295400">
              <a:spcBef>
                <a:spcPts val="600"/>
              </a:spcBef>
              <a:buSzPct val="65000"/>
              <a:buBlip>
                <a:blip r:embed="rId6"/>
              </a:buBlip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3pPr>
            <a:lvl4pPr marL="16408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4pPr>
            <a:lvl5pPr marL="20980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" name="Slide Number"/>
          <p:cNvSpPr txBox="1"/>
          <p:nvPr>
            <p:ph type="sldNum" sz="quarter" idx="2"/>
          </p:nvPr>
        </p:nvSpPr>
        <p:spPr>
          <a:xfrm>
            <a:off x="10498356" y="8890000"/>
            <a:ext cx="352836" cy="3683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bussy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Title Text"/>
          <p:cNvSpPr txBox="1"/>
          <p:nvPr>
            <p:ph type="title"/>
          </p:nvPr>
        </p:nvSpPr>
        <p:spPr>
          <a:xfrm>
            <a:off x="1295400" y="431800"/>
            <a:ext cx="11049000" cy="2489200"/>
          </a:xfrm>
          <a:prstGeom prst="rect">
            <a:avLst/>
          </a:prstGeom>
        </p:spPr>
        <p:txBody>
          <a:bodyPr/>
          <a:lstStyle>
            <a:lvl1pPr marL="57799" marR="57799" algn="r" defTabSz="1295400">
              <a:defRPr sz="50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1" name="Body Level One…"/>
          <p:cNvSpPr txBox="1"/>
          <p:nvPr>
            <p:ph type="body" idx="1"/>
          </p:nvPr>
        </p:nvSpPr>
        <p:spPr>
          <a:xfrm>
            <a:off x="1193800" y="2921000"/>
            <a:ext cx="11049000" cy="6832600"/>
          </a:xfrm>
          <a:prstGeom prst="rect">
            <a:avLst/>
          </a:prstGeom>
        </p:spPr>
        <p:txBody>
          <a:bodyPr anchor="t"/>
          <a:lstStyle>
            <a:lvl1pPr marL="383539" marR="57799" indent="-342899" defTabSz="1295400">
              <a:spcBef>
                <a:spcPts val="900"/>
              </a:spcBef>
              <a:buSzPct val="65000"/>
              <a:buBlip>
                <a:blip r:embed="rId4"/>
              </a:buBlip>
              <a:defRPr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  <a:lvl2pPr marL="783590" marR="57799" indent="-285750" defTabSz="1295400">
              <a:spcBef>
                <a:spcPts val="700"/>
              </a:spcBef>
              <a:buSzPct val="65000"/>
              <a:buBlip>
                <a:blip r:embed="rId5"/>
              </a:buBlip>
              <a:defRPr sz="3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2pPr>
            <a:lvl3pPr marL="1183639" marR="57799" indent="-228600" defTabSz="1295400">
              <a:spcBef>
                <a:spcPts val="600"/>
              </a:spcBef>
              <a:buSzPct val="65000"/>
              <a:buBlip>
                <a:blip r:embed="rId6"/>
              </a:buBlip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3pPr>
            <a:lvl4pPr marL="16408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4pPr>
            <a:lvl5pPr marL="2098039" marR="57799" indent="-228600" defTabSz="1295400">
              <a:spcBef>
                <a:spcPts val="500"/>
              </a:spcBef>
              <a:buSzPct val="65000"/>
              <a:buBlip>
                <a:blip r:embed="rId7"/>
              </a:buBlip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2" name="Slide Number"/>
          <p:cNvSpPr txBox="1"/>
          <p:nvPr>
            <p:ph type="sldNum" sz="quarter" idx="2"/>
          </p:nvPr>
        </p:nvSpPr>
        <p:spPr>
          <a:xfrm>
            <a:off x="10498356" y="8890000"/>
            <a:ext cx="352836" cy="3683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Yer cop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Title Text"/>
          <p:cNvSpPr txBox="1"/>
          <p:nvPr>
            <p:ph type="title"/>
          </p:nvPr>
        </p:nvSpPr>
        <p:spPr>
          <a:xfrm>
            <a:off x="977900" y="546100"/>
            <a:ext cx="11049000" cy="2273300"/>
          </a:xfrm>
          <a:prstGeom prst="rect">
            <a:avLst/>
          </a:prstGeom>
        </p:spPr>
        <p:txBody>
          <a:bodyPr/>
          <a:lstStyle>
            <a:lvl1pPr marL="57799" marR="57799" defTabSz="1295400">
              <a:defRPr sz="50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1" name="Body Level One…"/>
          <p:cNvSpPr txBox="1"/>
          <p:nvPr>
            <p:ph type="body" idx="1"/>
          </p:nvPr>
        </p:nvSpPr>
        <p:spPr>
          <a:xfrm>
            <a:off x="977900" y="2819400"/>
            <a:ext cx="11049000" cy="6934200"/>
          </a:xfrm>
          <a:prstGeom prst="rect">
            <a:avLst/>
          </a:prstGeom>
        </p:spPr>
        <p:txBody>
          <a:bodyPr anchor="t"/>
          <a:lstStyle>
            <a:lvl1pPr marL="650240" marR="57799" indent="-609600" defTabSz="1295400">
              <a:spcBef>
                <a:spcPts val="1000"/>
              </a:spcBef>
              <a:buClr>
                <a:srgbClr val="000000"/>
              </a:buClr>
              <a:buSzPct val="100000"/>
              <a:buFont typeface="Baskerville"/>
              <a:buAutoNum type="arabicPeriod" startAt="1"/>
              <a:defRPr sz="4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  <a:lvl2pPr marL="1031239" marR="57799" indent="-533399" defTabSz="1295400">
              <a:spcBef>
                <a:spcPts val="900"/>
              </a:spcBef>
              <a:buClr>
                <a:srgbClr val="000000"/>
              </a:buClr>
              <a:buSzPct val="100000"/>
              <a:buFont typeface="Times"/>
              <a:defRPr sz="3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2pPr>
            <a:lvl3pPr marL="1412239" marR="57799" indent="-457200" defTabSz="1295400">
              <a:spcBef>
                <a:spcPts val="700"/>
              </a:spcBef>
              <a:buClr>
                <a:srgbClr val="000000"/>
              </a:buClr>
              <a:buSzPct val="100000"/>
              <a:buChar char=""/>
              <a:defRPr sz="34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3pPr>
            <a:lvl4pPr marL="17932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4pPr>
            <a:lvl5pPr marL="2250439" marR="57799" indent="-381000" defTabSz="1295400">
              <a:spcBef>
                <a:spcPts val="600"/>
              </a:spcBef>
              <a:buClr>
                <a:srgbClr val="000000"/>
              </a:buClr>
              <a:buSzPct val="100000"/>
              <a:buFont typeface="Baskerville"/>
              <a:buChar char="ü"/>
              <a:defRPr sz="2800"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2" name="Slide Number"/>
          <p:cNvSpPr txBox="1"/>
          <p:nvPr>
            <p:ph type="sldNum" sz="quarter" idx="2"/>
          </p:nvPr>
        </p:nvSpPr>
        <p:spPr>
          <a:xfrm>
            <a:off x="10505158" y="8890000"/>
            <a:ext cx="342901" cy="355600"/>
          </a:xfrm>
          <a:prstGeom prst="rect">
            <a:avLst/>
          </a:prstGeom>
        </p:spPr>
        <p:txBody>
          <a:bodyPr anchor="t"/>
          <a:lstStyle>
            <a:lvl1pPr defTabSz="647700">
              <a:defRPr>
                <a:uFill>
                  <a:solidFill>
                    <a:srgbClr val="000000"/>
                  </a:solidFill>
                </a:u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defRPr sz="1800">
                <a:latin typeface="+mj-lt"/>
                <a:ea typeface="+mj-ea"/>
                <a:cs typeface="+mj-c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6.png"/><Relationship Id="rId3" Type="http://schemas.openxmlformats.org/officeDocument/2006/relationships/image" Target="../media/image1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Relationship Id="rId3" Type="http://schemas.openxmlformats.org/officeDocument/2006/relationships/image" Target="../media/image1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.png"/><Relationship Id="rId3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.png"/><Relationship Id="rId3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6.png"/><Relationship Id="rId3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ollec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Collections</a:t>
            </a:r>
          </a:p>
        </p:txBody>
      </p:sp>
      <p:sp>
        <p:nvSpPr>
          <p:cNvPr id="242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The hexatonic scale  S-m3-S-m3-S-m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hexatonic scale </a:t>
            </a:r>
            <a:br>
              <a:rPr>
                <a:latin typeface="Heiti TC Light"/>
                <a:ea typeface="Heiti TC Light"/>
                <a:cs typeface="Heiti TC Light"/>
                <a:sym typeface="Heiti TC Light"/>
              </a:rPr>
            </a:br>
            <a:r>
              <a:t>S-m3-S-m3-S-m3</a:t>
            </a:r>
            <a:br>
              <a:rPr>
                <a:latin typeface="Heiti TC Light"/>
                <a:ea typeface="Heiti TC Light"/>
                <a:cs typeface="Heiti TC Light"/>
                <a:sym typeface="Heiti TC Light"/>
              </a:rPr>
            </a:br>
          </a:p>
        </p:txBody>
      </p:sp>
      <p:pic>
        <p:nvPicPr>
          <p:cNvPr id="286" name="hex.png" descr="hex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" y="3251200"/>
            <a:ext cx="12458701" cy="3386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The hexatonic scale  transpositional combin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hexatonic scale </a:t>
            </a:r>
            <a:br>
              <a:rPr>
                <a:latin typeface="Heiti TC Light"/>
                <a:ea typeface="Heiti TC Light"/>
                <a:cs typeface="Heiti TC Light"/>
                <a:sym typeface="Heiti TC Light"/>
              </a:rPr>
            </a:br>
            <a:r>
              <a:t>transpositional combination</a:t>
            </a:r>
          </a:p>
        </p:txBody>
      </p:sp>
      <p:pic>
        <p:nvPicPr>
          <p:cNvPr id="290" name="hex2.png" descr="hex2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" y="4962595"/>
            <a:ext cx="11049001" cy="1560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Diatonic/Modal Colle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Diatonic/Modal Collections</a:t>
            </a:r>
          </a:p>
        </p:txBody>
      </p:sp>
      <p:sp>
        <p:nvSpPr>
          <p:cNvPr id="247" name="The major scale in successive rotations, therefore still diatonic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7445" indent="-306805">
              <a:buBlip>
                <a:blip r:embed="rId4"/>
              </a:buBlip>
              <a:defRPr sz="3400"/>
            </a:pPr>
            <a:r>
              <a:t>The major scale in successive rotations, therefore still diatonic; 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C major=C Ionian; beginning on 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D, Dorian; on E, Phrygian; on 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F Lydian; on G Mixolydian; on 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A, Aeolian; on 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B, Locrian.  </a:t>
            </a:r>
          </a:p>
          <a:p>
            <a:pPr marL="347445" indent="-306805">
              <a:buBlip>
                <a:blip r:embed="rId4"/>
              </a:buBlip>
            </a:pPr>
            <a:r>
              <a:rPr sz="3400"/>
              <a:t>As with the major and minor scales, </a:t>
            </a:r>
            <a:br>
              <a:rPr sz="3400"/>
            </a:br>
            <a:r>
              <a:rPr sz="3400"/>
              <a:t>there are twelve forms (twelve distinct </a:t>
            </a:r>
            <a:br>
              <a:rPr sz="3400"/>
            </a:br>
            <a:r>
              <a:rPr sz="3400"/>
              <a:t>collections) of each mode.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Diatonic/Modal Colle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Diatonic/Modal Collections</a:t>
            </a:r>
          </a:p>
        </p:txBody>
      </p:sp>
      <p:sp>
        <p:nvSpPr>
          <p:cNvPr id="252" name="Ionian  2-2-1-2-2-2-1 (Major Scal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Ionian		2-2-1-2-2-2-1 (Major Scale)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Dorian		2-1-2-2-2-1-2	(symmetrical; associated with mm7 chord)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Phrygian	1-2-2-2-1-2-2	(begins with 1, flat 7th)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Lydian	2-2-2-1-2-2-1	(major with #4)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Mixolydian	2-2-1-2-2-1-2	(major with flat 7th; associated with Mm7 chord)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Aeolian	2-1-2-2-1-2-2	(Natural minor)</a:t>
            </a:r>
            <a:endParaRPr sz="2800"/>
          </a:p>
          <a:p>
            <a:pPr marL="293303" indent="-252663">
              <a:lnSpc>
                <a:spcPct val="90000"/>
              </a:lnSpc>
              <a:buBlip>
                <a:blip r:embed="rId4"/>
              </a:buBlip>
            </a:pPr>
            <a:r>
              <a:rPr sz="2800"/>
              <a:t>Locrian	1-2-2-1-2-2-2	(begins with 1; flat 5th and flat 7th)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Anhemitonic Pentatonic  Collections"/>
          <p:cNvSpPr txBox="1"/>
          <p:nvPr>
            <p:ph type="title"/>
          </p:nvPr>
        </p:nvSpPr>
        <p:spPr>
          <a:xfrm>
            <a:off x="1295400" y="0"/>
            <a:ext cx="11049000" cy="3365500"/>
          </a:xfrm>
          <a:prstGeom prst="rect">
            <a:avLst/>
          </a:prstGeom>
        </p:spPr>
        <p:txBody>
          <a:bodyPr/>
          <a:lstStyle/>
          <a:p>
            <a:pPr/>
            <a:r>
              <a:t>Anhemitonic Pentatonic </a:t>
            </a:r>
            <a:br/>
            <a:r>
              <a:t>Collections</a:t>
            </a:r>
          </a:p>
        </p:txBody>
      </p:sp>
      <p:sp>
        <p:nvSpPr>
          <p:cNvPr id="257" name="No half steps, two non-consecutive thirds:  2-2-3-2-3.…"/>
          <p:cNvSpPr txBox="1"/>
          <p:nvPr>
            <p:ph type="body" sz="half" idx="1"/>
          </p:nvPr>
        </p:nvSpPr>
        <p:spPr>
          <a:xfrm>
            <a:off x="1193800" y="5207000"/>
            <a:ext cx="11049000" cy="4546600"/>
          </a:xfrm>
          <a:prstGeom prst="rect">
            <a:avLst/>
          </a:prstGeom>
        </p:spPr>
        <p:txBody>
          <a:bodyPr/>
          <a:lstStyle/>
          <a:p>
            <a:pPr marL="347445" indent="-306805">
              <a:buBlip>
                <a:blip r:embed="rId4"/>
              </a:buBlip>
              <a:defRPr sz="3400"/>
            </a:pPr>
            <a:r>
              <a:t>No half steps, two non-consecutive thirds:  2-2-3-2-3.  </a:t>
            </a:r>
          </a:p>
          <a:p>
            <a:pPr marL="347445" indent="-306805">
              <a:buBlip>
                <a:blip r:embed="rId4"/>
              </a:buBlip>
              <a:defRPr sz="3400"/>
            </a:pPr>
            <a:r>
              <a:t>Rotations of standard C anhemitonic pentatonic</a:t>
            </a:r>
          </a:p>
        </p:txBody>
      </p:sp>
      <p:pic>
        <p:nvPicPr>
          <p:cNvPr id="258" name="rotations C pent.png" descr="rotations C pent.png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93800" y="3957884"/>
            <a:ext cx="11049000" cy="6999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cocteau_strav.png" descr="cocteau_strav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1600" y="5740400"/>
            <a:ext cx="3162301" cy="2876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Debussyside.jpg" descr="Debussyside.jp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00" y="647700"/>
            <a:ext cx="1729458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More modal IDs"/>
          <p:cNvSpPr txBox="1"/>
          <p:nvPr>
            <p:ph type="title"/>
          </p:nvPr>
        </p:nvSpPr>
        <p:spPr>
          <a:xfrm>
            <a:off x="1295400" y="0"/>
            <a:ext cx="11049000" cy="3365500"/>
          </a:xfrm>
          <a:prstGeom prst="rect">
            <a:avLst/>
          </a:prstGeom>
        </p:spPr>
        <p:txBody>
          <a:bodyPr/>
          <a:lstStyle/>
          <a:p>
            <a:pPr/>
            <a:r>
              <a:t>More modal IDs</a:t>
            </a:r>
          </a:p>
        </p:txBody>
      </p:sp>
      <p:sp>
        <p:nvSpPr>
          <p:cNvPr id="263" name="This is the acoustic scale - not covered in your text…"/>
          <p:cNvSpPr txBox="1"/>
          <p:nvPr>
            <p:ph type="body" sz="half" idx="1"/>
          </p:nvPr>
        </p:nvSpPr>
        <p:spPr>
          <a:xfrm>
            <a:off x="1193800" y="5905500"/>
            <a:ext cx="11049000" cy="3848100"/>
          </a:xfrm>
          <a:prstGeom prst="rect">
            <a:avLst/>
          </a:prstGeom>
        </p:spPr>
        <p:txBody>
          <a:bodyPr/>
          <a:lstStyle/>
          <a:p>
            <a:pPr marL="347445" indent="-306805">
              <a:buBlip>
                <a:blip r:embed="rId4"/>
              </a:buBlip>
            </a:pPr>
            <a:r>
              <a:rPr sz="3400"/>
              <a:t>This is the </a:t>
            </a:r>
            <a:r>
              <a:rPr i="1" sz="3400"/>
              <a:t>acoustic scale</a:t>
            </a:r>
            <a:r>
              <a:rPr sz="3400"/>
              <a:t> - not covered in your text</a:t>
            </a:r>
            <a:endParaRPr sz="3400"/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C-D-E-F#-G-A-Bb-C</a:t>
            </a:r>
          </a:p>
          <a:p>
            <a:pPr lvl="1" marL="733163" indent="-235323">
              <a:buBlip>
                <a:blip r:embed="rId5"/>
              </a:buBlip>
              <a:defRPr sz="2800"/>
            </a:pPr>
            <a:r>
              <a:t>2-2-2-2-1-2-1-2</a:t>
            </a:r>
          </a:p>
          <a:p>
            <a:pPr marL="347445" indent="-306805">
              <a:buBlip>
                <a:blip r:embed="rId4"/>
              </a:buBlip>
              <a:defRPr sz="3400"/>
            </a:pPr>
            <a:r>
              <a:t>What two scales seem to combine here?</a:t>
            </a:r>
          </a:p>
        </p:txBody>
      </p:sp>
      <p:pic>
        <p:nvPicPr>
          <p:cNvPr id="264" name="scaleid_2.png" descr="scaleid_2.png"/>
          <p:cNvPicPr>
            <a:picLocks noChangeAspect="0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93800" y="3589866"/>
            <a:ext cx="11049000" cy="14336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Symmetrical Scales"/>
          <p:cNvSpPr txBox="1"/>
          <p:nvPr>
            <p:ph type="title"/>
          </p:nvPr>
        </p:nvSpPr>
        <p:spPr>
          <a:xfrm>
            <a:off x="977900" y="0"/>
            <a:ext cx="11049000" cy="3365500"/>
          </a:xfrm>
          <a:prstGeom prst="rect">
            <a:avLst/>
          </a:prstGeom>
        </p:spPr>
        <p:txBody>
          <a:bodyPr/>
          <a:lstStyle/>
          <a:p>
            <a:pPr/>
            <a:r>
              <a:t>Symmetrical Scales</a:t>
            </a:r>
          </a:p>
        </p:txBody>
      </p:sp>
      <p:sp>
        <p:nvSpPr>
          <p:cNvPr id="268" name="Even and Odd Whole Tone"/>
          <p:cNvSpPr txBox="1"/>
          <p:nvPr>
            <p:ph type="body" sz="half" idx="1"/>
          </p:nvPr>
        </p:nvSpPr>
        <p:spPr>
          <a:xfrm>
            <a:off x="977900" y="5854700"/>
            <a:ext cx="11049000" cy="3898900"/>
          </a:xfrm>
          <a:prstGeom prst="rect">
            <a:avLst/>
          </a:prstGeom>
        </p:spPr>
        <p:txBody>
          <a:bodyPr/>
          <a:lstStyle>
            <a:lvl1pPr marL="567112" indent="-526472">
              <a:defRPr sz="3800"/>
            </a:lvl1pPr>
          </a:lstStyle>
          <a:p>
            <a:pPr>
              <a:defRPr sz="4400"/>
            </a:pPr>
            <a:r>
              <a:rPr sz="3800"/>
              <a:t>Even and Odd Whole Tone</a:t>
            </a:r>
          </a:p>
        </p:txBody>
      </p:sp>
      <p:pic>
        <p:nvPicPr>
          <p:cNvPr id="269" name="wholetone_colls.png" descr="wholetone_colls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" y="3655342"/>
            <a:ext cx="11049001" cy="11424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The Octatonic Scale"/>
          <p:cNvSpPr txBox="1"/>
          <p:nvPr>
            <p:ph type="title"/>
          </p:nvPr>
        </p:nvSpPr>
        <p:spPr>
          <a:xfrm>
            <a:off x="673100" y="228600"/>
            <a:ext cx="11049000" cy="1701800"/>
          </a:xfrm>
          <a:prstGeom prst="rect">
            <a:avLst/>
          </a:prstGeom>
        </p:spPr>
        <p:txBody>
          <a:bodyPr/>
          <a:lstStyle/>
          <a:p>
            <a:pPr/>
            <a:r>
              <a:t>The Octatonic Scale</a:t>
            </a:r>
          </a:p>
        </p:txBody>
      </p:sp>
      <p:sp>
        <p:nvSpPr>
          <p:cNvPr id="273" name="OCT (0,1) =…"/>
          <p:cNvSpPr txBox="1"/>
          <p:nvPr>
            <p:ph type="body" sz="quarter" idx="1"/>
          </p:nvPr>
        </p:nvSpPr>
        <p:spPr>
          <a:xfrm>
            <a:off x="977900" y="6896100"/>
            <a:ext cx="11049000" cy="1625600"/>
          </a:xfrm>
          <a:prstGeom prst="rect">
            <a:avLst/>
          </a:prstGeom>
        </p:spPr>
        <p:txBody>
          <a:bodyPr/>
          <a:lstStyle/>
          <a:p>
            <a:pPr marL="924785" indent="-866986">
              <a:buSzTx/>
              <a:buNone/>
            </a:pPr>
            <a:r>
              <a:rPr sz="3800"/>
              <a:t>OCT (0,1) = </a:t>
            </a:r>
            <a:endParaRPr sz="3800"/>
          </a:p>
          <a:p>
            <a:pPr marL="924785" indent="-866986">
              <a:buSzTx/>
              <a:buNone/>
              <a:defRPr sz="3800"/>
            </a:pPr>
            <a:r>
              <a:t>Octatonic collection with pc 0 &amp; pc 1</a:t>
            </a:r>
          </a:p>
        </p:txBody>
      </p:sp>
      <p:pic>
        <p:nvPicPr>
          <p:cNvPr id="274" name="oct_colls.tiff" descr="oct_colls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545731"/>
            <a:ext cx="10656712" cy="2963247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Model A = S-T, model B = T-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 A = S-T, model B = T-S</a:t>
            </a:r>
          </a:p>
        </p:txBody>
      </p:sp>
      <p:pic>
        <p:nvPicPr>
          <p:cNvPr id="278" name="oct_colls.tiff" descr="oct_colls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9900" y="2925038"/>
            <a:ext cx="10656712" cy="2963247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couple2.png" descr="couple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3400" y="6616700"/>
            <a:ext cx="2587414" cy="21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Octatonic as transpositional comb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Octatonic as transpositional combo</a:t>
            </a:r>
          </a:p>
        </p:txBody>
      </p:sp>
      <p:pic>
        <p:nvPicPr>
          <p:cNvPr id="282" name="derived oct.tiff" descr="derived oct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7489" y="2476500"/>
            <a:ext cx="12428316" cy="3738880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