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quarter" idx="13"/>
          </p:nvPr>
        </p:nvSpPr>
        <p:spPr>
          <a:xfrm>
            <a:off x="7124700" y="1968500"/>
            <a:ext cx="4219575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7124700" y="1968500"/>
            <a:ext cx="4219575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175500" y="2882900"/>
            <a:ext cx="4105275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etting_clock.jpg" descr="setting_clock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746" y="1083733"/>
            <a:ext cx="3172179" cy="3901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Webern.png" descr="Webern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9146" y="6068906"/>
            <a:ext cx="6046330" cy="259870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Text"/>
          <p:cNvSpPr txBox="1"/>
          <p:nvPr>
            <p:ph type="title"/>
          </p:nvPr>
        </p:nvSpPr>
        <p:spPr>
          <a:xfrm>
            <a:off x="3359573" y="-1"/>
            <a:ext cx="8669868" cy="4483948"/>
          </a:xfrm>
          <a:prstGeom prst="rect">
            <a:avLst/>
          </a:prstGeom>
        </p:spPr>
        <p:txBody>
          <a:bodyPr lIns="72248" tIns="72248" rIns="72248" bIns="72248" anchor="b"/>
          <a:lstStyle>
            <a:lvl1pPr marL="57799" marR="57799" defTabSz="1300480">
              <a:defRPr sz="62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half" idx="1"/>
          </p:nvPr>
        </p:nvSpPr>
        <p:spPr>
          <a:xfrm>
            <a:off x="2384213" y="4985173"/>
            <a:ext cx="9645227" cy="3955627"/>
          </a:xfrm>
          <a:prstGeom prst="rect">
            <a:avLst/>
          </a:prstGeom>
        </p:spPr>
        <p:txBody>
          <a:bodyPr lIns="72248" tIns="72248" rIns="72248" bIns="72248" anchor="t"/>
          <a:lstStyle>
            <a:lvl1pPr marL="57799" marR="57799" indent="0" algn="ctr" defTabSz="1300480">
              <a:spcBef>
                <a:spcPts val="1000"/>
              </a:spcBef>
              <a:buClr>
                <a:srgbClr val="929292"/>
              </a:buClr>
              <a:buSzTx/>
              <a:buFont typeface="Wingdings-Regular"/>
              <a:buNone/>
              <a:defRPr sz="4400">
                <a:uFill>
                  <a:solidFill>
                    <a:srgbClr val="000000"/>
                  </a:solidFill>
                </a:uFill>
              </a:defRPr>
            </a:lvl1pPr>
            <a:lvl2pPr marL="708039" marR="57799" indent="0" algn="ctr" defTabSz="1300480">
              <a:spcBef>
                <a:spcPts val="800"/>
              </a:spcBef>
              <a:buClr>
                <a:srgbClr val="929292"/>
              </a:buClr>
              <a:buSzTx/>
              <a:buFont typeface="Wingdings-Regular"/>
              <a:buNone/>
              <a:defRPr sz="3800">
                <a:uFill>
                  <a:solidFill>
                    <a:srgbClr val="000000"/>
                  </a:solidFill>
                </a:uFill>
              </a:defRPr>
            </a:lvl2pPr>
            <a:lvl3pPr marL="1358279" marR="57799" indent="0" algn="ctr" defTabSz="1300480">
              <a:spcBef>
                <a:spcPts val="700"/>
              </a:spcBef>
              <a:buClr>
                <a:srgbClr val="929292"/>
              </a:buClr>
              <a:buSzTx/>
              <a:buFont typeface="Wingdings-Regular"/>
              <a:buNone/>
              <a:defRPr sz="3200">
                <a:uFill>
                  <a:solidFill>
                    <a:srgbClr val="000000"/>
                  </a:solidFill>
                </a:uFill>
              </a:defRPr>
            </a:lvl3pPr>
            <a:lvl4pPr marL="2008519" marR="57799" indent="0" algn="ctr" defTabSz="1300480">
              <a:spcBef>
                <a:spcPts val="600"/>
              </a:spcBef>
              <a:buClr>
                <a:srgbClr val="929292"/>
              </a:buClr>
              <a:buSzTx/>
              <a:buFont typeface="Gill Sans"/>
              <a:buNone/>
              <a:defRPr sz="2800">
                <a:uFill>
                  <a:solidFill>
                    <a:srgbClr val="000000"/>
                  </a:solidFill>
                </a:uFill>
              </a:defRPr>
            </a:lvl4pPr>
            <a:lvl5pPr marL="2658759" marR="57799" indent="0" algn="ctr" defTabSz="1300480">
              <a:spcBef>
                <a:spcPts val="600"/>
              </a:spcBef>
              <a:buClr>
                <a:srgbClr val="929292"/>
              </a:buClr>
              <a:buSzTx/>
              <a:buFont typeface="Wingdings-Regular"/>
              <a:buNone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0659850" y="8886613"/>
            <a:ext cx="354966" cy="341882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442713" y="1636287"/>
            <a:ext cx="8119370" cy="456714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2442713" y="1636287"/>
            <a:ext cx="8119370" cy="456714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etting_clock.jpg" descr="setting_clock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746" y="1083733"/>
            <a:ext cx="3172179" cy="3901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Webern.png" descr="Webern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9146" y="6068906"/>
            <a:ext cx="6046330" cy="259870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Final 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review</a:t>
            </a:r>
          </a:p>
        </p:txBody>
      </p:sp>
      <p:sp>
        <p:nvSpPr>
          <p:cNvPr id="151" name="Body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0709292" y="8886613"/>
            <a:ext cx="256082" cy="3418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12-tone theory"/>
          <p:cNvSpPr txBox="1"/>
          <p:nvPr>
            <p:ph type="title"/>
          </p:nvPr>
        </p:nvSpPr>
        <p:spPr>
          <a:xfrm>
            <a:off x="391120" y="254000"/>
            <a:ext cx="10464801" cy="11049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12-tone theory</a:t>
            </a:r>
          </a:p>
        </p:txBody>
      </p:sp>
      <p:sp>
        <p:nvSpPr>
          <p:cNvPr id="203" name="given a P row, write out three forms beginning on a given pc (e.g., Pn, Rn, In, RIn)…"/>
          <p:cNvSpPr txBox="1"/>
          <p:nvPr>
            <p:ph type="body" sz="half" idx="1"/>
          </p:nvPr>
        </p:nvSpPr>
        <p:spPr>
          <a:xfrm>
            <a:off x="1147365" y="1636490"/>
            <a:ext cx="10464801" cy="3311378"/>
          </a:xfrm>
          <a:prstGeom prst="rect">
            <a:avLst/>
          </a:prstGeom>
        </p:spPr>
        <p:txBody>
          <a:bodyPr/>
          <a:lstStyle/>
          <a:p>
            <a:pPr lvl="1" marL="990600" indent="-228600">
              <a:buSzPct val="100000"/>
              <a:buAutoNum type="arabicPeriod" startAt="1"/>
              <a:defRPr sz="2000"/>
            </a:pPr>
            <a:r>
              <a:t>given a P row, write out three forms beginning on a given pc (e.g., Pn, Rn, In, RIn)</a:t>
            </a:r>
          </a:p>
          <a:p>
            <a:pPr lvl="1" marL="990600" indent="-228600">
              <a:buSzPct val="100000"/>
              <a:buAutoNum type="arabicPeriod" startAt="1"/>
              <a:defRPr sz="2000"/>
            </a:pPr>
            <a:r>
              <a:t>Given a row and an invariant trichord, list a P, R, I or RI that will map that chord into a second trichord ORDER MATTERS</a:t>
            </a:r>
          </a:p>
          <a:p>
            <a:pPr lvl="1" marL="0" indent="762000">
              <a:buSzTx/>
              <a:buNone/>
            </a:pPr>
            <a:r>
              <a:t>P</a:t>
            </a:r>
            <a:r>
              <a:rPr baseline="-5999"/>
              <a:t>9</a:t>
            </a:r>
            <a:r>
              <a:t>: 9 10 2 </a:t>
            </a:r>
            <a:r>
              <a:rPr>
                <a:solidFill>
                  <a:schemeClr val="accent5"/>
                </a:solidFill>
              </a:rPr>
              <a:t>5 7 1</a:t>
            </a:r>
            <a:r>
              <a:t> 0 4 6 11 8 3</a:t>
            </a:r>
          </a:p>
          <a:p>
            <a:pPr lvl="1" marL="0" indent="762000">
              <a:buSzTx/>
              <a:buNone/>
              <a:defRPr sz="2000"/>
            </a:pPr>
            <a:r>
              <a:t>Map 571 into 397</a:t>
            </a:r>
          </a:p>
        </p:txBody>
      </p:sp>
      <p:sp>
        <p:nvSpPr>
          <p:cNvPr id="204" name="397 is R2 of 571…"/>
          <p:cNvSpPr txBox="1"/>
          <p:nvPr/>
        </p:nvSpPr>
        <p:spPr>
          <a:xfrm>
            <a:off x="4799665" y="4142187"/>
            <a:ext cx="6602109" cy="21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397 is R</a:t>
            </a:r>
            <a:r>
              <a:rPr baseline="-5999"/>
              <a:t>2</a:t>
            </a:r>
            <a:r>
              <a:t> of 571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EXTRA CREDIT: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Which row form begins at T</a:t>
            </a:r>
            <a:r>
              <a:rPr baseline="-5999"/>
              <a:t>2</a:t>
            </a:r>
            <a:r>
              <a:t>?</a:t>
            </a:r>
          </a:p>
        </p:txBody>
      </p:sp>
      <p:sp>
        <p:nvSpPr>
          <p:cNvPr id="205" name="R11 5 10 1 8 6 2 3 9 7 4 0 11"/>
          <p:cNvSpPr txBox="1"/>
          <p:nvPr/>
        </p:nvSpPr>
        <p:spPr>
          <a:xfrm>
            <a:off x="1390707" y="6390484"/>
            <a:ext cx="7993642" cy="1864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R</a:t>
            </a:r>
            <a:r>
              <a:rPr baseline="-5999">
                <a:solidFill>
                  <a:srgbClr val="000000"/>
                </a:solidFill>
              </a:rPr>
              <a:t>11</a:t>
            </a:r>
            <a:r>
              <a:rPr>
                <a:solidFill>
                  <a:srgbClr val="000000"/>
                </a:solidFill>
              </a:rPr>
              <a:t>	5	10	1	8	6	2	</a:t>
            </a:r>
            <a:r>
              <a:t>3	9	7	</a:t>
            </a:r>
            <a:r>
              <a:rPr>
                <a:solidFill>
                  <a:srgbClr val="000000"/>
                </a:solidFill>
              </a:rPr>
              <a:t>4	0	11</a:t>
            </a:r>
            <a:endParaRPr>
              <a:solidFill>
                <a:srgbClr val="000000"/>
              </a:solidFill>
            </a:endParaRPr>
          </a:p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  <p:bldP build="whole" bldLvl="1" animBg="1" rev="0" advAuto="0" spid="20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Under which operations will the segment 3, 7, 9, 11 map onto itself?"/>
          <p:cNvSpPr txBox="1"/>
          <p:nvPr>
            <p:ph type="subTitle" sz="quarter" idx="1"/>
          </p:nvPr>
        </p:nvSpPr>
        <p:spPr>
          <a:xfrm>
            <a:off x="1663700" y="292100"/>
            <a:ext cx="10464800" cy="1130300"/>
          </a:xfrm>
          <a:prstGeom prst="rect">
            <a:avLst/>
          </a:prstGeom>
        </p:spPr>
        <p:txBody>
          <a:bodyPr/>
          <a:lstStyle>
            <a:lvl1pPr marR="457200" algn="l" defTabSz="4572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Under which operations will the segment 3, 7, 9, 11 map onto itself?</a:t>
            </a:r>
          </a:p>
        </p:txBody>
      </p:sp>
      <p:pic>
        <p:nvPicPr>
          <p:cNvPr id="208" name="Picture 1.png" descr="Picture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0" y="2247900"/>
            <a:ext cx="5029200" cy="4838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eries: 3, 7, 9, 11, 1, 0, 10, 2, 4, 6, 8, 5"/>
          <p:cNvSpPr txBox="1"/>
          <p:nvPr/>
        </p:nvSpPr>
        <p:spPr>
          <a:xfrm>
            <a:off x="3761209" y="975289"/>
            <a:ext cx="4176527" cy="62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Series: </a:t>
            </a:r>
            <a:r>
              <a:t>3, 7, 9, 11, 1, 0, 10, 2, 4, 6, 8, 5 </a:t>
            </a:r>
          </a:p>
        </p:txBody>
      </p:sp>
      <p:sp>
        <p:nvSpPr>
          <p:cNvPr id="210" name="Rectangle"/>
          <p:cNvSpPr/>
          <p:nvPr/>
        </p:nvSpPr>
        <p:spPr>
          <a:xfrm>
            <a:off x="3670300" y="2628900"/>
            <a:ext cx="1358900" cy="330200"/>
          </a:xfrm>
          <a:prstGeom prst="rect">
            <a:avLst/>
          </a:pr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1" name="Rectangle"/>
          <p:cNvSpPr/>
          <p:nvPr/>
        </p:nvSpPr>
        <p:spPr>
          <a:xfrm>
            <a:off x="4622800" y="990600"/>
            <a:ext cx="1104900" cy="317500"/>
          </a:xfrm>
          <a:prstGeom prst="rect">
            <a:avLst/>
          </a:pr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2" name="Rectangle"/>
          <p:cNvSpPr/>
          <p:nvPr/>
        </p:nvSpPr>
        <p:spPr>
          <a:xfrm>
            <a:off x="3657600" y="2603500"/>
            <a:ext cx="304800" cy="1397000"/>
          </a:xfrm>
          <a:prstGeom prst="rect">
            <a:avLst/>
          </a:prstGeom>
          <a:ln w="50800">
            <a:solidFill>
              <a:srgbClr val="77BB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3" name="I3 = I6"/>
          <p:cNvSpPr txBox="1"/>
          <p:nvPr/>
        </p:nvSpPr>
        <p:spPr>
          <a:xfrm>
            <a:off x="3656403" y="1549400"/>
            <a:ext cx="20320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77BB41"/>
                </a:solidFill>
              </a:defRPr>
            </a:pPr>
            <a:r>
              <a:t>I</a:t>
            </a:r>
            <a:r>
              <a:rPr baseline="-5999"/>
              <a:t>3</a:t>
            </a:r>
            <a:r>
              <a:t> = I</a:t>
            </a:r>
            <a:r>
              <a:rPr baseline="-5999"/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  <p:bldP build="whole" bldLvl="1" animBg="1" rev="0" advAuto="0" spid="212" grpId="3"/>
      <p:bldP build="whole" bldLvl="1" animBg="1" rev="0" advAuto="0" spid="213" grpId="4"/>
      <p:bldP build="whole" bldLvl="1" animBg="1" rev="0" advAuto="0" spid="21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eries: 0, 2, 4, 6, 8, 10, 1, 3, 5, 7, 9, 11"/>
          <p:cNvSpPr txBox="1"/>
          <p:nvPr/>
        </p:nvSpPr>
        <p:spPr>
          <a:xfrm>
            <a:off x="3831065" y="1648389"/>
            <a:ext cx="4113015" cy="62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Series: </a:t>
            </a:r>
            <a:r>
              <a:t>0, 2, 4, 6, 8, 10, 1, 3, 5, 7, 9, 11</a:t>
            </a:r>
          </a:p>
        </p:txBody>
      </p:sp>
      <p:sp>
        <p:nvSpPr>
          <p:cNvPr id="216" name="The first 6 pcs of P0 are in the same order as…"/>
          <p:cNvSpPr txBox="1"/>
          <p:nvPr/>
        </p:nvSpPr>
        <p:spPr>
          <a:xfrm>
            <a:off x="723900" y="546100"/>
            <a:ext cx="9144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R="457200"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first 6 pcs of P</a:t>
            </a:r>
            <a:r>
              <a:rPr baseline="-5999"/>
              <a:t>0 </a:t>
            </a:r>
            <a:r>
              <a:t>are in the same order as </a:t>
            </a:r>
          </a:p>
          <a:p>
            <a:pPr marR="457200"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last pcs of which two row forms?</a:t>
            </a:r>
          </a:p>
        </p:txBody>
      </p:sp>
      <p:sp>
        <p:nvSpPr>
          <p:cNvPr id="217" name="P11"/>
          <p:cNvSpPr txBox="1"/>
          <p:nvPr/>
        </p:nvSpPr>
        <p:spPr>
          <a:xfrm>
            <a:off x="1190197" y="3378200"/>
            <a:ext cx="11303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E32400"/>
                </a:solidFill>
              </a:defRPr>
            </a:pPr>
            <a:r>
              <a:t>P</a:t>
            </a:r>
            <a:r>
              <a:rPr baseline="-5999"/>
              <a:t>11</a:t>
            </a:r>
          </a:p>
        </p:txBody>
      </p:sp>
      <p:pic>
        <p:nvPicPr>
          <p:cNvPr id="218" name="Picture 2.png" descr="Pictur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628900"/>
            <a:ext cx="499110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5740400" y="5016500"/>
            <a:ext cx="2095500" cy="355600"/>
          </a:xfrm>
          <a:prstGeom prst="rect">
            <a:avLst/>
          </a:pr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0" name="Rectangle"/>
          <p:cNvSpPr/>
          <p:nvPr/>
        </p:nvSpPr>
        <p:spPr>
          <a:xfrm>
            <a:off x="5346700" y="2946400"/>
            <a:ext cx="444500" cy="2044700"/>
          </a:xfrm>
          <a:prstGeom prst="rect">
            <a:avLst/>
          </a:prstGeom>
          <a:ln w="50800">
            <a:solidFill>
              <a:srgbClr val="669C3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1" name="RI10"/>
          <p:cNvSpPr txBox="1"/>
          <p:nvPr/>
        </p:nvSpPr>
        <p:spPr>
          <a:xfrm>
            <a:off x="1190197" y="4978400"/>
            <a:ext cx="11303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669C35"/>
                </a:solidFill>
              </a:defRPr>
            </a:pPr>
            <a:r>
              <a:t>RI</a:t>
            </a:r>
            <a:r>
              <a:rPr baseline="-5999"/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3"/>
      <p:bldP build="whole" bldLvl="1" animBg="1" rev="0" advAuto="0" spid="219" grpId="2"/>
      <p:bldP build="whole" bldLvl="1" animBg="1" rev="0" advAuto="0" spid="217" grpId="1"/>
      <p:bldP build="whole" bldLvl="1" animBg="1" rev="0" advAuto="0" spid="221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ntents of theory portion"/>
          <p:cNvSpPr txBox="1"/>
          <p:nvPr>
            <p:ph type="title"/>
          </p:nvPr>
        </p:nvSpPr>
        <p:spPr>
          <a:xfrm>
            <a:off x="1270000" y="-1489"/>
            <a:ext cx="10464800" cy="11049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Contents of theory portion</a:t>
            </a:r>
          </a:p>
        </p:txBody>
      </p:sp>
      <p:sp>
        <p:nvSpPr>
          <p:cNvPr id="155" name="Interval cycles…"/>
          <p:cNvSpPr txBox="1"/>
          <p:nvPr>
            <p:ph type="body" idx="1"/>
          </p:nvPr>
        </p:nvSpPr>
        <p:spPr>
          <a:xfrm>
            <a:off x="1075828" y="922535"/>
            <a:ext cx="10464801" cy="8262542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chemeClr val="accent5"/>
                </a:solidFill>
              </a:defRPr>
            </a:pPr>
            <a:r>
              <a:t>Interval cycles</a:t>
            </a:r>
          </a:p>
          <a:p>
            <a:pPr lvl="1">
              <a:defRPr sz="2000"/>
            </a:pPr>
            <a:r>
              <a:t>two questions on single-interval cycles</a:t>
            </a:r>
          </a:p>
          <a:p>
            <a:pPr lvl="1">
              <a:defRPr sz="2000"/>
            </a:pPr>
            <a:r>
              <a:t>one on combo cycles</a:t>
            </a:r>
          </a:p>
          <a:p>
            <a:pPr>
              <a:defRPr sz="2000"/>
            </a:pPr>
            <a:r>
              <a:rPr>
                <a:solidFill>
                  <a:schemeClr val="accent1"/>
                </a:solidFill>
              </a:rPr>
              <a:t>Transformational voice-leading</a:t>
            </a:r>
            <a:r>
              <a:t>:  given a series of pc sets in NF, describe a network in T and/or I</a:t>
            </a:r>
          </a:p>
          <a:p>
            <a:pPr>
              <a:defRPr sz="2000"/>
            </a:pPr>
            <a:r>
              <a:rPr>
                <a:solidFill>
                  <a:schemeClr val="accent2"/>
                </a:solidFill>
              </a:rPr>
              <a:t>Contextual Inversion</a:t>
            </a:r>
            <a:r>
              <a:t>:  given a tetrachord and two trichords X and Y, invert around each trichord to produce a new tetrachord</a:t>
            </a:r>
          </a:p>
          <a:p>
            <a:pPr>
              <a:defRPr sz="2000"/>
            </a:pPr>
            <a:r>
              <a:rPr>
                <a:solidFill>
                  <a:schemeClr val="accent6"/>
                </a:solidFill>
              </a:rPr>
              <a:t>Triadic transformation:</a:t>
            </a:r>
            <a:r>
              <a:t> </a:t>
            </a:r>
          </a:p>
          <a:p>
            <a:pPr lvl="1">
              <a:defRPr sz="2000"/>
            </a:pPr>
            <a:r>
              <a:t>apply P, L, R or SLIDE to a given triad</a:t>
            </a:r>
          </a:p>
          <a:p>
            <a:pPr lvl="1">
              <a:defRPr sz="2000"/>
            </a:pPr>
            <a:r>
              <a:t>Starting with a given triad and cycle, list the chords that form the cycle</a:t>
            </a:r>
          </a:p>
          <a:p>
            <a:pPr>
              <a:defRPr sz="2000"/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Referential collections and symmetry</a:t>
            </a:r>
            <a:r>
              <a:t>: write out scales identify collections, reorder a collection to reveal its inherent symmetry</a:t>
            </a:r>
          </a:p>
          <a:p>
            <a:pPr>
              <a:defRPr sz="2000"/>
            </a:pPr>
            <a:r>
              <a:rPr>
                <a:solidFill>
                  <a:schemeClr val="accent4"/>
                </a:solidFill>
              </a:rPr>
              <a:t>12-tone theory</a:t>
            </a:r>
            <a:r>
              <a:t>: </a:t>
            </a:r>
          </a:p>
          <a:p>
            <a:pPr lvl="1">
              <a:defRPr sz="2000"/>
            </a:pPr>
            <a:r>
              <a:t>given a P row, write out three forms beginning on a given pc</a:t>
            </a:r>
          </a:p>
          <a:p>
            <a:pPr lvl="1">
              <a:defRPr sz="2000"/>
            </a:pPr>
            <a:r>
              <a:t>Given a row and an invariant trichord, list a P, R, I or RI that will map that chord into a second trichord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ransformational voice-leading"/>
          <p:cNvSpPr txBox="1"/>
          <p:nvPr>
            <p:ph type="title"/>
          </p:nvPr>
        </p:nvSpPr>
        <p:spPr>
          <a:xfrm>
            <a:off x="1270000" y="-1489"/>
            <a:ext cx="10464800" cy="11049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Transformational voice-leading</a:t>
            </a:r>
          </a:p>
        </p:txBody>
      </p:sp>
      <p:sp>
        <p:nvSpPr>
          <p:cNvPr id="158" name="Write out the transformational network that connects the following series of pc set-classes (ie. Tn–&gt;In-&gt; …). For a., relate every set back to the first set. For b., relate every new set only to the set that proceeds it.…"/>
          <p:cNvSpPr txBox="1"/>
          <p:nvPr>
            <p:ph type="body" sz="half" idx="1"/>
          </p:nvPr>
        </p:nvSpPr>
        <p:spPr>
          <a:xfrm>
            <a:off x="2077342" y="1341536"/>
            <a:ext cx="10464801" cy="280395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  <a:r>
              <a:t>Write out the transformational network that connects the following series of pc set-classes (ie. Tn–&gt;In-&gt; …). For </a:t>
            </a:r>
            <a:r>
              <a:rPr>
                <a:solidFill>
                  <a:schemeClr val="accent5"/>
                </a:solidFill>
              </a:rPr>
              <a:t>a., relate every set back to the first set</a:t>
            </a:r>
            <a:r>
              <a:t>. For </a:t>
            </a:r>
            <a:r>
              <a:rPr>
                <a:solidFill>
                  <a:schemeClr val="accent2"/>
                </a:solidFill>
              </a:rPr>
              <a:t>b., relate every new set only to the set that proceeds it.</a:t>
            </a:r>
            <a:endParaRPr>
              <a:solidFill>
                <a:schemeClr val="accent2"/>
              </a:solidFill>
            </a:endParaRPr>
          </a:p>
          <a:p>
            <a:pPr lvl="1" marL="0" indent="228600">
              <a:buSzTx/>
              <a:buNone/>
              <a:defRPr sz="2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  <a:r>
              <a:t>[B, C, D, E],    [F, G, A, B</a:t>
            </a:r>
            <a:r>
              <a:rPr baseline="31999"/>
              <a:t>b</a:t>
            </a:r>
            <a:r>
              <a:t>],   [E</a:t>
            </a:r>
            <a:r>
              <a:rPr baseline="31999"/>
              <a:t>b</a:t>
            </a:r>
            <a:r>
              <a:t>, F, G, A</a:t>
            </a:r>
            <a:r>
              <a:rPr baseline="31999"/>
              <a:t>b</a:t>
            </a:r>
            <a:r>
              <a:t>],    [C, D</a:t>
            </a:r>
            <a:r>
              <a:rPr baseline="31999"/>
              <a:t>b</a:t>
            </a:r>
            <a:r>
              <a:t>, E</a:t>
            </a:r>
            <a:r>
              <a:rPr baseline="31999"/>
              <a:t>b</a:t>
            </a:r>
            <a:r>
              <a:t>, F]</a:t>
            </a:r>
          </a:p>
          <a:p>
            <a:pPr marL="0" indent="0">
              <a:buSzTx/>
              <a:buNone/>
              <a:defRPr sz="2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</a:p>
        </p:txBody>
      </p:sp>
      <p:sp>
        <p:nvSpPr>
          <p:cNvPr id="159" name="a. I9, I7, T1"/>
          <p:cNvSpPr txBox="1"/>
          <p:nvPr/>
        </p:nvSpPr>
        <p:spPr>
          <a:xfrm>
            <a:off x="3379149" y="3236515"/>
            <a:ext cx="2687191" cy="177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a. I</a:t>
            </a:r>
            <a:r>
              <a:rPr baseline="-5999"/>
              <a:t>9</a:t>
            </a:r>
            <a:r>
              <a:t>, I</a:t>
            </a:r>
            <a:r>
              <a:rPr baseline="-5999"/>
              <a:t>7</a:t>
            </a:r>
            <a:r>
              <a:t>, T</a:t>
            </a:r>
            <a:r>
              <a:rPr baseline="-5999"/>
              <a:t>1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</a:p>
        </p:txBody>
      </p:sp>
      <p:sp>
        <p:nvSpPr>
          <p:cNvPr id="160" name="b. I9, T10, I8"/>
          <p:cNvSpPr txBox="1"/>
          <p:nvPr/>
        </p:nvSpPr>
        <p:spPr>
          <a:xfrm>
            <a:off x="7559482" y="3341969"/>
            <a:ext cx="4365019" cy="131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2"/>
                </a:solidFill>
              </a:defRPr>
            </a:pPr>
            <a:r>
              <a:t>b. I</a:t>
            </a:r>
            <a:r>
              <a:rPr baseline="-5999"/>
              <a:t>9</a:t>
            </a:r>
            <a:r>
              <a:t>, T</a:t>
            </a:r>
            <a:r>
              <a:rPr baseline="-5999"/>
              <a:t>10</a:t>
            </a:r>
            <a:r>
              <a:t>, I</a:t>
            </a:r>
            <a:r>
              <a:rPr baseline="-5999"/>
              <a:t>8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ontextual Inversion"/>
          <p:cNvSpPr txBox="1"/>
          <p:nvPr>
            <p:ph type="title"/>
          </p:nvPr>
        </p:nvSpPr>
        <p:spPr>
          <a:xfrm>
            <a:off x="391120" y="274439"/>
            <a:ext cx="10464801" cy="11049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Contextual Inversion</a:t>
            </a:r>
          </a:p>
        </p:txBody>
      </p:sp>
      <p:sp>
        <p:nvSpPr>
          <p:cNvPr id="163" name="Given the contextual inversion (014) X, and the contextual inversion (025) Y, what are X and Y inversions for the following sets (i.e. invert around these trichords to produce a new tetrachord)?…"/>
          <p:cNvSpPr txBox="1"/>
          <p:nvPr>
            <p:ph type="body" sz="half" idx="1"/>
          </p:nvPr>
        </p:nvSpPr>
        <p:spPr>
          <a:xfrm>
            <a:off x="820340" y="1484609"/>
            <a:ext cx="10464801" cy="38779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  <a:r>
              <a:t>Given the contextual inversion </a:t>
            </a:r>
            <a:r>
              <a:rPr>
                <a:solidFill>
                  <a:schemeClr val="accent5"/>
                </a:solidFill>
              </a:rPr>
              <a:t>(014) X</a:t>
            </a:r>
            <a:r>
              <a:t>, and the contextual inversion</a:t>
            </a:r>
            <a:r>
              <a:rPr>
                <a:solidFill>
                  <a:schemeClr val="accent2"/>
                </a:solidFill>
              </a:rPr>
              <a:t> (025) Y,</a:t>
            </a:r>
            <a:r>
              <a:t> what are X and Y inversions for the following sets (i.e. invert around these trichords to produce a new tetrachord)?</a:t>
            </a:r>
          </a:p>
          <a:p>
            <a:pPr marL="0" indent="0">
              <a:buSzTx/>
              <a:buNone/>
              <a:defRPr sz="2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  <a:r>
              <a:t>a. [C, D</a:t>
            </a:r>
            <a:r>
              <a:rPr baseline="31999"/>
              <a:t>b</a:t>
            </a:r>
            <a:r>
              <a:t>, E, F#] [0146]</a:t>
            </a:r>
          </a:p>
          <a:p>
            <a:pPr marL="0" indent="0">
              <a:buSzTx/>
              <a:buNone/>
              <a:defRPr sz="2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</a:p>
          <a:p>
            <a:pPr marL="0" indent="0">
              <a:buSzTx/>
              <a:buNone/>
              <a:defRPr sz="2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  <a:r>
              <a:t>b, [B, D</a:t>
            </a:r>
            <a:r>
              <a:rPr baseline="31999"/>
              <a:t>b</a:t>
            </a:r>
            <a:r>
              <a:t>, E, F] [E145]</a:t>
            </a:r>
          </a:p>
        </p:txBody>
      </p:sp>
      <p:sp>
        <p:nvSpPr>
          <p:cNvPr id="164" name="a. X: [Bb, C, Db, E] or [T014]"/>
          <p:cNvSpPr txBox="1"/>
          <p:nvPr/>
        </p:nvSpPr>
        <p:spPr>
          <a:xfrm>
            <a:off x="3818589" y="2562026"/>
            <a:ext cx="5367622" cy="124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a. X: [B</a:t>
            </a:r>
            <a:r>
              <a:rPr baseline="31999"/>
              <a:t>b</a:t>
            </a:r>
            <a:r>
              <a:t>, C, Db, E] or [T014]</a:t>
            </a:r>
          </a:p>
        </p:txBody>
      </p:sp>
      <p:sp>
        <p:nvSpPr>
          <p:cNvPr id="165" name="a. Y: [Db, E, F#, G] or [1467]"/>
          <p:cNvSpPr txBox="1"/>
          <p:nvPr/>
        </p:nvSpPr>
        <p:spPr>
          <a:xfrm>
            <a:off x="3634638" y="3659882"/>
            <a:ext cx="5367621" cy="124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2"/>
                </a:solidFill>
              </a:defRPr>
            </a:pPr>
            <a:r>
              <a:t>a. Y: [D</a:t>
            </a:r>
            <a:r>
              <a:rPr baseline="31999"/>
              <a:t>b</a:t>
            </a:r>
            <a:r>
              <a:t>, E, F</a:t>
            </a:r>
            <a:r>
              <a:rPr baseline="31999"/>
              <a:t>#</a:t>
            </a:r>
            <a:r>
              <a:t>, G] or [1467]</a:t>
            </a:r>
          </a:p>
        </p:txBody>
      </p:sp>
      <p:sp>
        <p:nvSpPr>
          <p:cNvPr id="166" name="b. X: [Db, E, F, G] or [1457]"/>
          <p:cNvSpPr txBox="1"/>
          <p:nvPr/>
        </p:nvSpPr>
        <p:spPr>
          <a:xfrm>
            <a:off x="3536808" y="4835128"/>
            <a:ext cx="5367621" cy="124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b. X: [D</a:t>
            </a:r>
            <a:r>
              <a:rPr baseline="31999"/>
              <a:t>b</a:t>
            </a:r>
            <a:r>
              <a:t>, E, F, G] or [1457]</a:t>
            </a:r>
          </a:p>
        </p:txBody>
      </p:sp>
      <p:sp>
        <p:nvSpPr>
          <p:cNvPr id="167" name="b. Y: [A#, B, Db, E] or [TE14]"/>
          <p:cNvSpPr txBox="1"/>
          <p:nvPr/>
        </p:nvSpPr>
        <p:spPr>
          <a:xfrm>
            <a:off x="3634638" y="6249789"/>
            <a:ext cx="5367621" cy="124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2"/>
                </a:solidFill>
              </a:defRPr>
            </a:pPr>
            <a:r>
              <a:t>b. Y: [A</a:t>
            </a:r>
            <a:r>
              <a:rPr baseline="31999"/>
              <a:t>#</a:t>
            </a:r>
            <a:r>
              <a:t>, B, D</a:t>
            </a:r>
            <a:r>
              <a:rPr baseline="31999"/>
              <a:t>b</a:t>
            </a:r>
            <a:r>
              <a:t>, E] or [TE14]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  <p:bldP build="whole" bldLvl="1" animBg="1" rev="0" advAuto="0" spid="166" grpId="3"/>
      <p:bldP build="whole" bldLvl="1" animBg="1" rev="0" advAuto="0" spid="167" grpId="4"/>
      <p:bldP build="whole" bldLvl="1" animBg="1" rev="0" advAuto="0" spid="16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RT analysis"/>
          <p:cNvSpPr txBox="1"/>
          <p:nvPr>
            <p:ph type="title"/>
          </p:nvPr>
        </p:nvSpPr>
        <p:spPr>
          <a:xfrm>
            <a:off x="391120" y="254000"/>
            <a:ext cx="10464801" cy="11049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NRT analysis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1464" y="1736427"/>
            <a:ext cx="9194801" cy="361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C+        A+       F+       D+…"/>
          <p:cNvSpPr txBox="1"/>
          <p:nvPr/>
        </p:nvSpPr>
        <p:spPr>
          <a:xfrm>
            <a:off x="3354672" y="5733454"/>
            <a:ext cx="5539632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C</a:t>
            </a:r>
            <a:r>
              <a:rPr baseline="31999"/>
              <a:t>+        </a:t>
            </a:r>
            <a:r>
              <a:t>A</a:t>
            </a:r>
            <a:r>
              <a:rPr baseline="31999"/>
              <a:t>+       </a:t>
            </a:r>
            <a:r>
              <a:t>F</a:t>
            </a:r>
            <a:r>
              <a:rPr baseline="31999"/>
              <a:t>+       </a:t>
            </a:r>
            <a:r>
              <a:t>D</a:t>
            </a:r>
            <a:r>
              <a:rPr baseline="31999"/>
              <a:t>+         </a:t>
            </a:r>
          </a:p>
          <a:p>
            <a:pPr algn="l"/>
            <a:r>
              <a:t>    </a:t>
            </a:r>
            <a:r>
              <a:rPr>
                <a:solidFill>
                  <a:schemeClr val="accent2"/>
                </a:solidFill>
              </a:rPr>
              <a:t>RP      RL    RP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riadic transformation: Gavin Bryars, “A Man In A Room, Gambling”"/>
          <p:cNvSpPr txBox="1"/>
          <p:nvPr>
            <p:ph type="title"/>
          </p:nvPr>
        </p:nvSpPr>
        <p:spPr>
          <a:xfrm>
            <a:off x="357253" y="274439"/>
            <a:ext cx="10464801" cy="157367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Triadic transformation: Gavin Bryars, “A Man In A Room, Gambling”</a:t>
            </a:r>
          </a:p>
        </p:txBody>
      </p:sp>
      <p:pic>
        <p:nvPicPr>
          <p:cNvPr id="174" name="Bryars_Man_Room_red.png" descr="Bryars_Man_Room_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" y="2169696"/>
            <a:ext cx="12026900" cy="200699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+             C#-…"/>
          <p:cNvSpPr txBox="1"/>
          <p:nvPr/>
        </p:nvSpPr>
        <p:spPr>
          <a:xfrm>
            <a:off x="1161167" y="4360333"/>
            <a:ext cx="478649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A</a:t>
            </a:r>
            <a:r>
              <a:rPr baseline="31999"/>
              <a:t>+             </a:t>
            </a:r>
            <a:r>
              <a:t>C</a:t>
            </a:r>
            <a:r>
              <a:rPr baseline="31999"/>
              <a:t>#-           </a:t>
            </a:r>
            <a:r>
              <a:t>   </a:t>
            </a:r>
            <a:r>
              <a:rPr>
                <a:solidFill>
                  <a:schemeClr val="accent2"/>
                </a:solidFill>
              </a:rPr>
              <a:t>   </a:t>
            </a:r>
            <a:endParaRPr>
              <a:solidFill>
                <a:schemeClr val="accent2"/>
              </a:solidFill>
            </a:endParaRPr>
          </a:p>
          <a:p>
            <a:pPr algn="l"/>
            <a:r>
              <a:rPr>
                <a:solidFill>
                  <a:schemeClr val="accent2"/>
                </a:solidFill>
              </a:rPr>
              <a:t>       L      </a:t>
            </a:r>
          </a:p>
        </p:txBody>
      </p:sp>
      <p:sp>
        <p:nvSpPr>
          <p:cNvPr id="176" name="PL"/>
          <p:cNvSpPr txBox="1"/>
          <p:nvPr/>
        </p:nvSpPr>
        <p:spPr>
          <a:xfrm>
            <a:off x="3247766" y="4498267"/>
            <a:ext cx="352280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baseline="31999"/>
              <a:t>                                 </a:t>
            </a:r>
          </a:p>
          <a:p>
            <a:pPr algn="l"/>
            <a:r>
              <a:rPr>
                <a:solidFill>
                  <a:schemeClr val="accent2"/>
                </a:solidFill>
              </a:rPr>
              <a:t>      PL    </a:t>
            </a:r>
          </a:p>
        </p:txBody>
      </p:sp>
      <p:sp>
        <p:nvSpPr>
          <p:cNvPr id="177" name="F-                Ab+…"/>
          <p:cNvSpPr txBox="1"/>
          <p:nvPr/>
        </p:nvSpPr>
        <p:spPr>
          <a:xfrm>
            <a:off x="5282206" y="4360333"/>
            <a:ext cx="4184688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baseline="31999"/>
              <a:t> </a:t>
            </a:r>
            <a:r>
              <a:t>F</a:t>
            </a:r>
            <a:r>
              <a:rPr baseline="31999"/>
              <a:t>-                </a:t>
            </a:r>
            <a:r>
              <a:t>A</a:t>
            </a:r>
            <a:r>
              <a:rPr baseline="31999"/>
              <a:t>b+            </a:t>
            </a:r>
            <a:endParaRPr baseline="31999"/>
          </a:p>
          <a:p>
            <a:pPr algn="l"/>
            <a:r>
              <a:rPr baseline="31999"/>
              <a:t>         </a:t>
            </a:r>
            <a:r>
              <a:rPr>
                <a:solidFill>
                  <a:schemeClr val="accent2"/>
                </a:solidFill>
              </a:rPr>
              <a:t> R        </a:t>
            </a:r>
          </a:p>
        </p:txBody>
      </p:sp>
      <p:sp>
        <p:nvSpPr>
          <p:cNvPr id="178" name="PRP"/>
          <p:cNvSpPr txBox="1"/>
          <p:nvPr/>
        </p:nvSpPr>
        <p:spPr>
          <a:xfrm>
            <a:off x="7082830" y="4967042"/>
            <a:ext cx="305503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2"/>
                </a:solidFill>
              </a:rPr>
              <a:t>       PRP       </a:t>
            </a:r>
          </a:p>
        </p:txBody>
      </p:sp>
      <p:sp>
        <p:nvSpPr>
          <p:cNvPr id="179" name="B-               D+…"/>
          <p:cNvSpPr txBox="1"/>
          <p:nvPr/>
        </p:nvSpPr>
        <p:spPr>
          <a:xfrm>
            <a:off x="9023377" y="4360333"/>
            <a:ext cx="2866208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baseline="31999"/>
              <a:t> </a:t>
            </a:r>
            <a:r>
              <a:t>B</a:t>
            </a:r>
            <a:r>
              <a:rPr baseline="31999"/>
              <a:t>-               </a:t>
            </a:r>
            <a:r>
              <a:t>D</a:t>
            </a:r>
            <a:r>
              <a:rPr baseline="31999"/>
              <a:t>+</a:t>
            </a:r>
          </a:p>
          <a:p>
            <a:pPr algn="l"/>
            <a:r>
              <a:rPr>
                <a:solidFill>
                  <a:schemeClr val="accent2"/>
                </a:solidFill>
              </a:rPr>
              <a:t>       R</a:t>
            </a:r>
          </a:p>
        </p:txBody>
      </p:sp>
      <p:pic>
        <p:nvPicPr>
          <p:cNvPr id="180" name="cook_an3.m4a" descr="cook_an3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90324" y="795482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6000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  <p:bldLst>
      <p:bldP build="whole" bldLvl="1" animBg="1" rev="0" advAuto="0" spid="177" grpId="4"/>
      <p:bldP build="whole" bldLvl="1" animBg="1" rev="0" advAuto="0" spid="178" grpId="5"/>
      <p:bldP build="whole" bldLvl="1" animBg="1" rev="0" advAuto="0" spid="176" grpId="3"/>
      <p:bldP build="whole" bldLvl="1" animBg="1" rev="0" advAuto="0" spid="175" grpId="2"/>
      <p:bldP build="whole" bldLvl="1" animBg="1" rev="0" advAuto="0" spid="179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riadic transformation, mm. 12–14"/>
          <p:cNvSpPr txBox="1"/>
          <p:nvPr>
            <p:ph type="title"/>
          </p:nvPr>
        </p:nvSpPr>
        <p:spPr>
          <a:xfrm>
            <a:off x="391120" y="274439"/>
            <a:ext cx="10464801" cy="11049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Triadic transformation, mm. 12–14</a:t>
            </a:r>
          </a:p>
        </p:txBody>
      </p:sp>
      <p:sp>
        <p:nvSpPr>
          <p:cNvPr id="183" name="Eb-             Cb+              Gb+   Ab- Db+"/>
          <p:cNvSpPr txBox="1"/>
          <p:nvPr/>
        </p:nvSpPr>
        <p:spPr>
          <a:xfrm>
            <a:off x="1906234" y="3967926"/>
            <a:ext cx="789947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E</a:t>
            </a:r>
            <a:r>
              <a:rPr baseline="31999"/>
              <a:t>b-             </a:t>
            </a:r>
            <a:r>
              <a:t>C</a:t>
            </a:r>
            <a:r>
              <a:rPr baseline="31999"/>
              <a:t>b+              </a:t>
            </a:r>
            <a:r>
              <a:t>G</a:t>
            </a:r>
            <a:r>
              <a:rPr baseline="31999"/>
              <a:t>b+   </a:t>
            </a:r>
            <a:r>
              <a:t>A</a:t>
            </a:r>
            <a:r>
              <a:rPr baseline="31999"/>
              <a:t>b- </a:t>
            </a:r>
            <a:r>
              <a:t>D</a:t>
            </a:r>
            <a:r>
              <a:rPr baseline="31999"/>
              <a:t>b+           </a:t>
            </a:r>
            <a:endParaRPr baseline="31999"/>
          </a:p>
          <a:p>
            <a:pPr algn="l"/>
            <a:r>
              <a:t>   </a:t>
            </a:r>
            <a:r>
              <a:rPr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184" name="Janacek_NRT.png" descr="Janacek_N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399" y="1661583"/>
            <a:ext cx="10958501" cy="20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*root of - becomes 5th of + and v.v."/>
          <p:cNvSpPr txBox="1"/>
          <p:nvPr/>
        </p:nvSpPr>
        <p:spPr>
          <a:xfrm>
            <a:off x="2253367" y="6488876"/>
            <a:ext cx="786214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2"/>
                </a:solidFill>
              </a:rPr>
              <a:t>*root of - becomes 5th of + and v.v.</a:t>
            </a:r>
          </a:p>
        </p:txBody>
      </p:sp>
      <p:sp>
        <p:nvSpPr>
          <p:cNvPr id="186" name="Eb-             Cb+              Gb+   Ab- Db+…"/>
          <p:cNvSpPr txBox="1"/>
          <p:nvPr/>
        </p:nvSpPr>
        <p:spPr>
          <a:xfrm>
            <a:off x="1906234" y="3967926"/>
            <a:ext cx="789947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E</a:t>
            </a:r>
            <a:r>
              <a:rPr baseline="31999"/>
              <a:t>b-             </a:t>
            </a:r>
            <a:r>
              <a:t>C</a:t>
            </a:r>
            <a:r>
              <a:rPr baseline="31999"/>
              <a:t>b+              </a:t>
            </a:r>
            <a:r>
              <a:t>G</a:t>
            </a:r>
            <a:r>
              <a:rPr baseline="31999"/>
              <a:t>b+   </a:t>
            </a:r>
            <a:r>
              <a:t>A</a:t>
            </a:r>
            <a:r>
              <a:rPr baseline="31999"/>
              <a:t>b- </a:t>
            </a:r>
            <a:r>
              <a:t>D</a:t>
            </a:r>
            <a:r>
              <a:rPr baseline="31999"/>
              <a:t>b+           </a:t>
            </a:r>
            <a:endParaRPr baseline="31999"/>
          </a:p>
          <a:p>
            <a:pPr algn="l"/>
            <a:r>
              <a:t>   </a:t>
            </a:r>
            <a:r>
              <a:rPr>
                <a:solidFill>
                  <a:schemeClr val="accent2"/>
                </a:solidFill>
              </a:rPr>
              <a:t>   L            </a:t>
            </a:r>
          </a:p>
        </p:txBody>
      </p:sp>
      <p:sp>
        <p:nvSpPr>
          <p:cNvPr id="187" name="Eb-             Cb+              Gb+   Ab- Db+…"/>
          <p:cNvSpPr txBox="1"/>
          <p:nvPr/>
        </p:nvSpPr>
        <p:spPr>
          <a:xfrm>
            <a:off x="1906234" y="3967926"/>
            <a:ext cx="789947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E</a:t>
            </a:r>
            <a:r>
              <a:rPr baseline="31999"/>
              <a:t>b-             </a:t>
            </a:r>
            <a:r>
              <a:t>C</a:t>
            </a:r>
            <a:r>
              <a:rPr baseline="31999"/>
              <a:t>b+              </a:t>
            </a:r>
            <a:r>
              <a:t>G</a:t>
            </a:r>
            <a:r>
              <a:rPr baseline="31999"/>
              <a:t>b+   </a:t>
            </a:r>
            <a:r>
              <a:t>A</a:t>
            </a:r>
            <a:r>
              <a:rPr baseline="31999"/>
              <a:t>b- </a:t>
            </a:r>
            <a:r>
              <a:t>D</a:t>
            </a:r>
            <a:r>
              <a:rPr baseline="31999"/>
              <a:t>b+           </a:t>
            </a:r>
            <a:endParaRPr baseline="31999"/>
          </a:p>
          <a:p>
            <a:pPr algn="l"/>
            <a:r>
              <a:t>   </a:t>
            </a:r>
            <a:r>
              <a:rPr>
                <a:solidFill>
                  <a:schemeClr val="accent2"/>
                </a:solidFill>
              </a:rPr>
              <a:t>   L             LR   </a:t>
            </a:r>
          </a:p>
        </p:txBody>
      </p:sp>
      <p:sp>
        <p:nvSpPr>
          <p:cNvPr id="188" name="Eb-             Cb+              Gb+   Ab- Db+…"/>
          <p:cNvSpPr txBox="1"/>
          <p:nvPr/>
        </p:nvSpPr>
        <p:spPr>
          <a:xfrm>
            <a:off x="1906234" y="3967926"/>
            <a:ext cx="789947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E</a:t>
            </a:r>
            <a:r>
              <a:rPr baseline="31999"/>
              <a:t>b-             </a:t>
            </a:r>
            <a:r>
              <a:t>C</a:t>
            </a:r>
            <a:r>
              <a:rPr baseline="31999"/>
              <a:t>b+              </a:t>
            </a:r>
            <a:r>
              <a:t>G</a:t>
            </a:r>
            <a:r>
              <a:rPr baseline="31999"/>
              <a:t>b+   </a:t>
            </a:r>
            <a:r>
              <a:t>A</a:t>
            </a:r>
            <a:r>
              <a:rPr baseline="31999"/>
              <a:t>b- </a:t>
            </a:r>
            <a:r>
              <a:t>D</a:t>
            </a:r>
            <a:r>
              <a:rPr baseline="31999"/>
              <a:t>b+           </a:t>
            </a:r>
            <a:endParaRPr baseline="31999"/>
          </a:p>
          <a:p>
            <a:pPr algn="l"/>
            <a:r>
              <a:t>   </a:t>
            </a:r>
            <a:r>
              <a:rPr>
                <a:solidFill>
                  <a:schemeClr val="accent2"/>
                </a:solidFill>
              </a:rPr>
              <a:t>   L             LR    S</a:t>
            </a:r>
            <a:r>
              <a:rPr baseline="-5999">
                <a:solidFill>
                  <a:schemeClr val="accent2"/>
                </a:solidFill>
              </a:rPr>
              <a:t>LIDE</a:t>
            </a:r>
            <a:r>
              <a:rPr>
                <a:solidFill>
                  <a:schemeClr val="accent2"/>
                </a:solidFill>
              </a:rPr>
              <a:t>PS</a:t>
            </a:r>
            <a:r>
              <a:rPr baseline="-5999">
                <a:solidFill>
                  <a:schemeClr val="accent2"/>
                </a:solidFill>
              </a:rPr>
              <a:t>LIDE</a:t>
            </a:r>
          </a:p>
        </p:txBody>
      </p:sp>
      <p:sp>
        <p:nvSpPr>
          <p:cNvPr id="189" name="Eb-             Cb+              Gb+   Ab- Db+…"/>
          <p:cNvSpPr txBox="1"/>
          <p:nvPr/>
        </p:nvSpPr>
        <p:spPr>
          <a:xfrm>
            <a:off x="1906234" y="3967926"/>
            <a:ext cx="789947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E</a:t>
            </a:r>
            <a:r>
              <a:rPr baseline="31999"/>
              <a:t>b-             </a:t>
            </a:r>
            <a:r>
              <a:t>C</a:t>
            </a:r>
            <a:r>
              <a:rPr baseline="31999"/>
              <a:t>b+              </a:t>
            </a:r>
            <a:r>
              <a:t>G</a:t>
            </a:r>
            <a:r>
              <a:rPr baseline="31999"/>
              <a:t>b+   </a:t>
            </a:r>
            <a:r>
              <a:t>A</a:t>
            </a:r>
            <a:r>
              <a:rPr baseline="31999"/>
              <a:t>b- </a:t>
            </a:r>
            <a:r>
              <a:t>D</a:t>
            </a:r>
            <a:r>
              <a:rPr baseline="31999"/>
              <a:t>b+           </a:t>
            </a:r>
            <a:endParaRPr baseline="31999"/>
          </a:p>
          <a:p>
            <a:pPr algn="l"/>
            <a:r>
              <a:t>   </a:t>
            </a:r>
            <a:r>
              <a:rPr>
                <a:solidFill>
                  <a:schemeClr val="accent2"/>
                </a:solidFill>
              </a:rPr>
              <a:t>   L             LR    S</a:t>
            </a:r>
            <a:r>
              <a:rPr baseline="-5999">
                <a:solidFill>
                  <a:schemeClr val="accent2"/>
                </a:solidFill>
              </a:rPr>
              <a:t>LIDE</a:t>
            </a:r>
            <a:r>
              <a:rPr>
                <a:solidFill>
                  <a:schemeClr val="accent2"/>
                </a:solidFill>
              </a:rPr>
              <a:t>PS</a:t>
            </a:r>
            <a:r>
              <a:rPr baseline="-5999">
                <a:solidFill>
                  <a:schemeClr val="accent2"/>
                </a:solidFill>
              </a:rPr>
              <a:t>LIDE </a:t>
            </a:r>
            <a:r>
              <a:rPr>
                <a:solidFill>
                  <a:schemeClr val="accent2"/>
                </a:solidFill>
              </a:rPr>
              <a:t>R’*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4"/>
      <p:bldP build="whole" bldLvl="1" animBg="1" rev="0" advAuto="0" spid="187" grpId="3"/>
      <p:bldP build="whole" bldLvl="1" animBg="1" rev="0" advAuto="0" spid="183" grpId="1"/>
      <p:bldP build="whole" bldLvl="1" animBg="1" rev="0" advAuto="0" spid="186" grpId="2"/>
      <p:bldP build="whole" bldLvl="1" animBg="1" rev="0" advAuto="0" spid="189" grpId="5"/>
      <p:bldP build="whole" bldLvl="1" animBg="1" rev="0" advAuto="0" spid="185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riadic transformation"/>
          <p:cNvSpPr txBox="1"/>
          <p:nvPr>
            <p:ph type="title"/>
          </p:nvPr>
        </p:nvSpPr>
        <p:spPr>
          <a:xfrm>
            <a:off x="391120" y="274439"/>
            <a:ext cx="10464801" cy="11049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Triadic transformation</a:t>
            </a:r>
          </a:p>
        </p:txBody>
      </p:sp>
      <p:sp>
        <p:nvSpPr>
          <p:cNvPr id="192" name="Triadic transformation:…"/>
          <p:cNvSpPr txBox="1"/>
          <p:nvPr>
            <p:ph type="body" sz="half" idx="1"/>
          </p:nvPr>
        </p:nvSpPr>
        <p:spPr>
          <a:xfrm>
            <a:off x="636389" y="928643"/>
            <a:ext cx="10464801" cy="3832495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>
                <a:solidFill>
                  <a:schemeClr val="accent6"/>
                </a:solidFill>
              </a:rPr>
              <a:t>Triadic transformation:</a:t>
            </a:r>
            <a:r>
              <a:t> </a:t>
            </a:r>
          </a:p>
          <a:p>
            <a:pPr lvl="1">
              <a:defRPr sz="2000"/>
            </a:pPr>
            <a:r>
              <a:rPr>
                <a:solidFill>
                  <a:schemeClr val="accent5"/>
                </a:solidFill>
              </a:rPr>
              <a:t>apply P, L, R or SLIDE to a given triad</a:t>
            </a:r>
            <a:r>
              <a:t>: F</a:t>
            </a:r>
            <a:r>
              <a:rPr baseline="31999"/>
              <a:t>#</a:t>
            </a:r>
            <a:r>
              <a:t>-, C</a:t>
            </a:r>
            <a:r>
              <a:rPr baseline="31999"/>
              <a:t>#</a:t>
            </a:r>
            <a:r>
              <a:t>+</a:t>
            </a:r>
          </a:p>
          <a:p>
            <a:pPr lvl="1">
              <a:defRPr sz="2000"/>
            </a:pPr>
            <a:r>
              <a:t>Starting with a given triad and cycle, list the chords that form the cycle:</a:t>
            </a:r>
          </a:p>
          <a:p>
            <a:pPr lvl="1">
              <a:defRPr sz="2000"/>
            </a:pPr>
            <a:r>
              <a:t>P-&gt;L-&gt;R-&gt;P-&gt;L-&gt;R on F+</a:t>
            </a:r>
          </a:p>
        </p:txBody>
      </p:sp>
      <p:sp>
        <p:nvSpPr>
          <p:cNvPr id="193" name="F#-+ –P– F#-+…"/>
          <p:cNvSpPr txBox="1"/>
          <p:nvPr/>
        </p:nvSpPr>
        <p:spPr>
          <a:xfrm>
            <a:off x="9766357" y="599876"/>
            <a:ext cx="3103237" cy="3832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F</a:t>
            </a:r>
            <a:r>
              <a:rPr baseline="31999"/>
              <a:t>#</a:t>
            </a:r>
            <a:r>
              <a:t>-+ –P– F</a:t>
            </a:r>
            <a:r>
              <a:rPr baseline="31999"/>
              <a:t>#</a:t>
            </a:r>
            <a:r>
              <a:t>-+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F</a:t>
            </a:r>
            <a:r>
              <a:rPr baseline="31999"/>
              <a:t>#</a:t>
            </a:r>
            <a:r>
              <a:t>- –R–  A+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F</a:t>
            </a:r>
            <a:r>
              <a:rPr baseline="31999"/>
              <a:t>#</a:t>
            </a:r>
            <a:r>
              <a:t>- –L– D+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5"/>
                </a:solidFill>
              </a:defRPr>
            </a:pPr>
            <a:r>
              <a:t>F</a:t>
            </a:r>
            <a:r>
              <a:rPr baseline="31999"/>
              <a:t>#</a:t>
            </a:r>
            <a:r>
              <a:t>- –SLIDE– F+</a:t>
            </a:r>
          </a:p>
        </p:txBody>
      </p:sp>
      <p:sp>
        <p:nvSpPr>
          <p:cNvPr id="194" name="C#+ –P– C#-…"/>
          <p:cNvSpPr txBox="1"/>
          <p:nvPr/>
        </p:nvSpPr>
        <p:spPr>
          <a:xfrm>
            <a:off x="9766357" y="4068663"/>
            <a:ext cx="3103237" cy="3832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2400"/>
              </a:spcBef>
              <a:defRPr sz="2800">
                <a:solidFill>
                  <a:schemeClr val="accent1"/>
                </a:solidFill>
              </a:defRPr>
            </a:pPr>
            <a:r>
              <a:t>C</a:t>
            </a:r>
            <a:r>
              <a:rPr baseline="31999"/>
              <a:t>#</a:t>
            </a:r>
            <a:r>
              <a:t>+ –P– C</a:t>
            </a:r>
            <a:r>
              <a:rPr baseline="31999"/>
              <a:t>#</a:t>
            </a:r>
            <a:r>
              <a:t>-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1"/>
                </a:solidFill>
              </a:defRPr>
            </a:pPr>
            <a:r>
              <a:t>C</a:t>
            </a:r>
            <a:r>
              <a:rPr baseline="31999"/>
              <a:t>#</a:t>
            </a:r>
            <a:r>
              <a:t>+ –R– B</a:t>
            </a:r>
            <a:r>
              <a:rPr baseline="31999"/>
              <a:t>b</a:t>
            </a:r>
            <a:r>
              <a:t>-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1"/>
                </a:solidFill>
              </a:defRPr>
            </a:pPr>
            <a:r>
              <a:t>C</a:t>
            </a:r>
            <a:r>
              <a:rPr baseline="31999"/>
              <a:t>#</a:t>
            </a:r>
            <a:r>
              <a:t>+ –L– F-</a:t>
            </a:r>
          </a:p>
          <a:p>
            <a:pPr algn="l">
              <a:spcBef>
                <a:spcPts val="2400"/>
              </a:spcBef>
              <a:defRPr sz="2800">
                <a:solidFill>
                  <a:schemeClr val="accent1"/>
                </a:solidFill>
              </a:defRPr>
            </a:pPr>
            <a:r>
              <a:t>C</a:t>
            </a:r>
            <a:r>
              <a:rPr baseline="31999"/>
              <a:t>#</a:t>
            </a:r>
            <a:r>
              <a:t>+ –SLIDE– D-</a:t>
            </a:r>
          </a:p>
        </p:txBody>
      </p:sp>
      <p:sp>
        <p:nvSpPr>
          <p:cNvPr id="195" name="F+   F-   Db+   Bb-   Bb+   D-     F+"/>
          <p:cNvSpPr txBox="1"/>
          <p:nvPr/>
        </p:nvSpPr>
        <p:spPr>
          <a:xfrm>
            <a:off x="1309844" y="4721535"/>
            <a:ext cx="7958221" cy="1217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indent="304800" algn="l" defTabSz="457200">
              <a:lnSpc>
                <a:spcPts val="8700"/>
              </a:lnSpc>
              <a:defRPr sz="3733">
                <a:solidFill>
                  <a:schemeClr val="accent2"/>
                </a:solidFill>
              </a:defRPr>
            </a:pPr>
            <a:r>
              <a:t>F+   F-   Db+   Bb-   Bb+   D-     F+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lvl="1" indent="228600" algn="l">
              <a:spcBef>
                <a:spcPts val="2400"/>
              </a:spcBef>
              <a:defRPr sz="2800">
                <a:solidFill>
                  <a:schemeClr val="accent2"/>
                </a:solidFill>
              </a:defRPr>
            </a:pPr>
          </a:p>
        </p:txBody>
      </p:sp>
      <p:sp>
        <p:nvSpPr>
          <p:cNvPr id="196" name="-P-     -L-      -R-       -P-      -L-       -R-"/>
          <p:cNvSpPr txBox="1"/>
          <p:nvPr/>
        </p:nvSpPr>
        <p:spPr>
          <a:xfrm>
            <a:off x="2069231" y="6028266"/>
            <a:ext cx="660931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2800"/>
            </a:lvl1pPr>
          </a:lstStyle>
          <a:p>
            <a:pPr>
              <a:defRPr>
                <a:solidFill>
                  <a:schemeClr val="accent2"/>
                </a:solidFill>
              </a:defRPr>
            </a:pPr>
            <a:r>
              <a:rPr>
                <a:solidFill>
                  <a:srgbClr val="000000"/>
                </a:solidFill>
              </a:rPr>
              <a:t> -P-     -L-      -R-       -P-      -L-       -R-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2"/>
      <p:bldP build="whole" bldLvl="1" animBg="1" rev="0" advAuto="0" spid="193" grpId="1"/>
      <p:bldP build="whole" bldLvl="1" animBg="1" rev="0" advAuto="0" spid="195" grpId="3"/>
      <p:bldP build="whole" bldLvl="1" animBg="1" rev="0" advAuto="0" spid="196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arsinomioustrichordsNRT2.png" descr="parsinomioustrichordsNRT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216" y="5253632"/>
            <a:ext cx="11569701" cy="278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rsinomioustrichordsNRT.png" descr="parsinomioustrichordsN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0747" y="1554514"/>
            <a:ext cx="13004801" cy="185283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NRT relations extended"/>
          <p:cNvSpPr txBox="1"/>
          <p:nvPr>
            <p:ph type="title"/>
          </p:nvPr>
        </p:nvSpPr>
        <p:spPr>
          <a:xfrm>
            <a:off x="2456987" y="920750"/>
            <a:ext cx="10464801" cy="11049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NRT relations extended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