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media1.mov" ContentType="audio/unknown"/>
  <Override PartName="/ppt/media/media2.mov" ContentType="audio/unknown"/>
  <Override PartName="/ppt/media/media3.mov" ContentType="audio/unknown"/>
  <Override PartName="/ppt/media/media4.mov" ContentType="audio/unknown"/>
  <Override PartName="/ppt/media/media5.mov" ContentType="audio/unknown"/>
  <Override PartName="/ppt/media/media6.mov" ContentType="audio/unknown"/>
  <Override PartName="/ppt/media/media7.mov" ContentType="audio/unknown"/>
  <Override PartName="/ppt/media/media8.mov" ContentType="audio/unknown"/>
  <Override PartName="/ppt/media/media9.mov" ContentType="audio/unknown"/>
  <Override PartName="/ppt/media/media10.mov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57799" marR="57799" indent="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1pPr>
    <a:lvl2pPr marL="57799" marR="57799" indent="2667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2pPr>
    <a:lvl3pPr marL="57799" marR="57799" indent="5334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3pPr>
    <a:lvl4pPr marL="57799" marR="57799" indent="8001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4pPr>
    <a:lvl5pPr marL="57799" marR="57799" indent="10668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5pPr>
    <a:lvl6pPr marL="57799" marR="57799" indent="13335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6pPr>
    <a:lvl7pPr marL="57799" marR="57799" indent="16129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7pPr>
    <a:lvl8pPr marL="57799" marR="57799" indent="18796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8pPr>
    <a:lvl9pPr marL="57799" marR="57799" indent="21463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" name="Shape 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u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einichen3.jpg" descr="heinichen3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75700" y="3898900"/>
            <a:ext cx="3411503" cy="4546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Text"/>
          <p:cNvSpPr txBox="1"/>
          <p:nvPr>
            <p:ph type="title"/>
          </p:nvPr>
        </p:nvSpPr>
        <p:spPr>
          <a:xfrm>
            <a:off x="1079500" y="0"/>
            <a:ext cx="11049000" cy="394208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half" idx="1"/>
          </p:nvPr>
        </p:nvSpPr>
        <p:spPr>
          <a:xfrm>
            <a:off x="977900" y="4114800"/>
            <a:ext cx="7797800" cy="5638800"/>
          </a:xfrm>
          <a:prstGeom prst="rect">
            <a:avLst/>
          </a:prstGeom>
        </p:spPr>
        <p:txBody>
          <a:bodyPr/>
          <a:lstStyle>
            <a:lvl1pPr marL="57799" indent="0">
              <a:buSzTx/>
              <a:buNone/>
            </a:lvl1pPr>
            <a:lvl2pPr marL="708039" indent="0" algn="ctr">
              <a:buSzTx/>
              <a:buNone/>
            </a:lvl2pPr>
            <a:lvl3pPr marL="1358279" indent="0" algn="ctr">
              <a:buSzTx/>
              <a:buNone/>
            </a:lvl3pPr>
            <a:lvl4pPr marL="2008518" indent="0" algn="ctr">
              <a:buSzTx/>
              <a:buNone/>
            </a:lvl4pPr>
            <a:lvl5pPr marL="2658759" indent="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8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863600" y="215900"/>
            <a:ext cx="11709400" cy="270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546100" y="2921000"/>
            <a:ext cx="11709400" cy="683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1000"/>
              </a:spcBef>
              <a:buClrTx/>
              <a:buFontTx/>
              <a:defRPr sz="3400"/>
            </a:lvl2pPr>
            <a:lvl3pPr marL="1183639" indent="-228600">
              <a:spcBef>
                <a:spcPts val="800"/>
              </a:spcBef>
              <a:buClr>
                <a:srgbClr val="929292"/>
              </a:buClr>
              <a:defRPr sz="2800"/>
            </a:lvl3pPr>
            <a:lvl4pPr marL="1640839" indent="-228600">
              <a:spcBef>
                <a:spcPts val="700"/>
              </a:spcBef>
              <a:buClrTx/>
              <a:buFontTx/>
              <a:defRPr sz="2400"/>
            </a:lvl4pPr>
            <a:lvl5pPr marL="2098039" indent="-228600">
              <a:spcBef>
                <a:spcPts val="800"/>
              </a:spcBef>
              <a:buClr>
                <a:srgbClr val="929292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29898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647700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</p:sldLayoutIdLst>
  <p:transition xmlns:p14="http://schemas.microsoft.com/office/powerpoint/2010/main" spd="med" advClick="1"/>
  <p:txStyles>
    <p:titleStyle>
      <a:lvl1pPr marL="57799" marR="57799" indent="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1pPr>
      <a:lvl2pPr marL="57799" marR="57799" indent="2286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2pPr>
      <a:lvl3pPr marL="57799" marR="57799" indent="4572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3pPr>
      <a:lvl4pPr marL="57799" marR="57799" indent="6858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4pPr>
      <a:lvl5pPr marL="57799" marR="57799" indent="9144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5pPr>
      <a:lvl6pPr marL="57799" marR="57799" indent="11430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6pPr>
      <a:lvl7pPr marL="57799" marR="57799" indent="13716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7pPr>
      <a:lvl8pPr marL="57799" marR="57799" indent="16002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8pPr>
      <a:lvl9pPr marL="57799" marR="57799" indent="1828800" algn="l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9pPr>
    </p:titleStyle>
    <p:bodyStyle>
      <a:lvl1pPr marL="383539" marR="57799" indent="-342899" algn="l" defTabSz="1295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444444"/>
        </a:buClr>
        <a:buSzPct val="100000"/>
        <a:buFont typeface="Papyrus"/>
        <a:buChar char="o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1pPr>
      <a:lvl2pPr marL="817207" marR="57799" indent="-319367" algn="l" defTabSz="1295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444444"/>
        </a:buClr>
        <a:buSzPct val="100000"/>
        <a:buFont typeface="Papyrus"/>
        <a:buChar char="o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2pPr>
      <a:lvl3pPr marL="1265282" marR="57799" indent="-310242" algn="l" defTabSz="1295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444444"/>
        </a:buClr>
        <a:buSzPct val="100000"/>
        <a:buFont typeface="Papyrus"/>
        <a:buChar char="o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3pPr>
      <a:lvl4pPr marL="1774189" marR="57799" indent="-361950" algn="l" defTabSz="1295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444444"/>
        </a:buClr>
        <a:buSzPct val="100000"/>
        <a:buFont typeface="Papyrus"/>
        <a:buChar char="o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4pPr>
      <a:lvl5pPr marL="2179682" marR="57799" indent="-310242" algn="l" defTabSz="1295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444444"/>
        </a:buClr>
        <a:buSzPct val="100000"/>
        <a:buFont typeface="Papyrus"/>
        <a:buChar char="o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5pPr>
      <a:lvl6pPr marL="2179682" marR="57799" indent="-310242" algn="l" defTabSz="1295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444444"/>
        </a:buClr>
        <a:buSzPct val="100000"/>
        <a:buFont typeface="Papyrus"/>
        <a:buChar char="o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6pPr>
      <a:lvl7pPr marL="2179682" marR="57799" indent="-310242" algn="l" defTabSz="1295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444444"/>
        </a:buClr>
        <a:buSzPct val="100000"/>
        <a:buFont typeface="Papyrus"/>
        <a:buChar char="o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7pPr>
      <a:lvl8pPr marL="2179682" marR="57799" indent="-310242" algn="l" defTabSz="1295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444444"/>
        </a:buClr>
        <a:buSzPct val="100000"/>
        <a:buFont typeface="Papyrus"/>
        <a:buChar char="o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8pPr>
      <a:lvl9pPr marL="2179682" marR="57799" indent="-310242" algn="l" defTabSz="1295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444444"/>
        </a:buClr>
        <a:buSzPct val="100000"/>
        <a:buFont typeface="Papyrus"/>
        <a:buChar char="o"/>
        <a:tabLst/>
        <a:defRPr b="0" baseline="0" cap="none" i="0" spc="0" strike="noStrike" sz="38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2.png"/><Relationship Id="rId4" Type="http://schemas.openxmlformats.org/officeDocument/2006/relationships/audi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1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gif"/><Relationship Id="rId4" Type="http://schemas.openxmlformats.org/officeDocument/2006/relationships/audio" Target="../media/media2.mov"/><Relationship Id="rId5" Type="http://schemas.microsoft.com/office/2007/relationships/media" Target="../media/media2.mov"/><Relationship Id="rId6" Type="http://schemas.openxmlformats.org/officeDocument/2006/relationships/image" Target="../media/image1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gif"/><Relationship Id="rId4" Type="http://schemas.openxmlformats.org/officeDocument/2006/relationships/audio" Target="../media/media3.mov"/><Relationship Id="rId5" Type="http://schemas.microsoft.com/office/2007/relationships/media" Target="../media/media3.mov"/><Relationship Id="rId6" Type="http://schemas.openxmlformats.org/officeDocument/2006/relationships/image" Target="../media/image1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3.png"/><Relationship Id="rId4" Type="http://schemas.openxmlformats.org/officeDocument/2006/relationships/audio" Target="../media/media4.mov"/><Relationship Id="rId5" Type="http://schemas.microsoft.com/office/2007/relationships/media" Target="../media/media4.mov"/><Relationship Id="rId6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4.png"/><Relationship Id="rId4" Type="http://schemas.openxmlformats.org/officeDocument/2006/relationships/audio" Target="../media/media5.mov"/><Relationship Id="rId5" Type="http://schemas.microsoft.com/office/2007/relationships/media" Target="../media/media5.mov"/><Relationship Id="rId6" Type="http://schemas.openxmlformats.org/officeDocument/2006/relationships/image" Target="../media/image1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5.png"/><Relationship Id="rId4" Type="http://schemas.openxmlformats.org/officeDocument/2006/relationships/audio" Target="../media/media6.mov"/><Relationship Id="rId5" Type="http://schemas.microsoft.com/office/2007/relationships/media" Target="../media/media6.mov"/><Relationship Id="rId6" Type="http://schemas.openxmlformats.org/officeDocument/2006/relationships/image" Target="../media/image1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6.png"/><Relationship Id="rId4" Type="http://schemas.openxmlformats.org/officeDocument/2006/relationships/audio" Target="../media/media7.mov"/><Relationship Id="rId5" Type="http://schemas.microsoft.com/office/2007/relationships/media" Target="../media/media7.mov"/><Relationship Id="rId6" Type="http://schemas.openxmlformats.org/officeDocument/2006/relationships/image" Target="../media/image1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audio" Target="../media/media8.mov"/><Relationship Id="rId4" Type="http://schemas.microsoft.com/office/2007/relationships/media" Target="../media/media8.mov"/><Relationship Id="rId5" Type="http://schemas.openxmlformats.org/officeDocument/2006/relationships/image" Target="../media/image1.tif"/><Relationship Id="rId6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8.png"/><Relationship Id="rId4" Type="http://schemas.openxmlformats.org/officeDocument/2006/relationships/audio" Target="../media/media9.mov"/><Relationship Id="rId5" Type="http://schemas.microsoft.com/office/2007/relationships/media" Target="../media/media9.mov"/><Relationship Id="rId6" Type="http://schemas.openxmlformats.org/officeDocument/2006/relationships/image" Target="../media/image1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9.png"/><Relationship Id="rId4" Type="http://schemas.openxmlformats.org/officeDocument/2006/relationships/audio" Target="../media/media10.mov"/><Relationship Id="rId5" Type="http://schemas.microsoft.com/office/2007/relationships/media" Target="../media/media10.mov"/><Relationship Id="rId6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einichen3.jpg" descr="heinichen3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75700" y="3898900"/>
            <a:ext cx="3411503" cy="45466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Linear Techniques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Techniques 2</a:t>
            </a:r>
          </a:p>
        </p:txBody>
      </p:sp>
      <p:sp>
        <p:nvSpPr>
          <p:cNvPr id="35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371600"/>
            <a:ext cx="12674600" cy="5834179"/>
          </a:xfrm>
          <a:prstGeom prst="rect">
            <a:avLst/>
          </a:prstGeom>
          <a:ln w="12700"/>
        </p:spPr>
      </p:pic>
      <p:sp>
        <p:nvSpPr>
          <p:cNvPr id="80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1" name="little 3s"/>
          <p:cNvSpPr txBox="1"/>
          <p:nvPr/>
        </p:nvSpPr>
        <p:spPr>
          <a:xfrm>
            <a:off x="2794000" y="7442200"/>
            <a:ext cx="1515993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little 3s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85900"/>
            <a:ext cx="12674600" cy="5604900"/>
          </a:xfrm>
          <a:prstGeom prst="rect">
            <a:avLst/>
          </a:prstGeom>
          <a:ln w="12700"/>
        </p:spPr>
      </p:pic>
      <p:sp>
        <p:nvSpPr>
          <p:cNvPr id="85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6" name="optional: bracket motives"/>
          <p:cNvSpPr txBox="1"/>
          <p:nvPr/>
        </p:nvSpPr>
        <p:spPr>
          <a:xfrm>
            <a:off x="3086100" y="7607300"/>
            <a:ext cx="494825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optional: bracket motives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44600"/>
            <a:ext cx="12674601" cy="6093558"/>
          </a:xfrm>
          <a:prstGeom prst="rect">
            <a:avLst/>
          </a:prstGeom>
          <a:ln w="12700"/>
        </p:spPr>
      </p:pic>
      <p:sp>
        <p:nvSpPr>
          <p:cNvPr id="90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1" name="a middleground view"/>
          <p:cNvSpPr txBox="1"/>
          <p:nvPr/>
        </p:nvSpPr>
        <p:spPr>
          <a:xfrm>
            <a:off x="3581400" y="7670800"/>
            <a:ext cx="4132515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a middleground view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Harmonic sequences and Linear intervallic patterns"/>
          <p:cNvSpPr txBox="1"/>
          <p:nvPr>
            <p:ph type="title"/>
          </p:nvPr>
        </p:nvSpPr>
        <p:spPr>
          <a:xfrm>
            <a:off x="850900" y="203200"/>
            <a:ext cx="11709400" cy="2705100"/>
          </a:xfrm>
          <a:prstGeom prst="rect">
            <a:avLst/>
          </a:prstGeom>
        </p:spPr>
        <p:txBody>
          <a:bodyPr/>
          <a:lstStyle>
            <a:lvl1pPr>
              <a:defRPr sz="4200">
                <a:latin typeface="Big Caslon"/>
                <a:ea typeface="Big Caslon"/>
                <a:cs typeface="Big Caslon"/>
                <a:sym typeface="Big Caslon"/>
              </a:defRPr>
            </a:lvl1pPr>
          </a:lstStyle>
          <a:p>
            <a:pPr/>
            <a:r>
              <a:t>Harmonic sequences and Linear intervallic patterns</a:t>
            </a:r>
          </a:p>
        </p:txBody>
      </p:sp>
      <p:sp>
        <p:nvSpPr>
          <p:cNvPr id="95" name="Linear Intervallic Patterns or LIP are directed intervallic patterns that appear between outer voices in free composition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17207" indent="-319367">
              <a:defRPr>
                <a:latin typeface="Big Caslon"/>
                <a:ea typeface="Big Caslon"/>
                <a:cs typeface="Big Caslon"/>
                <a:sym typeface="Big Caslon"/>
              </a:defRPr>
            </a:pPr>
            <a:r>
              <a:t>Linear Intervallic Patterns or LIP are directed intervallic patterns that appear between outer voices in free composition. </a:t>
            </a:r>
          </a:p>
          <a:p>
            <a:pPr marL="817207" indent="-319367">
              <a:defRPr>
                <a:latin typeface="Big Caslon"/>
                <a:ea typeface="Big Caslon"/>
                <a:cs typeface="Big Caslon"/>
                <a:sym typeface="Big Caslon"/>
              </a:defRPr>
            </a:pPr>
            <a:r>
              <a:t>LIPs represent "directed tonal motion with complete precision and without ambiguity." [Forte and Gilbert, p. 84] They represent "in the most concise and intensive way the basic voice-leading motion of tonal music." [p. 89] 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Linear intervallic patterns"/>
          <p:cNvSpPr txBox="1"/>
          <p:nvPr>
            <p:ph type="title"/>
          </p:nvPr>
        </p:nvSpPr>
        <p:spPr>
          <a:xfrm>
            <a:off x="889000" y="114300"/>
            <a:ext cx="11709400" cy="14605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Big Caslon"/>
                <a:ea typeface="Big Caslon"/>
                <a:cs typeface="Big Caslon"/>
                <a:sym typeface="Big Caslon"/>
              </a:defRPr>
            </a:lvl1pPr>
          </a:lstStyle>
          <a:p>
            <a:pPr/>
            <a:r>
              <a:t>Linear intervallic patterns</a:t>
            </a:r>
          </a:p>
        </p:txBody>
      </p:sp>
      <p:sp>
        <p:nvSpPr>
          <p:cNvPr id="100" name="LIPs can contain perfect and imperfect consonances as well as dissonances, according to the following categories:…"/>
          <p:cNvSpPr txBox="1"/>
          <p:nvPr>
            <p:ph type="body" idx="1"/>
          </p:nvPr>
        </p:nvSpPr>
        <p:spPr>
          <a:xfrm>
            <a:off x="457200" y="1816100"/>
            <a:ext cx="11709400" cy="6832600"/>
          </a:xfrm>
          <a:prstGeom prst="rect">
            <a:avLst/>
          </a:prstGeom>
        </p:spPr>
        <p:txBody>
          <a:bodyPr/>
          <a:lstStyle/>
          <a:p>
            <a:pPr marL="817207" indent="-319367">
              <a:defRPr>
                <a:latin typeface="Big Caslon"/>
                <a:ea typeface="Big Caslon"/>
                <a:cs typeface="Big Caslon"/>
                <a:sym typeface="Big Caslon"/>
              </a:defRPr>
            </a:pPr>
            <a:r>
              <a:t>LIPs can contain perfect and imperfect consonances as well as dissonances, according to the following categories:</a:t>
            </a:r>
          </a:p>
          <a:p>
            <a:pPr lvl="1" marL="1232625" indent="-277585">
              <a:defRPr>
                <a:latin typeface="Big Caslon"/>
                <a:ea typeface="Big Caslon"/>
                <a:cs typeface="Big Caslon"/>
                <a:sym typeface="Big Caslon"/>
              </a:defRPr>
            </a:pPr>
            <a:r>
              <a:t>imperfect-imperfect	                   10-10, 6-6, 10-6,</a:t>
            </a:r>
          </a:p>
          <a:p>
            <a:pPr lvl="1" marL="1232625" indent="-277585">
              <a:defRPr>
                <a:latin typeface="Big Caslon"/>
                <a:ea typeface="Big Caslon"/>
                <a:cs typeface="Big Caslon"/>
                <a:sym typeface="Big Caslon"/>
              </a:defRPr>
            </a:pPr>
            <a:r>
              <a:t>perfect-perfect		                8-5</a:t>
            </a:r>
          </a:p>
          <a:p>
            <a:pPr lvl="1" marL="1232625" indent="-277585">
              <a:defRPr>
                <a:latin typeface="Big Caslon"/>
                <a:ea typeface="Big Caslon"/>
                <a:cs typeface="Big Caslon"/>
                <a:sym typeface="Big Caslon"/>
              </a:defRPr>
            </a:pPr>
            <a:r>
              <a:t>perfect-imperfect (or v. v.)	5-6, 6-5, 5-10, 10-5, 8-10</a:t>
            </a:r>
          </a:p>
          <a:p>
            <a:pPr lvl="1" marL="1232625" indent="-277585">
              <a:defRPr>
                <a:latin typeface="Big Caslon"/>
                <a:ea typeface="Big Caslon"/>
                <a:cs typeface="Big Caslon"/>
                <a:sym typeface="Big Caslon"/>
              </a:defRPr>
            </a:pPr>
            <a:r>
              <a:t>dissonance-imperfect (or v. v.)     10-7, 7-10, 7-6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he LIP is not part of the voice-leading indicated by the figured bass, though both are often used together to depict the entire voice-leading pattern of a composition.…"/>
          <p:cNvSpPr txBox="1"/>
          <p:nvPr>
            <p:ph type="body" idx="1"/>
          </p:nvPr>
        </p:nvSpPr>
        <p:spPr>
          <a:xfrm>
            <a:off x="457200" y="1066800"/>
            <a:ext cx="11709400" cy="7366000"/>
          </a:xfrm>
          <a:prstGeom prst="rect">
            <a:avLst/>
          </a:prstGeom>
        </p:spPr>
        <p:txBody>
          <a:bodyPr/>
          <a:lstStyle/>
          <a:p>
            <a:pPr lvl="1" marL="1232625" indent="-277585">
              <a:defRPr>
                <a:latin typeface="Big Caslon"/>
                <a:ea typeface="Big Caslon"/>
                <a:cs typeface="Big Caslon"/>
                <a:sym typeface="Big Caslon"/>
              </a:defRPr>
            </a:pPr>
            <a:r>
              <a:t>The LIP is </a:t>
            </a:r>
            <a:r>
              <a:rPr>
                <a:solidFill>
                  <a:srgbClr val="FF2600"/>
                </a:solidFill>
              </a:rPr>
              <a:t>not</a:t>
            </a:r>
            <a:r>
              <a:t> part of the voice-leading indicated by the figured bass, though both are often used together to depict the entire voice-leading pattern of a composition.</a:t>
            </a:r>
          </a:p>
          <a:p>
            <a:pPr lvl="1" marL="1232625" indent="-277585">
              <a:defRPr>
                <a:latin typeface="Big Caslon"/>
                <a:ea typeface="Big Caslon"/>
                <a:cs typeface="Big Caslon"/>
                <a:sym typeface="Big Caslon"/>
              </a:defRPr>
            </a:pPr>
            <a:r>
              <a:rPr>
                <a:solidFill>
                  <a:srgbClr val="008F00"/>
                </a:solidFill>
              </a:rPr>
              <a:t>Tip</a:t>
            </a:r>
            <a:r>
              <a:t>: don't use melody as a guide to LIPs! The LIP may be elaborated by additional diminutions (overlapping, CS, etc.), and the pattern itself may produce NN or CS. </a:t>
            </a:r>
          </a:p>
          <a:p>
            <a:pPr lvl="1" marL="1232625" indent="-277585">
              <a:defRPr>
                <a:latin typeface="Big Caslon"/>
                <a:ea typeface="Big Caslon"/>
                <a:cs typeface="Big Caslon"/>
                <a:sym typeface="Big Caslon"/>
              </a:defRPr>
            </a:pPr>
            <a:r>
              <a:rPr>
                <a:solidFill>
                  <a:srgbClr val="008F00"/>
                </a:solidFill>
              </a:rPr>
              <a:t>Tip</a:t>
            </a:r>
            <a:r>
              <a:t>: a repeating pattern of the same diminution may help you locate an LIP.</a:t>
            </a:r>
          </a:p>
          <a:p>
            <a:pPr lvl="1" marL="1232625" indent="-277585">
              <a:defRPr>
                <a:latin typeface="Big Caslon"/>
                <a:ea typeface="Big Caslon"/>
                <a:cs typeface="Big Caslon"/>
                <a:sym typeface="Big Caslon"/>
              </a:defRPr>
            </a:pPr>
            <a:r>
              <a:t>Patterns may </a:t>
            </a:r>
            <a:r>
              <a:rPr>
                <a:solidFill>
                  <a:srgbClr val="FF2600"/>
                </a:solidFill>
              </a:rPr>
              <a:t>override</a:t>
            </a:r>
            <a:r>
              <a:t> the normative treatment of both horizontal and vertical dissonance, as in 8-5: an A4 in bass doesn't need to resolve, and 7—or the interval of a diminished 5—needn't resolve.</a:t>
            </a:r>
          </a:p>
          <a:p>
            <a:pPr lvl="1" marL="1232625" indent="-277585">
              <a:defRPr>
                <a:latin typeface="Big Caslon"/>
                <a:ea typeface="Big Caslon"/>
                <a:cs typeface="Big Caslon"/>
                <a:sym typeface="Big Caslon"/>
              </a:defRPr>
            </a:pPr>
          </a:p>
          <a:p>
            <a:pPr marL="817207" indent="-319367">
              <a:defRPr>
                <a:latin typeface="Big Caslon"/>
                <a:ea typeface="Big Caslon"/>
                <a:cs typeface="Big Caslon"/>
                <a:sym typeface="Big Caslon"/>
              </a:defRPr>
            </a:pP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303" y="1064956"/>
            <a:ext cx="12192079" cy="5854701"/>
          </a:xfrm>
          <a:prstGeom prst="rect">
            <a:avLst/>
          </a:prstGeom>
          <a:ln w="12700"/>
        </p:spPr>
      </p:pic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0" name="Rectangle"/>
          <p:cNvSpPr/>
          <p:nvPr/>
        </p:nvSpPr>
        <p:spPr>
          <a:xfrm>
            <a:off x="0" y="3784600"/>
            <a:ext cx="12661900" cy="3175000"/>
          </a:xfrm>
          <a:prstGeom prst="rect">
            <a:avLst/>
          </a:prstGeom>
          <a:solidFill>
            <a:srgbClr val="FEFCDD"/>
          </a:solidFill>
          <a:ln w="12700"/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1" name="Line"/>
          <p:cNvSpPr/>
          <p:nvPr/>
        </p:nvSpPr>
        <p:spPr>
          <a:xfrm>
            <a:off x="1422400" y="5283200"/>
            <a:ext cx="8064501" cy="88890"/>
          </a:xfrm>
          <a:prstGeom prst="line">
            <a:avLst/>
          </a:prstGeom>
          <a:ln w="50800">
            <a:solidFill>
              <a:srgbClr val="7B219F"/>
            </a:solidFill>
            <a:tailEnd type="triangle"/>
          </a:ln>
        </p:spPr>
        <p:txBody>
          <a:bodyPr lIns="0" tIns="0" rIns="0" bIns="0"/>
          <a:lstStyle/>
          <a:p>
            <a:pPr marL="0" marR="0"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2" name="Handel passacaglia in g: theme"/>
          <p:cNvSpPr txBox="1"/>
          <p:nvPr>
            <p:ph type="title"/>
          </p:nvPr>
        </p:nvSpPr>
        <p:spPr>
          <a:xfrm>
            <a:off x="825500" y="-127000"/>
            <a:ext cx="11709400" cy="14605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Papyrus Condensed"/>
                <a:ea typeface="Papyrus Condensed"/>
                <a:cs typeface="Papyrus Condensed"/>
                <a:sym typeface="Papyrus Condensed"/>
              </a:defRPr>
            </a:lvl1pPr>
          </a:lstStyle>
          <a:p>
            <a:pPr/>
            <a:r>
              <a:t>Handel passacaglia in g: theme</a:t>
            </a:r>
          </a:p>
        </p:txBody>
      </p:sp>
      <p:pic>
        <p:nvPicPr>
          <p:cNvPr id="113" name="Handel pass 2.mov" descr="Handel pass 2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540000" y="77978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build="whole" bldLvl="1" animBg="1" rev="0" advAuto="0" spid="111" grpId="3"/>
      <p:bldP build="whole" bldLvl="1" animBg="1" rev="0" advAuto="0" spid="110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assv89.gif" descr="passv89.gif"/>
          <p:cNvPicPr>
            <a:picLocks noChangeAspect="1"/>
          </p:cNvPicPr>
          <p:nvPr/>
        </p:nvPicPr>
        <p:blipFill>
          <a:blip r:embed="rId3">
            <a:extLst/>
          </a:blip>
          <a:srcRect l="208" t="0" r="625" b="51220"/>
          <a:stretch>
            <a:fillRect/>
          </a:stretch>
        </p:blipFill>
        <p:spPr>
          <a:xfrm>
            <a:off x="177800" y="1915218"/>
            <a:ext cx="12014200" cy="1501776"/>
          </a:xfrm>
          <a:prstGeom prst="rect">
            <a:avLst/>
          </a:prstGeom>
          <a:ln w="12700"/>
        </p:spPr>
      </p:pic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8" name="8"/>
          <p:cNvSpPr txBox="1"/>
          <p:nvPr/>
        </p:nvSpPr>
        <p:spPr>
          <a:xfrm>
            <a:off x="939800" y="3594100"/>
            <a:ext cx="412246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8</a:t>
            </a:r>
          </a:p>
        </p:txBody>
      </p:sp>
      <p:sp>
        <p:nvSpPr>
          <p:cNvPr id="119" name="10"/>
          <p:cNvSpPr txBox="1"/>
          <p:nvPr/>
        </p:nvSpPr>
        <p:spPr>
          <a:xfrm>
            <a:off x="2222500" y="3594100"/>
            <a:ext cx="652393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10</a:t>
            </a:r>
          </a:p>
        </p:txBody>
      </p:sp>
      <p:sp>
        <p:nvSpPr>
          <p:cNvPr id="120" name="8"/>
          <p:cNvSpPr txBox="1"/>
          <p:nvPr/>
        </p:nvSpPr>
        <p:spPr>
          <a:xfrm>
            <a:off x="3556000" y="3594100"/>
            <a:ext cx="412246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8</a:t>
            </a:r>
          </a:p>
        </p:txBody>
      </p:sp>
      <p:sp>
        <p:nvSpPr>
          <p:cNvPr id="121" name="10"/>
          <p:cNvSpPr txBox="1"/>
          <p:nvPr/>
        </p:nvSpPr>
        <p:spPr>
          <a:xfrm>
            <a:off x="4838700" y="3492500"/>
            <a:ext cx="652393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10</a:t>
            </a:r>
          </a:p>
        </p:txBody>
      </p:sp>
      <p:sp>
        <p:nvSpPr>
          <p:cNvPr id="122" name="8"/>
          <p:cNvSpPr txBox="1"/>
          <p:nvPr/>
        </p:nvSpPr>
        <p:spPr>
          <a:xfrm>
            <a:off x="6362700" y="3492500"/>
            <a:ext cx="412246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8</a:t>
            </a:r>
          </a:p>
        </p:txBody>
      </p:sp>
      <p:sp>
        <p:nvSpPr>
          <p:cNvPr id="123" name="10"/>
          <p:cNvSpPr txBox="1"/>
          <p:nvPr/>
        </p:nvSpPr>
        <p:spPr>
          <a:xfrm>
            <a:off x="7454900" y="3492500"/>
            <a:ext cx="652393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10</a:t>
            </a:r>
          </a:p>
        </p:txBody>
      </p:sp>
      <p:sp>
        <p:nvSpPr>
          <p:cNvPr id="124" name="8"/>
          <p:cNvSpPr txBox="1"/>
          <p:nvPr/>
        </p:nvSpPr>
        <p:spPr>
          <a:xfrm>
            <a:off x="9169400" y="3390900"/>
            <a:ext cx="412246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8</a:t>
            </a:r>
          </a:p>
        </p:txBody>
      </p:sp>
      <p:pic>
        <p:nvPicPr>
          <p:cNvPr id="125" name="Handel_passa_33-37.mov" descr="Handel_passa_33-37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016500" y="54610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1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36" fill="hold" display="0">
                  <p:stCondLst>
                    <p:cond delay="indefinite"/>
                  </p:stCondLst>
                </p:cTn>
                <p:tgtEl>
                  <p:spTgt spid="125"/>
                </p:tgtEl>
              </p:cMediaNode>
            </p:audio>
          </p:childTnLst>
        </p:cTn>
      </p:par>
    </p:tnLst>
    <p:bldLst>
      <p:bldP build="whole" bldLvl="1" animBg="1" rev="0" advAuto="0" spid="122" grpId="6"/>
      <p:bldP build="whole" bldLvl="1" animBg="1" rev="0" advAuto="0" spid="119" grpId="3"/>
      <p:bldP build="whole" bldLvl="1" animBg="1" rev="0" advAuto="0" spid="123" grpId="7"/>
      <p:bldP build="whole" bldLvl="1" animBg="1" rev="0" advAuto="0" spid="121" grpId="5"/>
      <p:bldP build="whole" bldLvl="1" animBg="1" rev="0" advAuto="0" spid="124" grpId="8"/>
      <p:bldP build="whole" bldLvl="1" animBg="1" rev="0" advAuto="0" spid="120" grpId="4"/>
      <p:bldP build="whole" bldLvl="1" animBg="1" rev="0" advAuto="0" spid="118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assv1011.gif" descr="passv1011.gif"/>
          <p:cNvPicPr>
            <a:picLocks noChangeAspect="1"/>
          </p:cNvPicPr>
          <p:nvPr/>
        </p:nvPicPr>
        <p:blipFill>
          <a:blip r:embed="rId3">
            <a:extLst/>
          </a:blip>
          <a:srcRect l="422" t="1726" r="0" b="47026"/>
          <a:stretch>
            <a:fillRect/>
          </a:stretch>
        </p:blipFill>
        <p:spPr>
          <a:xfrm>
            <a:off x="190500" y="1638993"/>
            <a:ext cx="11963400" cy="1905001"/>
          </a:xfrm>
          <a:prstGeom prst="rect">
            <a:avLst/>
          </a:prstGeom>
          <a:ln w="12700"/>
        </p:spPr>
      </p:pic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0" name="10"/>
          <p:cNvSpPr txBox="1"/>
          <p:nvPr/>
        </p:nvSpPr>
        <p:spPr>
          <a:xfrm>
            <a:off x="939800" y="3390900"/>
            <a:ext cx="652393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10</a:t>
            </a:r>
          </a:p>
        </p:txBody>
      </p:sp>
      <p:sp>
        <p:nvSpPr>
          <p:cNvPr id="131" name="7"/>
          <p:cNvSpPr txBox="1"/>
          <p:nvPr/>
        </p:nvSpPr>
        <p:spPr>
          <a:xfrm>
            <a:off x="2222500" y="3390900"/>
            <a:ext cx="412246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7</a:t>
            </a:r>
          </a:p>
        </p:txBody>
      </p:sp>
      <p:sp>
        <p:nvSpPr>
          <p:cNvPr id="132" name="10"/>
          <p:cNvSpPr txBox="1"/>
          <p:nvPr/>
        </p:nvSpPr>
        <p:spPr>
          <a:xfrm>
            <a:off x="3556000" y="3390900"/>
            <a:ext cx="652393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10</a:t>
            </a:r>
          </a:p>
        </p:txBody>
      </p:sp>
      <p:sp>
        <p:nvSpPr>
          <p:cNvPr id="133" name="7"/>
          <p:cNvSpPr txBox="1"/>
          <p:nvPr/>
        </p:nvSpPr>
        <p:spPr>
          <a:xfrm>
            <a:off x="4838700" y="3390900"/>
            <a:ext cx="412246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7</a:t>
            </a:r>
          </a:p>
        </p:txBody>
      </p:sp>
      <p:sp>
        <p:nvSpPr>
          <p:cNvPr id="134" name="10"/>
          <p:cNvSpPr txBox="1"/>
          <p:nvPr/>
        </p:nvSpPr>
        <p:spPr>
          <a:xfrm>
            <a:off x="6362700" y="3492500"/>
            <a:ext cx="652393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10</a:t>
            </a:r>
          </a:p>
        </p:txBody>
      </p:sp>
      <p:sp>
        <p:nvSpPr>
          <p:cNvPr id="135" name="7"/>
          <p:cNvSpPr txBox="1"/>
          <p:nvPr/>
        </p:nvSpPr>
        <p:spPr>
          <a:xfrm>
            <a:off x="7645400" y="3390900"/>
            <a:ext cx="412246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7</a:t>
            </a:r>
          </a:p>
        </p:txBody>
      </p:sp>
      <p:sp>
        <p:nvSpPr>
          <p:cNvPr id="136" name="10"/>
          <p:cNvSpPr txBox="1"/>
          <p:nvPr/>
        </p:nvSpPr>
        <p:spPr>
          <a:xfrm>
            <a:off x="9169400" y="3390900"/>
            <a:ext cx="652393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10</a:t>
            </a:r>
          </a:p>
        </p:txBody>
      </p:sp>
      <p:pic>
        <p:nvPicPr>
          <p:cNvPr id="137" name="Handel_passa_41-45.mov" descr="Handel_passa_41-45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016500" y="72263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5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36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audio>
          </p:childTnLst>
        </p:cTn>
      </p:par>
    </p:tnLst>
    <p:bldLst>
      <p:bldP build="whole" bldLvl="1" animBg="1" rev="0" advAuto="0" spid="134" grpId="6"/>
      <p:bldP build="whole" bldLvl="1" animBg="1" rev="0" advAuto="0" spid="135" grpId="7"/>
      <p:bldP build="whole" bldLvl="1" animBg="1" rev="0" advAuto="0" spid="136" grpId="8"/>
      <p:bldP build="whole" bldLvl="1" animBg="1" rev="0" advAuto="0" spid="133" grpId="5"/>
      <p:bldP build="whole" bldLvl="1" animBg="1" rev="0" advAuto="0" spid="130" grpId="2"/>
      <p:bldP build="whole" bldLvl="1" animBg="1" rev="0" advAuto="0" spid="132" grpId="4"/>
      <p:bldP build="whole" bldLvl="1" animBg="1" rev="0" advAuto="0" spid="131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892300"/>
            <a:ext cx="12586105" cy="4774972"/>
          </a:xfrm>
          <a:prstGeom prst="rect">
            <a:avLst/>
          </a:prstGeom>
          <a:ln w="12700"/>
        </p:spPr>
      </p:pic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2" name="Rectangle"/>
          <p:cNvSpPr/>
          <p:nvPr/>
        </p:nvSpPr>
        <p:spPr>
          <a:xfrm>
            <a:off x="0" y="3975100"/>
            <a:ext cx="12661900" cy="3175000"/>
          </a:xfrm>
          <a:prstGeom prst="rect">
            <a:avLst/>
          </a:prstGeom>
          <a:solidFill>
            <a:srgbClr val="FEFCDD"/>
          </a:solidFill>
          <a:ln w="12700"/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3" name="Mozart K. 545, I"/>
          <p:cNvSpPr txBox="1"/>
          <p:nvPr>
            <p:ph type="title"/>
          </p:nvPr>
        </p:nvSpPr>
        <p:spPr>
          <a:xfrm>
            <a:off x="889000" y="114300"/>
            <a:ext cx="11709400" cy="14605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Papyrus Condensed"/>
                <a:ea typeface="Papyrus Condensed"/>
                <a:cs typeface="Papyrus Condensed"/>
                <a:sym typeface="Papyrus Condensed"/>
              </a:defRPr>
            </a:lvl1pPr>
          </a:lstStyle>
          <a:p>
            <a:pPr/>
            <a:r>
              <a:t>Mozart K. 545, I</a:t>
            </a:r>
          </a:p>
        </p:txBody>
      </p:sp>
      <p:pic>
        <p:nvPicPr>
          <p:cNvPr id="144" name="MozK545seq-1.mov" descr="MozK545seq-1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43000" y="78359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44"/>
                </p:tgtEl>
              </p:cMediaNode>
            </p:audio>
          </p:childTnLst>
        </p:cTn>
      </p:par>
    </p:tnLst>
    <p:bldLst>
      <p:bldP build="whole" bldLvl="1" animBg="1" rev="0" advAuto="0" spid="14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60500"/>
            <a:ext cx="12674600" cy="5659214"/>
          </a:xfrm>
          <a:prstGeom prst="rect">
            <a:avLst/>
          </a:prstGeom>
          <a:ln w="12700"/>
        </p:spPr>
      </p:pic>
      <p:sp>
        <p:nvSpPr>
          <p:cNvPr id="40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" name="dotted lines connect the same notes"/>
          <p:cNvSpPr txBox="1"/>
          <p:nvPr/>
        </p:nvSpPr>
        <p:spPr>
          <a:xfrm>
            <a:off x="2794000" y="7442200"/>
            <a:ext cx="7085327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dotted lines connect the same notes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17700"/>
            <a:ext cx="12586105" cy="4716421"/>
          </a:xfrm>
          <a:prstGeom prst="rect">
            <a:avLst/>
          </a:prstGeom>
          <a:ln w="12700"/>
        </p:spPr>
      </p:pic>
      <p:sp>
        <p:nvSpPr>
          <p:cNvPr id="148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9" name="Mozart K. 545, I"/>
          <p:cNvSpPr txBox="1"/>
          <p:nvPr>
            <p:ph type="title"/>
          </p:nvPr>
        </p:nvSpPr>
        <p:spPr>
          <a:xfrm>
            <a:off x="889000" y="114300"/>
            <a:ext cx="11709400" cy="14605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Papyrus Condensed"/>
                <a:ea typeface="Papyrus Condensed"/>
                <a:cs typeface="Papyrus Condensed"/>
                <a:sym typeface="Papyrus Condensed"/>
              </a:defRPr>
            </a:lvl1pPr>
          </a:lstStyle>
          <a:p>
            <a:pPr/>
            <a:r>
              <a:t>Mozart K. 545, I</a:t>
            </a:r>
          </a:p>
        </p:txBody>
      </p:sp>
      <p:pic>
        <p:nvPicPr>
          <p:cNvPr id="150" name="MozK545seq-2.mov" descr="MozK545seq-2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43000" y="78359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080" y="1701800"/>
            <a:ext cx="12065538" cy="6743700"/>
          </a:xfrm>
          <a:prstGeom prst="rect">
            <a:avLst/>
          </a:prstGeom>
          <a:ln w="12700"/>
        </p:spPr>
      </p:pic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5" name="Dowland, “Come Again, Sweet Love”"/>
          <p:cNvSpPr txBox="1"/>
          <p:nvPr>
            <p:ph type="title"/>
          </p:nvPr>
        </p:nvSpPr>
        <p:spPr>
          <a:xfrm>
            <a:off x="469900" y="50800"/>
            <a:ext cx="11709400" cy="14605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Papyrus Condensed"/>
                <a:ea typeface="Papyrus Condensed"/>
                <a:cs typeface="Papyrus Condensed"/>
                <a:sym typeface="Papyrus Condensed"/>
              </a:defRPr>
            </a:lvl1pPr>
          </a:lstStyle>
          <a:p>
            <a:pPr/>
            <a:r>
              <a:t>Dowland, “Come Again, Sweet Love”</a:t>
            </a:r>
          </a:p>
        </p:txBody>
      </p:sp>
      <p:sp>
        <p:nvSpPr>
          <p:cNvPr id="156" name="Rectangle"/>
          <p:cNvSpPr/>
          <p:nvPr/>
        </p:nvSpPr>
        <p:spPr>
          <a:xfrm>
            <a:off x="-12700" y="5524500"/>
            <a:ext cx="12661900" cy="3175000"/>
          </a:xfrm>
          <a:prstGeom prst="rect">
            <a:avLst/>
          </a:prstGeom>
          <a:solidFill>
            <a:srgbClr val="FEFCDD"/>
          </a:solidFill>
          <a:ln w="12700"/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57" name="Dowland_Come_again_15-21.mov" descr="Dowland_Come_again_15-21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701800" y="88773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audio>
          </p:childTnLst>
        </p:cTn>
      </p:par>
    </p:tnLst>
    <p:bldLst>
      <p:bldP build="whole" bldLvl="1" animBg="1" rev="0" advAuto="0" spid="156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" y="1752600"/>
            <a:ext cx="12065536" cy="6631440"/>
          </a:xfrm>
          <a:prstGeom prst="rect">
            <a:avLst/>
          </a:prstGeom>
          <a:ln w="12700"/>
        </p:spPr>
      </p:pic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2" name="Dowland, “Come Again, Sweet Love”"/>
          <p:cNvSpPr txBox="1"/>
          <p:nvPr>
            <p:ph type="title"/>
          </p:nvPr>
        </p:nvSpPr>
        <p:spPr>
          <a:xfrm>
            <a:off x="469900" y="50800"/>
            <a:ext cx="11709400" cy="14605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Papyrus Condensed"/>
                <a:ea typeface="Papyrus Condensed"/>
                <a:cs typeface="Papyrus Condensed"/>
                <a:sym typeface="Papyrus Condensed"/>
              </a:defRPr>
            </a:lvl1pPr>
          </a:lstStyle>
          <a:p>
            <a:pPr/>
            <a:r>
              <a:t>Dowland, “Come Again, Sweet Love”</a:t>
            </a:r>
          </a:p>
        </p:txBody>
      </p:sp>
      <p:pic>
        <p:nvPicPr>
          <p:cNvPr id="163" name="Dowland_Come_again_15-22.mov" descr="Dowland_Come_again_15-22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701800" y="88773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7" name="Chopin_Prelude_14_1-5.mov" descr="Chopin_Prelude_14_1-5.mo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70000" y="76073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Schenker assn4 Chopin_key.png" descr="Schenker assn4 Chopin_ke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1682017"/>
            <a:ext cx="13004800" cy="6389566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1666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2" name="Schenker assn4 Haydn 76_III_key.png" descr="Schenker assn4 Haydn 76_III_ke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81911"/>
            <a:ext cx="13004800" cy="8389777"/>
          </a:xfrm>
          <a:prstGeom prst="rect">
            <a:avLst/>
          </a:prstGeom>
          <a:ln w="12700"/>
        </p:spPr>
      </p:pic>
      <p:pic>
        <p:nvPicPr>
          <p:cNvPr id="173" name="Haydn_op76_4_iii_seq.mov" descr="Haydn_op76_4_iii_seq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799233" y="4711700"/>
            <a:ext cx="673101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666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7" name="Schenker assn4 Haydn op 74_key.png" descr="Schenker assn4 Haydn op 74_ke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932972"/>
            <a:ext cx="13004800" cy="7887656"/>
          </a:xfrm>
          <a:prstGeom prst="rect">
            <a:avLst/>
          </a:prstGeom>
          <a:ln w="12700"/>
        </p:spPr>
      </p:pic>
      <p:pic>
        <p:nvPicPr>
          <p:cNvPr id="178" name="Haydn_op74_3_I_B.mov" descr="Haydn_op74_3_I_B.mo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689100" y="78740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667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98600"/>
            <a:ext cx="12674600" cy="5584555"/>
          </a:xfrm>
          <a:prstGeom prst="rect">
            <a:avLst/>
          </a:prstGeom>
          <a:ln w="12700"/>
        </p:spPr>
      </p:pic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" name="slurs connect CS and Arp"/>
          <p:cNvSpPr txBox="1"/>
          <p:nvPr/>
        </p:nvSpPr>
        <p:spPr>
          <a:xfrm>
            <a:off x="2794000" y="7518400"/>
            <a:ext cx="5044398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slurs connect CS and Arp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22400"/>
            <a:ext cx="12674601" cy="5727649"/>
          </a:xfrm>
          <a:prstGeom prst="rect">
            <a:avLst/>
          </a:prstGeom>
          <a:ln w="12700"/>
        </p:spPr>
      </p:pic>
      <p:sp>
        <p:nvSpPr>
          <p:cNvPr id="50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" name="red notes are P and middle of Arp"/>
          <p:cNvSpPr txBox="1"/>
          <p:nvPr/>
        </p:nvSpPr>
        <p:spPr>
          <a:xfrm>
            <a:off x="2794000" y="7442200"/>
            <a:ext cx="6597233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red notes are P and middle of Arp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35100"/>
            <a:ext cx="12674600" cy="5701025"/>
          </a:xfrm>
          <a:prstGeom prst="rect">
            <a:avLst/>
          </a:prstGeom>
          <a:ln w="12700"/>
        </p:spPr>
      </p:pic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6" name="long beams indicate most important structural pitches"/>
          <p:cNvSpPr txBox="1"/>
          <p:nvPr/>
        </p:nvSpPr>
        <p:spPr>
          <a:xfrm>
            <a:off x="1143000" y="7721600"/>
            <a:ext cx="10372110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long beams indicate most important structural pitches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36700"/>
            <a:ext cx="12674600" cy="5489959"/>
          </a:xfrm>
          <a:prstGeom prst="rect">
            <a:avLst/>
          </a:prstGeom>
          <a:ln w="12700"/>
        </p:spPr>
      </p:pic>
      <p:sp>
        <p:nvSpPr>
          <p:cNvPr id="60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1" name="stem direction indicates polyphony; here 4 voices"/>
          <p:cNvSpPr txBox="1"/>
          <p:nvPr/>
        </p:nvSpPr>
        <p:spPr>
          <a:xfrm>
            <a:off x="1549400" y="7658100"/>
            <a:ext cx="9580828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stem direction indicates polyphony; here 4 voices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85900"/>
            <a:ext cx="12674600" cy="5600640"/>
          </a:xfrm>
          <a:prstGeom prst="rect">
            <a:avLst/>
          </a:prstGeom>
          <a:ln w="12700"/>
        </p:spPr>
      </p:pic>
      <p:sp>
        <p:nvSpPr>
          <p:cNvPr id="65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" name="beam connects head tone, shows prolongation"/>
          <p:cNvSpPr txBox="1"/>
          <p:nvPr/>
        </p:nvSpPr>
        <p:spPr>
          <a:xfrm>
            <a:off x="1943100" y="7454900"/>
            <a:ext cx="9102010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beam connects head tone, shows prolongation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73200"/>
            <a:ext cx="12674600" cy="5628624"/>
          </a:xfrm>
          <a:prstGeom prst="rect">
            <a:avLst/>
          </a:prstGeom>
          <a:ln w="12700"/>
        </p:spPr>
      </p:pic>
      <p:sp>
        <p:nvSpPr>
          <p:cNvPr id="70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1" name="3-prg!"/>
          <p:cNvSpPr txBox="1"/>
          <p:nvPr/>
        </p:nvSpPr>
        <p:spPr>
          <a:xfrm>
            <a:off x="2794000" y="7442200"/>
            <a:ext cx="1300093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3-prg!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kellner2.jpg" descr="kellner2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95400"/>
            <a:ext cx="12674600" cy="5996804"/>
          </a:xfrm>
          <a:prstGeom prst="rect">
            <a:avLst/>
          </a:prstGeom>
          <a:ln w="12700"/>
        </p:spPr>
      </p:pic>
      <p:sp>
        <p:nvSpPr>
          <p:cNvPr id="75" name="Slide Number"/>
          <p:cNvSpPr txBox="1"/>
          <p:nvPr>
            <p:ph type="sldNum" sz="quarter" idx="2"/>
          </p:nvPr>
        </p:nvSpPr>
        <p:spPr>
          <a:xfrm>
            <a:off x="10681299" y="88900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6" name="3-prg in alto!"/>
          <p:cNvSpPr txBox="1"/>
          <p:nvPr/>
        </p:nvSpPr>
        <p:spPr>
          <a:xfrm>
            <a:off x="2794000" y="7442200"/>
            <a:ext cx="2572300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3-prg in alto!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8E2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D5A3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D5A3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