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E7DAFF"/>
        </a:solidFill>
        <a:effectLst/>
        <a:uFill>
          <a:solidFill>
            <a:srgbClr val="E7DAFF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E7DAFF"/>
        </a:fontRef>
        <a:srgbClr val="E7DAFF"/>
      </a:tcTxStyle>
      <a:tcStyle>
        <a:tcBdr>
          <a:left>
            <a:ln w="12700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12700" cap="flat">
              <a:solidFill>
                <a:srgbClr val="E7DAFF"/>
              </a:solidFill>
              <a:prstDash val="solid"/>
              <a:miter lim="400000"/>
            </a:ln>
          </a:top>
          <a:bottom>
            <a:ln w="12700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E7DAFF"/>
        </a:fontRef>
        <a:srgbClr val="E7DAFF"/>
      </a:tcTxStyle>
      <a:tcStyle>
        <a:tcBdr>
          <a:left>
            <a:ln w="28575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12700" cap="flat">
              <a:solidFill>
                <a:srgbClr val="E7DAFF"/>
              </a:solidFill>
              <a:prstDash val="solid"/>
              <a:miter lim="400000"/>
            </a:ln>
          </a:top>
          <a:bottom>
            <a:ln w="12700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firstCol>
    <a:lastRow>
      <a:tcTxStyle b="off" i="off">
        <a:fontRef idx="minor">
          <a:srgbClr val="E7DAFF"/>
        </a:fontRef>
        <a:srgbClr val="E7DAFF"/>
      </a:tcTxStyle>
      <a:tcStyle>
        <a:tcBdr>
          <a:left>
            <a:ln w="12700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12700" cap="flat">
              <a:solidFill>
                <a:srgbClr val="E7DAFF"/>
              </a:solidFill>
              <a:prstDash val="solid"/>
              <a:miter lim="400000"/>
            </a:ln>
          </a:top>
          <a:bottom>
            <a:ln w="28575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lastRow>
    <a:firstRow>
      <a:tcTxStyle b="off" i="off">
        <a:fontRef idx="minor">
          <a:srgbClr val="E7DAFF"/>
        </a:fontRef>
        <a:srgbClr val="E7DAFF"/>
      </a:tcTxStyle>
      <a:tcStyle>
        <a:tcBdr>
          <a:left>
            <a:ln w="12700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28575" cap="flat">
              <a:solidFill>
                <a:srgbClr val="E7DAFF"/>
              </a:solidFill>
              <a:prstDash val="solid"/>
              <a:miter lim="400000"/>
            </a:ln>
          </a:top>
          <a:bottom>
            <a:ln w="12700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E7DAFF"/>
        </a:fontRef>
        <a:srgbClr val="E7DAFF"/>
      </a:tcTxStyle>
      <a:tcStyle>
        <a:tcBdr>
          <a:left>
            <a:ln w="12700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12700" cap="flat">
              <a:solidFill>
                <a:srgbClr val="E7DAFF"/>
              </a:solidFill>
              <a:prstDash val="solid"/>
              <a:miter lim="400000"/>
            </a:ln>
          </a:top>
          <a:bottom>
            <a:ln w="12700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E7DAFF"/>
        </a:fontRef>
        <a:srgbClr val="E7DAFF"/>
      </a:tcTxStyle>
      <a:tcStyle>
        <a:tcBdr>
          <a:left>
            <a:ln w="28575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12700" cap="flat">
              <a:solidFill>
                <a:srgbClr val="E7DAFF"/>
              </a:solidFill>
              <a:prstDash val="solid"/>
              <a:miter lim="400000"/>
            </a:ln>
          </a:top>
          <a:bottom>
            <a:ln w="12700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firstCol>
    <a:lastRow>
      <a:tcTxStyle b="off" i="off">
        <a:fontRef idx="minor">
          <a:srgbClr val="E7DAFF"/>
        </a:fontRef>
        <a:srgbClr val="E7DAFF"/>
      </a:tcTxStyle>
      <a:tcStyle>
        <a:tcBdr>
          <a:left>
            <a:ln w="12700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12700" cap="flat">
              <a:solidFill>
                <a:srgbClr val="E7DAFF"/>
              </a:solidFill>
              <a:prstDash val="solid"/>
              <a:miter lim="400000"/>
            </a:ln>
          </a:top>
          <a:bottom>
            <a:ln w="28575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lastRow>
    <a:firstRow>
      <a:tcTxStyle b="off" i="off">
        <a:fontRef idx="minor">
          <a:srgbClr val="E7DAFF"/>
        </a:fontRef>
        <a:srgbClr val="E7DAFF"/>
      </a:tcTxStyle>
      <a:tcStyle>
        <a:tcBdr>
          <a:left>
            <a:ln w="12700" cap="flat">
              <a:solidFill>
                <a:srgbClr val="E7DAFF"/>
              </a:solidFill>
              <a:prstDash val="solid"/>
              <a:miter lim="400000"/>
            </a:ln>
          </a:left>
          <a:right>
            <a:ln w="12700" cap="flat">
              <a:solidFill>
                <a:srgbClr val="E7DAFF"/>
              </a:solidFill>
              <a:prstDash val="solid"/>
              <a:miter lim="400000"/>
            </a:ln>
          </a:right>
          <a:top>
            <a:ln w="28575" cap="flat">
              <a:solidFill>
                <a:srgbClr val="E7DAFF"/>
              </a:solidFill>
              <a:prstDash val="solid"/>
              <a:miter lim="400000"/>
            </a:ln>
          </a:top>
          <a:bottom>
            <a:ln w="12700" cap="flat">
              <a:solidFill>
                <a:srgbClr val="E7DAFF"/>
              </a:solidFill>
              <a:prstDash val="solid"/>
              <a:miter lim="400000"/>
            </a:ln>
          </a:bottom>
          <a:insideH>
            <a:ln w="12700" cap="flat">
              <a:solidFill>
                <a:srgbClr val="E7DAFF"/>
              </a:solidFill>
              <a:prstDash val="solid"/>
              <a:miter lim="400000"/>
            </a:ln>
          </a:insideH>
          <a:insideV>
            <a:ln w="12700" cap="flat">
              <a:solidFill>
                <a:srgbClr val="E7DAFF"/>
              </a:solidFill>
              <a:prstDash val="solid"/>
              <a:miter lim="400000"/>
            </a:ln>
          </a:insideV>
        </a:tcBdr>
        <a:fill>
          <a:solidFill>
            <a:srgbClr val="FFFFFF">
              <a:alpha val="3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def" i="de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bg>
      <p:bgPr>
        <a:solidFill>
          <a:srgbClr val="432D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101_1117.png" descr="101_111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9588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itle Text"/>
          <p:cNvSpPr txBox="1"/>
          <p:nvPr>
            <p:ph type="title"/>
          </p:nvPr>
        </p:nvSpPr>
        <p:spPr>
          <a:xfrm>
            <a:off x="685800" y="311150"/>
            <a:ext cx="7772400" cy="15462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9452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" name="Body Level One…"/>
          <p:cNvSpPr txBox="1"/>
          <p:nvPr>
            <p:ph type="body" sz="half" idx="1"/>
          </p:nvPr>
        </p:nvSpPr>
        <p:spPr>
          <a:xfrm>
            <a:off x="692150" y="1857375"/>
            <a:ext cx="2967038" cy="5000625"/>
          </a:xfrm>
          <a:prstGeom prst="rect">
            <a:avLst/>
          </a:prstGeom>
        </p:spPr>
        <p:txBody>
          <a:bodyPr/>
          <a:lstStyle>
            <a:lvl1pPr marL="40639" indent="0">
              <a:buSzTx/>
              <a:buNone/>
              <a:defRPr>
                <a:solidFill>
                  <a:srgbClr val="FFFFFF"/>
                </a:solidFill>
              </a:defRPr>
            </a:lvl1pPr>
            <a:lvl2pPr marL="497840" indent="0" algn="ctr">
              <a:buSzTx/>
              <a:buNone/>
              <a:defRPr>
                <a:solidFill>
                  <a:srgbClr val="FFFFFF"/>
                </a:solidFill>
              </a:defRPr>
            </a:lvl2pPr>
            <a:lvl3pPr marL="955039" indent="0" algn="ctr">
              <a:buSzTx/>
              <a:buNone/>
              <a:defRPr>
                <a:solidFill>
                  <a:srgbClr val="FFFFFF"/>
                </a:solidFill>
              </a:defRPr>
            </a:lvl3pPr>
            <a:lvl4pPr marL="1412239" indent="0" algn="ctr">
              <a:buSzTx/>
              <a:buNone/>
              <a:defRPr>
                <a:solidFill>
                  <a:srgbClr val="FFFFFF"/>
                </a:solidFill>
              </a:defRPr>
            </a:lvl4pPr>
            <a:lvl5pPr marL="1869439" indent="0" algn="ctr">
              <a:buSzTx/>
              <a:buNone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7349666" y="6248400"/>
            <a:ext cx="312068" cy="298984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7463966" y="6245225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584200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E0C4DF"/>
          </a:solidFill>
          <a:uFill>
            <a:solidFill>
              <a:srgbClr val="E0C4DF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5pPr>
      <a:lvl6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6pPr>
      <a:lvl7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7pPr>
      <a:lvl8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8pPr>
      <a:lvl9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E7DAFF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>
            <a:solidFill>
              <a:srgbClr val="E7DAFF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101_1117.png" descr="101_1117.pn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9588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Happy Birthda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Happy Birthday</a:t>
            </a:r>
          </a:p>
        </p:txBody>
      </p:sp>
      <p:sp>
        <p:nvSpPr>
          <p:cNvPr id="32" name="step-by-step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step-by-step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xfrm>
            <a:off x="7399108" y="6248400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6" name="Happy_Birthday.png" descr="Happy_Birthday.png"/>
          <p:cNvPicPr>
            <a:picLocks noChangeAspect="1"/>
          </p:cNvPicPr>
          <p:nvPr/>
        </p:nvPicPr>
        <p:blipFill>
          <a:blip r:embed="rId2">
            <a:extLst/>
          </a:blip>
          <a:srcRect l="0" t="17676" r="0" b="47807"/>
          <a:stretch>
            <a:fillRect/>
          </a:stretch>
        </p:blipFill>
        <p:spPr>
          <a:xfrm>
            <a:off x="330424" y="1783437"/>
            <a:ext cx="8063147" cy="3601617"/>
          </a:xfrm>
          <a:prstGeom prst="rect">
            <a:avLst/>
          </a:prstGeom>
        </p:spPr>
      </p:pic>
      <p:sp>
        <p:nvSpPr>
          <p:cNvPr id="37" name="sentence or period?"/>
          <p:cNvSpPr txBox="1"/>
          <p:nvPr/>
        </p:nvSpPr>
        <p:spPr>
          <a:xfrm>
            <a:off x="3484191" y="724227"/>
            <a:ext cx="2175618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sentence or period?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0" name="Happy_Birthday.png" descr="Happy_Birthday.png"/>
          <p:cNvPicPr>
            <a:picLocks noChangeAspect="1"/>
          </p:cNvPicPr>
          <p:nvPr/>
        </p:nvPicPr>
        <p:blipFill>
          <a:blip r:embed="rId2">
            <a:extLst/>
          </a:blip>
          <a:srcRect l="0" t="57707" r="0" b="4574"/>
          <a:stretch>
            <a:fillRect/>
          </a:stretch>
        </p:blipFill>
        <p:spPr>
          <a:xfrm>
            <a:off x="118309" y="1253504"/>
            <a:ext cx="8529973" cy="4163566"/>
          </a:xfrm>
          <a:prstGeom prst="rect">
            <a:avLst/>
          </a:prstGeom>
        </p:spPr>
      </p:pic>
      <p:sp>
        <p:nvSpPr>
          <p:cNvPr id="41" name="I              64     V                      V6               53         I"/>
          <p:cNvSpPr txBox="1"/>
          <p:nvPr/>
        </p:nvSpPr>
        <p:spPr>
          <a:xfrm>
            <a:off x="2151002" y="2858130"/>
            <a:ext cx="4630910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I              </a:t>
            </a:r>
            <a:r>
              <a:rPr baseline="31999"/>
              <a:t>6</a:t>
            </a:r>
            <a:r>
              <a:rPr baseline="-5999"/>
              <a:t>4</a:t>
            </a:r>
            <a:r>
              <a:t>     V                      V</a:t>
            </a:r>
            <a:r>
              <a:rPr baseline="31999"/>
              <a:t>6               5</a:t>
            </a:r>
            <a:r>
              <a:rPr baseline="-5999"/>
              <a:t>3         </a:t>
            </a:r>
            <a:r>
              <a:t>I</a:t>
            </a:r>
          </a:p>
        </p:txBody>
      </p:sp>
      <p:sp>
        <p:nvSpPr>
          <p:cNvPr id="42" name="6  -   5"/>
          <p:cNvSpPr txBox="1"/>
          <p:nvPr/>
        </p:nvSpPr>
        <p:spPr>
          <a:xfrm>
            <a:off x="2123635" y="2005182"/>
            <a:ext cx="622912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>
                <a:solidFill>
                  <a:schemeClr val="accent6"/>
                </a:solidFill>
              </a:defRPr>
            </a:lvl1pPr>
          </a:lstStyle>
          <a:p>
            <a:pPr/>
            <a:r>
              <a:t>6  -   5</a:t>
            </a:r>
          </a:p>
        </p:txBody>
      </p:sp>
      <p:sp>
        <p:nvSpPr>
          <p:cNvPr id="43" name="I6                       IV             ii°6     V[864  -         753 ]         I"/>
          <p:cNvSpPr txBox="1"/>
          <p:nvPr/>
        </p:nvSpPr>
        <p:spPr>
          <a:xfrm>
            <a:off x="1606050" y="5246159"/>
            <a:ext cx="5192438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I</a:t>
            </a:r>
            <a:r>
              <a:rPr baseline="31999"/>
              <a:t>6</a:t>
            </a:r>
            <a:r>
              <a:t>                       IV             ii°</a:t>
            </a:r>
            <a:r>
              <a:rPr baseline="31999"/>
              <a:t>6</a:t>
            </a:r>
            <a:r>
              <a:t>     V[</a:t>
            </a:r>
            <a:r>
              <a:rPr baseline="31999"/>
              <a:t>86</a:t>
            </a:r>
            <a:r>
              <a:rPr baseline="-5999"/>
              <a:t>4</a:t>
            </a:r>
            <a:r>
              <a:rPr baseline="31999"/>
              <a:t>  -         75</a:t>
            </a:r>
            <a:r>
              <a:rPr baseline="-5999"/>
              <a:t>3 </a:t>
            </a:r>
            <a:r>
              <a:t>]</a:t>
            </a:r>
            <a:r>
              <a:rPr baseline="-5999"/>
              <a:t>         </a:t>
            </a:r>
            <a:r>
              <a:t>I</a:t>
            </a:r>
          </a:p>
        </p:txBody>
      </p:sp>
      <p:sp>
        <p:nvSpPr>
          <p:cNvPr id="44" name="6  -   5"/>
          <p:cNvSpPr txBox="1"/>
          <p:nvPr/>
        </p:nvSpPr>
        <p:spPr>
          <a:xfrm>
            <a:off x="3176839" y="4356889"/>
            <a:ext cx="62291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>
                <a:solidFill>
                  <a:schemeClr val="accent6"/>
                </a:solidFill>
              </a:defRPr>
            </a:lvl1pPr>
          </a:lstStyle>
          <a:p>
            <a:pPr/>
            <a:r>
              <a:t>6  -   5</a:t>
            </a:r>
          </a:p>
        </p:txBody>
      </p:sp>
      <p:sp>
        <p:nvSpPr>
          <p:cNvPr id="45" name="7  -   6"/>
          <p:cNvSpPr txBox="1"/>
          <p:nvPr/>
        </p:nvSpPr>
        <p:spPr>
          <a:xfrm>
            <a:off x="5110972" y="2005182"/>
            <a:ext cx="622913" cy="2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300">
                <a:solidFill>
                  <a:schemeClr val="accent6"/>
                </a:solidFill>
              </a:defRPr>
            </a:lvl1pPr>
          </a:lstStyle>
          <a:p>
            <a:pPr/>
            <a:r>
              <a:t>7  -   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8" name="HB1.png" descr="HB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6820" y="1037033"/>
            <a:ext cx="8590360" cy="4455420"/>
          </a:xfrm>
          <a:prstGeom prst="rect">
            <a:avLst/>
          </a:prstGeom>
        </p:spPr>
      </p:pic>
      <p:sp>
        <p:nvSpPr>
          <p:cNvPr id="49" name="how would you graph the bass?"/>
          <p:cNvSpPr txBox="1"/>
          <p:nvPr/>
        </p:nvSpPr>
        <p:spPr>
          <a:xfrm>
            <a:off x="3115897" y="433653"/>
            <a:ext cx="3370187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how would you graph the bass?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2" name="which voice dominates the soprano?"/>
          <p:cNvSpPr txBox="1"/>
          <p:nvPr/>
        </p:nvSpPr>
        <p:spPr>
          <a:xfrm>
            <a:off x="3115897" y="433653"/>
            <a:ext cx="3852837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which voice dominates the soprano?</a:t>
            </a:r>
          </a:p>
        </p:txBody>
      </p:sp>
      <p:pic>
        <p:nvPicPr>
          <p:cNvPr id="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80289"/>
            <a:ext cx="9144000" cy="4897422"/>
          </a:xfrm>
          <a:prstGeom prst="rect">
            <a:avLst/>
          </a:prstGeom>
        </p:spPr>
      </p:pic>
      <p:sp>
        <p:nvSpPr>
          <p:cNvPr id="54" name="Arpeggiation hypothesis ~~~~"/>
          <p:cNvSpPr txBox="1"/>
          <p:nvPr/>
        </p:nvSpPr>
        <p:spPr>
          <a:xfrm>
            <a:off x="682214" y="5754663"/>
            <a:ext cx="3192486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Arpeggiation hypothesis ~~~~</a:t>
            </a:r>
          </a:p>
        </p:txBody>
      </p:sp>
      <p:sp>
        <p:nvSpPr>
          <p:cNvPr id="55" name="LN hypothesis ——-"/>
          <p:cNvSpPr txBox="1"/>
          <p:nvPr/>
        </p:nvSpPr>
        <p:spPr>
          <a:xfrm>
            <a:off x="682214" y="6126835"/>
            <a:ext cx="2200398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LN hypothesis ——-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1"/>
      <p:bldP build="whole" bldLvl="1" animBg="1" rev="0" advAuto="0" spid="55" grpId="2"/>
      <p:bldP build="whole" bldLvl="1" animBg="1" rev="0" advAuto="0" spid="52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58" name="HB3a_sop.png" descr="HB3a_so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2644" y="990885"/>
            <a:ext cx="9144001" cy="4876230"/>
          </a:xfrm>
          <a:prstGeom prst="rect">
            <a:avLst/>
          </a:prstGeom>
        </p:spPr>
      </p:pic>
      <p:sp>
        <p:nvSpPr>
          <p:cNvPr id="59" name="C4 hypothesis:…"/>
          <p:cNvSpPr txBox="1"/>
          <p:nvPr/>
        </p:nvSpPr>
        <p:spPr>
          <a:xfrm>
            <a:off x="432772" y="163111"/>
            <a:ext cx="1429840" cy="502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solidFill>
                  <a:schemeClr val="accent5">
                    <a:hueOff val="-152896"/>
                    <a:lumOff val="12368"/>
                  </a:schemeClr>
                </a:solidFill>
              </a:defRPr>
            </a:pPr>
            <a:r>
              <a:t>C4 hypothesis: </a:t>
            </a:r>
          </a:p>
          <a:p>
            <a:pPr>
              <a:defRPr sz="1400">
                <a:solidFill>
                  <a:schemeClr val="accent5"/>
                </a:solidFill>
              </a:defRPr>
            </a:pPr>
            <a:r>
              <a:t>1.begins line</a:t>
            </a:r>
          </a:p>
        </p:txBody>
      </p:sp>
      <p:sp>
        <p:nvSpPr>
          <p:cNvPr id="60" name="2. it gets an UN"/>
          <p:cNvSpPr txBox="1"/>
          <p:nvPr/>
        </p:nvSpPr>
        <p:spPr>
          <a:xfrm>
            <a:off x="2010098" y="282872"/>
            <a:ext cx="1380355" cy="29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2. it gets an UN</a:t>
            </a:r>
          </a:p>
        </p:txBody>
      </p:sp>
      <p:sp>
        <p:nvSpPr>
          <p:cNvPr id="61" name="3. repeated at the octave"/>
          <p:cNvSpPr txBox="1"/>
          <p:nvPr/>
        </p:nvSpPr>
        <p:spPr>
          <a:xfrm>
            <a:off x="3880542" y="264711"/>
            <a:ext cx="2122027" cy="298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5">
                    <a:lumOff val="-29866"/>
                  </a:schemeClr>
                </a:solidFill>
              </a:defRPr>
            </a:lvl1pPr>
          </a:lstStyle>
          <a:p>
            <a:pPr/>
            <a:r>
              <a:t>3. repeated at the octave</a:t>
            </a:r>
          </a:p>
        </p:txBody>
      </p:sp>
      <p:sp>
        <p:nvSpPr>
          <p:cNvPr id="62" name="Oval"/>
          <p:cNvSpPr/>
          <p:nvPr/>
        </p:nvSpPr>
        <p:spPr>
          <a:xfrm>
            <a:off x="1103103" y="1660628"/>
            <a:ext cx="453436" cy="478194"/>
          </a:xfrm>
          <a:prstGeom prst="ellipse">
            <a:avLst/>
          </a:prstGeom>
          <a:ln w="50800">
            <a:solidFill>
              <a:schemeClr val="accent5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3" name="Oval"/>
          <p:cNvSpPr/>
          <p:nvPr/>
        </p:nvSpPr>
        <p:spPr>
          <a:xfrm>
            <a:off x="1756768" y="1524295"/>
            <a:ext cx="453436" cy="478194"/>
          </a:xfrm>
          <a:prstGeom prst="ellips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4" name="Oval"/>
          <p:cNvSpPr/>
          <p:nvPr/>
        </p:nvSpPr>
        <p:spPr>
          <a:xfrm>
            <a:off x="639749" y="3458302"/>
            <a:ext cx="453435" cy="478194"/>
          </a:xfrm>
          <a:prstGeom prst="ellipse">
            <a:avLst/>
          </a:prstGeom>
          <a:ln w="50800">
            <a:solidFill>
              <a:schemeClr val="accent5">
                <a:lumOff val="-29866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5" name="F4 hypothesis:…"/>
          <p:cNvSpPr txBox="1"/>
          <p:nvPr/>
        </p:nvSpPr>
        <p:spPr>
          <a:xfrm>
            <a:off x="563916" y="675444"/>
            <a:ext cx="3436081" cy="5021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solidFill>
                  <a:schemeClr val="accent3">
                    <a:hueOff val="-274225"/>
                    <a:satOff val="26768"/>
                    <a:lumOff val="11368"/>
                  </a:schemeClr>
                </a:solidFill>
              </a:defRPr>
            </a:pPr>
            <a:r>
              <a:t>F4 hypothesis: </a:t>
            </a:r>
          </a:p>
          <a:p>
            <a:pPr>
              <a:defRPr sz="1400">
                <a:solidFill>
                  <a:schemeClr val="accent3"/>
                </a:solidFill>
              </a:defRPr>
            </a:pPr>
            <a:r>
              <a:t>1.attack points aligns with new harmonies</a:t>
            </a:r>
          </a:p>
        </p:txBody>
      </p:sp>
      <p:sp>
        <p:nvSpPr>
          <p:cNvPr id="66" name="Oval"/>
          <p:cNvSpPr/>
          <p:nvPr/>
        </p:nvSpPr>
        <p:spPr>
          <a:xfrm>
            <a:off x="7005009" y="1660628"/>
            <a:ext cx="453436" cy="478194"/>
          </a:xfrm>
          <a:prstGeom prst="ellipse">
            <a:avLst/>
          </a:prstGeom>
          <a:ln w="50800">
            <a:solidFill>
              <a:schemeClr val="accent3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7" name="Oval"/>
          <p:cNvSpPr/>
          <p:nvPr/>
        </p:nvSpPr>
        <p:spPr>
          <a:xfrm>
            <a:off x="6596264" y="3703600"/>
            <a:ext cx="453435" cy="478194"/>
          </a:xfrm>
          <a:prstGeom prst="ellipse">
            <a:avLst/>
          </a:prstGeom>
          <a:ln w="50800">
            <a:solidFill>
              <a:schemeClr val="accent3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8" name="2. E4 and F4 emphasized"/>
          <p:cNvSpPr txBox="1"/>
          <p:nvPr/>
        </p:nvSpPr>
        <p:spPr>
          <a:xfrm>
            <a:off x="4034909" y="634349"/>
            <a:ext cx="2181150" cy="29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3">
                    <a:hueOff val="362282"/>
                    <a:satOff val="31803"/>
                    <a:lumOff val="-18242"/>
                  </a:schemeClr>
                </a:solidFill>
              </a:defRPr>
            </a:lvl1pPr>
          </a:lstStyle>
          <a:p>
            <a:pPr/>
            <a:r>
              <a:t>2. E4 and F4 emphasized</a:t>
            </a:r>
          </a:p>
        </p:txBody>
      </p:sp>
      <p:sp>
        <p:nvSpPr>
          <p:cNvPr id="69" name="Oval"/>
          <p:cNvSpPr/>
          <p:nvPr/>
        </p:nvSpPr>
        <p:spPr>
          <a:xfrm>
            <a:off x="2760190" y="1524295"/>
            <a:ext cx="453436" cy="478194"/>
          </a:xfrm>
          <a:prstGeom prst="ellips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0" name="Oval"/>
          <p:cNvSpPr/>
          <p:nvPr/>
        </p:nvSpPr>
        <p:spPr>
          <a:xfrm>
            <a:off x="3422936" y="1660628"/>
            <a:ext cx="453436" cy="478194"/>
          </a:xfrm>
          <a:prstGeom prst="ellips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1" name="Oval"/>
          <p:cNvSpPr/>
          <p:nvPr/>
        </p:nvSpPr>
        <p:spPr>
          <a:xfrm>
            <a:off x="1888342" y="3703600"/>
            <a:ext cx="453436" cy="478194"/>
          </a:xfrm>
          <a:prstGeom prst="ellips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2" name="Oval"/>
          <p:cNvSpPr/>
          <p:nvPr/>
        </p:nvSpPr>
        <p:spPr>
          <a:xfrm>
            <a:off x="2523973" y="3703600"/>
            <a:ext cx="453435" cy="478194"/>
          </a:xfrm>
          <a:prstGeom prst="ellips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3" name="3. F4 higher than C4 in mm. 1–4"/>
          <p:cNvSpPr txBox="1"/>
          <p:nvPr/>
        </p:nvSpPr>
        <p:spPr>
          <a:xfrm>
            <a:off x="5676363" y="909296"/>
            <a:ext cx="2704739" cy="298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3. F4 higher than C4 in mm. 1–4</a:t>
            </a:r>
          </a:p>
        </p:txBody>
      </p:sp>
      <p:sp>
        <p:nvSpPr>
          <p:cNvPr id="74" name="4. F4 line has more variety"/>
          <p:cNvSpPr txBox="1"/>
          <p:nvPr/>
        </p:nvSpPr>
        <p:spPr>
          <a:xfrm>
            <a:off x="5807492" y="1228699"/>
            <a:ext cx="2249908" cy="298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defRPr>
            </a:lvl1pPr>
          </a:lstStyle>
          <a:p>
            <a:pPr/>
            <a:r>
              <a:t>4. F4 line has more variety</a:t>
            </a:r>
          </a:p>
        </p:txBody>
      </p:sp>
      <p:sp>
        <p:nvSpPr>
          <p:cNvPr id="75" name="C5 hypothesis:…"/>
          <p:cNvSpPr txBox="1"/>
          <p:nvPr/>
        </p:nvSpPr>
        <p:spPr>
          <a:xfrm>
            <a:off x="554836" y="5596914"/>
            <a:ext cx="1429840" cy="5021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400">
                <a:solidFill>
                  <a:schemeClr val="accent1">
                    <a:lumOff val="16847"/>
                  </a:schemeClr>
                </a:solidFill>
              </a:defRPr>
            </a:pPr>
            <a:r>
              <a:t>C5 hypothesis: </a:t>
            </a:r>
          </a:p>
          <a:p>
            <a:pPr>
              <a:defRPr sz="1400">
                <a:solidFill>
                  <a:schemeClr val="accent1"/>
                </a:solidFill>
              </a:defRPr>
            </a:pPr>
            <a:r>
              <a:t>1.highest pitch</a:t>
            </a:r>
          </a:p>
        </p:txBody>
      </p:sp>
      <p:sp>
        <p:nvSpPr>
          <p:cNvPr id="76" name="2. metric emphasis, climax of phrase"/>
          <p:cNvSpPr txBox="1"/>
          <p:nvPr/>
        </p:nvSpPr>
        <p:spPr>
          <a:xfrm>
            <a:off x="1667524" y="6192704"/>
            <a:ext cx="3040284" cy="298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1">
                    <a:lumOff val="-13575"/>
                  </a:schemeClr>
                </a:solidFill>
              </a:defRPr>
            </a:lvl1pPr>
          </a:lstStyle>
          <a:p>
            <a:pPr/>
            <a:r>
              <a:t>2. metric emphasis, climax of phrase</a:t>
            </a:r>
          </a:p>
        </p:txBody>
      </p:sp>
      <p:sp>
        <p:nvSpPr>
          <p:cNvPr id="77" name="3. contains cadential degrees ˆ2 and ˆ1"/>
          <p:cNvSpPr txBox="1"/>
          <p:nvPr/>
        </p:nvSpPr>
        <p:spPr>
          <a:xfrm>
            <a:off x="5081416" y="6121776"/>
            <a:ext cx="3228936" cy="298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3. contains cadential degrees ˆ2 and ˆ1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" grpId="9"/>
      <p:bldP build="whole" bldLvl="1" animBg="1" rev="0" advAuto="0" spid="69" grpId="11"/>
      <p:bldP build="whole" bldLvl="1" animBg="1" rev="0" advAuto="0" spid="72" grpId="14"/>
      <p:bldP build="whole" bldLvl="1" animBg="1" rev="0" advAuto="0" spid="74" grpId="16"/>
      <p:bldP build="whole" bldLvl="1" animBg="1" rev="0" advAuto="0" spid="76" grpId="18"/>
      <p:bldP build="whole" bldLvl="1" animBg="1" rev="0" advAuto="0" spid="75" grpId="17"/>
      <p:bldP build="whole" bldLvl="1" animBg="1" rev="0" advAuto="0" spid="73" grpId="15"/>
      <p:bldP build="whole" bldLvl="1" animBg="1" rev="0" advAuto="0" spid="61" grpId="5"/>
      <p:bldP build="whole" bldLvl="1" animBg="1" rev="0" advAuto="0" spid="60" grpId="3"/>
      <p:bldP build="whole" bldLvl="1" animBg="1" rev="0" advAuto="0" spid="66" grpId="8"/>
      <p:bldP build="whole" bldLvl="1" animBg="1" rev="0" advAuto="0" spid="71" grpId="13"/>
      <p:bldP build="whole" bldLvl="1" animBg="1" rev="0" advAuto="0" spid="63" grpId="4"/>
      <p:bldP build="whole" bldLvl="1" animBg="1" rev="0" advAuto="0" spid="77" grpId="19"/>
      <p:bldP build="whole" bldLvl="1" animBg="1" rev="0" advAuto="0" spid="62" grpId="2"/>
      <p:bldP build="whole" bldLvl="1" animBg="1" rev="0" advAuto="0" spid="59" grpId="1"/>
      <p:bldP build="whole" bldLvl="1" animBg="1" rev="0" advAuto="0" spid="65" grpId="7"/>
      <p:bldP build="whole" bldLvl="1" animBg="1" rev="0" advAuto="0" spid="64" grpId="6"/>
      <p:bldP build="whole" bldLvl="1" animBg="1" rev="0" advAuto="0" spid="70" grpId="12"/>
      <p:bldP build="whole" bldLvl="1" animBg="1" rev="0" advAuto="0" spid="68" grpId="1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80" name="HB6.png" descr="HB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34399"/>
            <a:ext cx="9144000" cy="4989202"/>
          </a:xfrm>
          <a:prstGeom prst="rect">
            <a:avLst/>
          </a:prstGeom>
        </p:spPr>
      </p:pic>
      <p:sp>
        <p:nvSpPr>
          <p:cNvPr id="81" name="As a 5-line: CS up to ˆ5, gets lower and upper N"/>
          <p:cNvSpPr txBox="1"/>
          <p:nvPr/>
        </p:nvSpPr>
        <p:spPr>
          <a:xfrm>
            <a:off x="1808315" y="251953"/>
            <a:ext cx="5072408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As a 5-line: CS up to ˆ5, gets lower and upper N </a:t>
            </a:r>
          </a:p>
        </p:txBody>
      </p:sp>
      <p:sp>
        <p:nvSpPr>
          <p:cNvPr id="82" name="Each descending degree supported by a harmony"/>
          <p:cNvSpPr txBox="1"/>
          <p:nvPr/>
        </p:nvSpPr>
        <p:spPr>
          <a:xfrm>
            <a:off x="1708304" y="5972503"/>
            <a:ext cx="5212939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Each descending degree supported by a harmony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2"/>
      <p:bldP build="whole" bldLvl="1" animBg="1" rev="0" advAuto="0" spid="8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85" name="HB7.png" descr="HB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43377"/>
            <a:ext cx="9144000" cy="4971246"/>
          </a:xfrm>
          <a:prstGeom prst="rect">
            <a:avLst/>
          </a:prstGeom>
        </p:spPr>
      </p:pic>
      <p:sp>
        <p:nvSpPr>
          <p:cNvPr id="86" name="As a 3-line: arppegiation to ˆ3 (C5 just doubles inner C4)"/>
          <p:cNvSpPr txBox="1"/>
          <p:nvPr/>
        </p:nvSpPr>
        <p:spPr>
          <a:xfrm>
            <a:off x="1808315" y="251953"/>
            <a:ext cx="5923853" cy="360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lumOff val="-13575"/>
                  </a:schemeClr>
                </a:solidFill>
              </a:defRPr>
            </a:lvl1pPr>
          </a:lstStyle>
          <a:p>
            <a:pPr/>
            <a:r>
              <a:t>As a 3-line: arppegiation to ˆ3 (C5 just doubles inner C4) </a:t>
            </a:r>
          </a:p>
        </p:txBody>
      </p:sp>
      <p:sp>
        <p:nvSpPr>
          <p:cNvPr id="87" name="ˆ4 becomes UN to ˆ3"/>
          <p:cNvSpPr txBox="1"/>
          <p:nvPr/>
        </p:nvSpPr>
        <p:spPr>
          <a:xfrm>
            <a:off x="1381408" y="5936181"/>
            <a:ext cx="2327422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chemeClr val="accent1">
                    <a:lumOff val="-13575"/>
                  </a:schemeClr>
                </a:solidFill>
              </a:defRPr>
            </a:lvl1pPr>
          </a:lstStyle>
          <a:p>
            <a:pPr/>
            <a:r>
              <a:t>ˆ4 becomes UN to ˆ3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1"/>
      <p:bldP build="whole" bldLvl="1" animBg="1" rev="0" advAuto="0" spid="87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"/>
          <p:cNvSpPr txBox="1"/>
          <p:nvPr>
            <p:ph type="sldNum" sz="quarter" idx="2"/>
          </p:nvPr>
        </p:nvSpPr>
        <p:spPr>
          <a:xfrm>
            <a:off x="7513408" y="6245225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90" name="HB6.png" descr="HB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2157" y="-886"/>
            <a:ext cx="6184688" cy="3374524"/>
          </a:xfrm>
          <a:prstGeom prst="rect">
            <a:avLst/>
          </a:prstGeom>
        </p:spPr>
      </p:pic>
      <p:pic>
        <p:nvPicPr>
          <p:cNvPr id="91" name="HB7.png" descr="HB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9480" y="3485900"/>
            <a:ext cx="5917258" cy="321698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432D53"/>
      </a:dk1>
      <a:lt1>
        <a:srgbClr val="E7DA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C7B7"/>
        </a:solidFill>
        <a:ln w="9525" cap="flat">
          <a:solidFill>
            <a:srgbClr val="E7DAFF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E7DAFF"/>
            </a:solidFill>
            <a:effectLst/>
            <a:uFill>
              <a:solidFill>
                <a:srgbClr val="E7DA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E7DAFF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E7DAFF"/>
            </a:solidFill>
            <a:effectLst/>
            <a:uFill>
              <a:solidFill>
                <a:srgbClr val="E7DA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C7B7"/>
        </a:solidFill>
        <a:ln w="9525" cap="flat">
          <a:solidFill>
            <a:srgbClr val="E7DAFF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E7DAFF"/>
            </a:solidFill>
            <a:effectLst/>
            <a:uFill>
              <a:solidFill>
                <a:srgbClr val="E7DA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9525" cap="flat">
          <a:solidFill>
            <a:srgbClr val="E7DAFF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E7DAFF"/>
            </a:solidFill>
            <a:effectLst/>
            <a:uFill>
              <a:solidFill>
                <a:srgbClr val="E7DAFF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