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media2.mov" ContentType="audio/unknown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media3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.tif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3.jpeg"/><Relationship Id="rId9" Type="http://schemas.openxmlformats.org/officeDocument/2006/relationships/image" Target="../media/image4.jpeg"/><Relationship Id="rId10" Type="http://schemas.openxmlformats.org/officeDocument/2006/relationships/image" Target="../media/image5.jpeg"/><Relationship Id="rId11" Type="http://schemas.openxmlformats.org/officeDocument/2006/relationships/image" Target="../media/image6.jpe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6" Type="http://schemas.openxmlformats.org/officeDocument/2006/relationships/image" Target="../media/image11.jpeg"/><Relationship Id="rId17" Type="http://schemas.openxmlformats.org/officeDocument/2006/relationships/image" Target="../media/image12.jpeg"/><Relationship Id="rId18" Type="http://schemas.openxmlformats.org/officeDocument/2006/relationships/image" Target="../media/image13.jpeg"/><Relationship Id="rId19" Type="http://schemas.openxmlformats.org/officeDocument/2006/relationships/image" Target="../media/image14.jpeg"/><Relationship Id="rId20" Type="http://schemas.openxmlformats.org/officeDocument/2006/relationships/image" Target="../media/image15.jpeg"/><Relationship Id="rId21" Type="http://schemas.openxmlformats.org/officeDocument/2006/relationships/image" Target="../media/image16.jpeg"/><Relationship Id="rId22" Type="http://schemas.openxmlformats.org/officeDocument/2006/relationships/image" Target="../media/image17.jpeg"/><Relationship Id="rId23" Type="http://schemas.openxmlformats.org/officeDocument/2006/relationships/image" Target="../media/image18.jpeg"/><Relationship Id="rId24" Type="http://schemas.openxmlformats.org/officeDocument/2006/relationships/image" Target="../media/image1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audio" Target="../media/media2.mov"/><Relationship Id="rId9" Type="http://schemas.microsoft.com/office/2007/relationships/media" Target="../media/media2.mov"/><Relationship Id="rId10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30.jpeg"/><Relationship Id="rId4" Type="http://schemas.openxmlformats.org/officeDocument/2006/relationships/image" Target="../media/image3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32.jpeg"/><Relationship Id="rId4" Type="http://schemas.openxmlformats.org/officeDocument/2006/relationships/audio" Target="../media/media3.mov"/><Relationship Id="rId5" Type="http://schemas.microsoft.com/office/2007/relationships/media" Target="../media/media3.mov"/><Relationship Id="rId6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elody and Counterpoin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Melody and Counterpoint</a:t>
            </a:r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3" name="Chopin_Etude_3_1-5.mov" descr="Chopin_Etude_3_1-5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168900" y="8521700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1.jpg" descr="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120900"/>
            <a:ext cx="130048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2.jpg" descr="2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1209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In mm. 1-these notes are heard as primary, with N figures decorating the stepwise ascent."/>
          <p:cNvSpPr txBox="1"/>
          <p:nvPr/>
        </p:nvSpPr>
        <p:spPr>
          <a:xfrm>
            <a:off x="1282700" y="61468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In mm. 1-these notes are heard as primary, with N figures decorating the stepwise ascent.</a:t>
            </a:r>
          </a:p>
        </p:txBody>
      </p:sp>
      <p:pic>
        <p:nvPicPr>
          <p:cNvPr id="127" name="3.jpg" descr="3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39700" y="19177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Note that the extended F# and G# occur on the second beat, and are tied to create a syncopation"/>
          <p:cNvSpPr txBox="1"/>
          <p:nvPr/>
        </p:nvSpPr>
        <p:spPr>
          <a:xfrm>
            <a:off x="1181100" y="61468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r>
              <a:t>Note that the extended F# and G# occur on the </a:t>
            </a:r>
            <a:r>
              <a:rPr>
                <a:latin typeface="Bodoni SvtyTwo ITC TT-BookIta"/>
                <a:ea typeface="Bodoni SvtyTwo ITC TT-BookIta"/>
                <a:cs typeface="Bodoni SvtyTwo ITC TT-BookIta"/>
                <a:sym typeface="Bodoni SvtyTwo ITC TT-BookIta"/>
              </a:rPr>
              <a:t>second</a:t>
            </a:r>
            <a:r>
              <a:t> beat, and are tied to create a syncopation</a:t>
            </a:r>
          </a:p>
        </p:txBody>
      </p:sp>
      <p:pic>
        <p:nvPicPr>
          <p:cNvPr id="129" name="4.jpg" descr="4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20193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In m. 2, the G# N on beat 1 anticipates the longer G# on beat 2"/>
          <p:cNvSpPr txBox="1"/>
          <p:nvPr/>
        </p:nvSpPr>
        <p:spPr>
          <a:xfrm>
            <a:off x="1041400" y="60452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In m. 2, the G# N on beat 1 anticipates the longer G# on beat 2</a:t>
            </a:r>
          </a:p>
        </p:txBody>
      </p:sp>
      <p:pic>
        <p:nvPicPr>
          <p:cNvPr id="131" name="5.jpg" descr="5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19685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But this doesn’t happen in m.3; instead the melody leaps to C#"/>
          <p:cNvSpPr txBox="1"/>
          <p:nvPr/>
        </p:nvSpPr>
        <p:spPr>
          <a:xfrm>
            <a:off x="1041400" y="60833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But this doesn’t happen in m.3; instead the melody leaps to C#</a:t>
            </a:r>
          </a:p>
        </p:txBody>
      </p:sp>
      <p:pic>
        <p:nvPicPr>
          <p:cNvPr id="133" name="6.jpg" descr="6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9700" y="19812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his shifts the expected A to the downbeat of m. 4"/>
          <p:cNvSpPr txBox="1"/>
          <p:nvPr/>
        </p:nvSpPr>
        <p:spPr>
          <a:xfrm>
            <a:off x="1282700" y="603885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This shifts the expected A to the downbeat of m. 4</a:t>
            </a:r>
          </a:p>
        </p:txBody>
      </p:sp>
      <p:sp>
        <p:nvSpPr>
          <p:cNvPr id="135" name="Because G# follows the A, we expect a downward motion to F#; but this motion is interrupted by a descending leap to D#"/>
          <p:cNvSpPr txBox="1"/>
          <p:nvPr/>
        </p:nvSpPr>
        <p:spPr>
          <a:xfrm>
            <a:off x="1181100" y="62103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Because G# follows the A, we expect a downward motion to F#; but this motion is interrupted by a descending leap to D#</a:t>
            </a:r>
          </a:p>
        </p:txBody>
      </p:sp>
      <p:pic>
        <p:nvPicPr>
          <p:cNvPr id="136" name="7.jpg" descr="7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39700" y="2057400"/>
            <a:ext cx="130048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8.jpg" descr="8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66700" y="20320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he G#—D# leap balances the ascending fourth in m. 3"/>
          <p:cNvSpPr txBox="1"/>
          <p:nvPr/>
        </p:nvSpPr>
        <p:spPr>
          <a:xfrm>
            <a:off x="1714500" y="62611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The G#—D# leap balances the ascending fourth in m. 3</a:t>
            </a:r>
          </a:p>
        </p:txBody>
      </p:sp>
      <p:pic>
        <p:nvPicPr>
          <p:cNvPr id="139" name="9.jpg" descr="9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39700" y="2082800"/>
            <a:ext cx="130048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10.jpg" descr="10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1892300"/>
            <a:ext cx="130048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11.jpg" descr="11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-139700" y="18415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he F# arrives on the second beat, tied once again to create a syncopation"/>
          <p:cNvSpPr txBox="1"/>
          <p:nvPr/>
        </p:nvSpPr>
        <p:spPr>
          <a:xfrm>
            <a:off x="1524000" y="631825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r>
              <a:t>The F# arrives on the </a:t>
            </a:r>
            <a:r>
              <a:rPr>
                <a:latin typeface="Bodoni SvtyTwo ITC TT-BookIta"/>
                <a:ea typeface="Bodoni SvtyTwo ITC TT-BookIta"/>
                <a:cs typeface="Bodoni SvtyTwo ITC TT-BookIta"/>
                <a:sym typeface="Bodoni SvtyTwo ITC TT-BookIta"/>
              </a:rPr>
              <a:t>second</a:t>
            </a:r>
            <a:r>
              <a:t> beat, tied once again to create a syncopation</a:t>
            </a:r>
          </a:p>
        </p:txBody>
      </p:sp>
      <p:pic>
        <p:nvPicPr>
          <p:cNvPr id="143" name="12.jpg" descr="12.jp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-139700" y="1752600"/>
            <a:ext cx="13004800" cy="368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he melody outlines the tonic triad, beginning with a B upbeat, and moving in stepwise motion to G# and back down to E"/>
          <p:cNvSpPr txBox="1"/>
          <p:nvPr/>
        </p:nvSpPr>
        <p:spPr>
          <a:xfrm>
            <a:off x="1041400" y="68072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The melody outlines the tonic triad, beginning with a B upbeat, and moving in stepwise motion to G# and back down to E</a:t>
            </a:r>
          </a:p>
        </p:txBody>
      </p:sp>
      <p:pic>
        <p:nvPicPr>
          <p:cNvPr id="145" name="13.jpg" descr="13.jp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0" y="20701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he leaps between G#s create tension and a need for resolution"/>
          <p:cNvSpPr txBox="1"/>
          <p:nvPr/>
        </p:nvSpPr>
        <p:spPr>
          <a:xfrm>
            <a:off x="901700" y="66548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The leaps between G#s create tension and a need for resolution</a:t>
            </a:r>
          </a:p>
        </p:txBody>
      </p:sp>
      <p:pic>
        <p:nvPicPr>
          <p:cNvPr id="147" name="14.jpg" descr="14.jp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0" y="2171700"/>
            <a:ext cx="130048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15.jpg" descr="15.jp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0" y="17399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he resolution of the C# provides a rhythmic augmentation of the preceding N figures"/>
          <p:cNvSpPr txBox="1"/>
          <p:nvPr/>
        </p:nvSpPr>
        <p:spPr>
          <a:xfrm>
            <a:off x="1282700" y="70612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The resolution of the C# provides a rhythmic augmentation of the preceding N figures</a:t>
            </a:r>
          </a:p>
        </p:txBody>
      </p:sp>
      <p:pic>
        <p:nvPicPr>
          <p:cNvPr id="150" name="16.jpg" descr="16.jp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0" y="1778000"/>
            <a:ext cx="130048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17.jpg" descr="17.jp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0" y="1841500"/>
            <a:ext cx="130048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18.jpg" descr="18.jp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39700" y="18415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We can distinguish two structural levels in this melody: the surface and a reduced level that includes only the principle tones"/>
          <p:cNvSpPr txBox="1"/>
          <p:nvPr/>
        </p:nvSpPr>
        <p:spPr>
          <a:xfrm>
            <a:off x="800100" y="69469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We can distinguish two structural levels in this melody: the surface and a reduced level that includes only the principle tones</a:t>
            </a:r>
          </a:p>
        </p:txBody>
      </p:sp>
      <p:pic>
        <p:nvPicPr>
          <p:cNvPr id="154" name="19.jpg" descr="19.jp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241300" y="2120900"/>
            <a:ext cx="130048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Chopin: Etude Op. 10, No. 3 in E Major"/>
          <p:cNvSpPr txBox="1"/>
          <p:nvPr/>
        </p:nvSpPr>
        <p:spPr>
          <a:xfrm>
            <a:off x="952500" y="-2667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46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Chopin: Etude Op. 10, No. 3 in E Major</a:t>
            </a:r>
          </a:p>
        </p:txBody>
      </p:sp>
      <p:sp>
        <p:nvSpPr>
          <p:cNvPr id="156" name="The melody outlines a symmetrical arch from E to E in mm. 1-5"/>
          <p:cNvSpPr txBox="1"/>
          <p:nvPr>
            <p:ph type="subTitle" sz="quarter" idx="1"/>
          </p:nvPr>
        </p:nvSpPr>
        <p:spPr>
          <a:xfrm>
            <a:off x="1270000" y="6032500"/>
            <a:ext cx="10464800" cy="1130300"/>
          </a:xfrm>
          <a:prstGeom prst="rect">
            <a:avLst/>
          </a:prstGeom>
        </p:spPr>
        <p:txBody>
          <a:bodyPr/>
          <a:lstStyle>
            <a:lvl1pPr indent="381000">
              <a:spcBef>
                <a:spcPts val="4800"/>
              </a:spcBef>
              <a:defRPr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The melody outlines a symmetrical arch from E to E in mm. 1-5</a:t>
            </a:r>
          </a:p>
        </p:txBody>
      </p:sp>
      <p:sp>
        <p:nvSpPr>
          <p:cNvPr id="157" name="Although F# in m. 1 and G# in m. 2 are consonant, C# in m. 3 at the same metric location is dissonant"/>
          <p:cNvSpPr txBox="1"/>
          <p:nvPr/>
        </p:nvSpPr>
        <p:spPr>
          <a:xfrm>
            <a:off x="800100" y="68961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368300" indent="-368300">
              <a:spcBef>
                <a:spcPts val="4800"/>
              </a:spcBef>
              <a:buSzPct val="55000"/>
              <a:buBlip>
                <a:blip r:embed="rId7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r>
              <a:t>Although F# in m. 1 and G# in m. 2 are </a:t>
            </a:r>
            <a:r>
              <a:rPr>
                <a:latin typeface="Bodoni SvtyTwo ITC TT-BookIta"/>
                <a:ea typeface="Bodoni SvtyTwo ITC TT-BookIta"/>
                <a:cs typeface="Bodoni SvtyTwo ITC TT-BookIta"/>
                <a:sym typeface="Bodoni SvtyTwo ITC TT-BookIta"/>
              </a:rPr>
              <a:t>consonant</a:t>
            </a:r>
            <a:r>
              <a:t>, C# in m. 3 at the same metric location is </a:t>
            </a:r>
            <a:r>
              <a:rPr>
                <a:latin typeface="Bodoni SvtyTwo ITC TT-BookIta"/>
                <a:ea typeface="Bodoni SvtyTwo ITC TT-BookIta"/>
                <a:cs typeface="Bodoni SvtyTwo ITC TT-BookIta"/>
                <a:sym typeface="Bodoni SvtyTwo ITC TT-BookIta"/>
              </a:rPr>
              <a:t>dissonant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50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2" dur="1000" fill="hold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5" dur="1000" fill="hold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6" dur="1000" fill="hold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5" dur="1000" fill="hold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xit" nodeType="click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88" dur="1000" fill="hold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click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xit" nodeType="click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0" dur="1000" fill="hold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xit" nodeType="clickEffect" presetID="9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3" dur="1000" fill="hold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Class="entr" nodeType="after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Class="entr" nodeType="afterEffect" presetID="9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Class="exit" nodeType="clickEffect" presetID="9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36" dur="1000" fill="hold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Class="exit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Class="entr" nodeType="afterEffect" presetID="9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Class="entr" nodeType="afterEffect" presetID="9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Class="exit" nodeType="clickEffect" presetID="9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2" dur="1000" fill="hold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Class="entr" nodeType="afterEffect" presetID="9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Class="entr" nodeType="afterEffect" presetID="9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Class="exit" nodeType="clickEffect" presetID="9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65" dur="1000" fill="hold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Class="entr" nodeType="afterEffect" presetID="9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Class="entr" nodeType="afterEffect" presetID="9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Class="entr" nodeType="clickEffect" presetID="9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Class="entr" nodeType="clickEffect" presetID="9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Class="exit" nodeType="clickEffect" presetID="9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88" dur="1000" fill="hold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Class="entr" nodeType="afterEffect" presetID="9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Class="entr" nodeType="afterEffect" presetID="9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Class="entr" nodeType="clickEffect" presetID="9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03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audio>
          </p:childTnLst>
        </p:cTn>
      </p:par>
    </p:tnLst>
    <p:bldLst>
      <p:bldP build="whole" bldLvl="1" animBg="1" rev="0" advAuto="0" spid="137" grpId="21"/>
      <p:bldP build="whole" bldLvl="1" animBg="1" rev="0" advAuto="0" spid="136" grpId="19"/>
      <p:bldP build="whole" bldLvl="1" animBg="1" rev="0" advAuto="0" spid="141" grpId="26"/>
      <p:bldP build="whole" bldLvl="1" animBg="1" rev="0" advAuto="0" spid="126" grpId="4"/>
      <p:bldP build="whole" bldLvl="1" animBg="1" rev="0" advAuto="0" spid="126" grpId="5"/>
      <p:bldP build="whole" bldLvl="1" animBg="1" rev="0" advAuto="0" spid="145" grpId="33"/>
      <p:bldP build="whole" bldLvl="1" animBg="1" rev="0" advAuto="0" spid="149" grpId="40"/>
      <p:bldP build="whole" bldLvl="1" animBg="1" rev="0" advAuto="0" spid="151" grpId="42"/>
      <p:bldP build="whole" bldLvl="1" animBg="1" rev="0" advAuto="0" spid="149" grpId="43"/>
      <p:bldP build="whole" bldLvl="1" animBg="1" rev="0" advAuto="0" spid="152" grpId="44"/>
      <p:bldP build="whole" bldLvl="1" animBg="1" rev="0" advAuto="0" spid="138" grpId="22"/>
      <p:bldP build="whole" bldLvl="1" animBg="1" rev="0" advAuto="0" spid="153" grpId="45"/>
      <p:bldP build="whole" bldLvl="1" animBg="1" rev="0" advAuto="0" spid="138" grpId="25"/>
      <p:bldP build="whole" bldLvl="1" animBg="1" rev="0" advAuto="0" spid="140" grpId="24"/>
      <p:bldP build="whole" bldLvl="1" animBg="1" rev="0" advAuto="0" spid="134" grpId="16"/>
      <p:bldP build="whole" bldLvl="1" animBg="1" rev="0" advAuto="0" spid="134" grpId="17"/>
      <p:bldP build="whole" bldLvl="1" animBg="1" rev="0" advAuto="0" spid="144" grpId="30"/>
      <p:bldP build="whole" bldLvl="1" animBg="1" rev="0" advAuto="0" spid="144" grpId="31"/>
      <p:bldP build="whole" bldLvl="1" animBg="1" rev="0" advAuto="0" spid="135" grpId="18"/>
      <p:bldP build="whole" bldLvl="1" animBg="1" rev="0" advAuto="0" spid="129" grpId="9"/>
      <p:bldP build="whole" bldLvl="1" animBg="1" rev="0" advAuto="0" spid="135" grpId="20"/>
      <p:bldP build="whole" bldLvl="1" animBg="1" rev="0" advAuto="0" spid="130" grpId="10"/>
      <p:bldP build="whole" bldLvl="1" animBg="1" rev="0" advAuto="0" spid="130" grpId="11"/>
      <p:bldP build="whole" bldLvl="1" animBg="1" rev="0" advAuto="0" spid="143" grpId="29"/>
      <p:bldP build="whole" bldLvl="1" animBg="1" rev="0" advAuto="0" spid="133" grpId="14"/>
      <p:bldP build="whole" bldLvl="1" animBg="1" rev="0" advAuto="0" spid="131" grpId="12"/>
      <p:bldP build="whole" bldLvl="1" animBg="1" rev="0" advAuto="0" spid="143" grpId="32"/>
      <p:bldP build="whole" bldLvl="1" animBg="1" rev="0" advAuto="0" spid="156" grpId="2"/>
      <p:bldP build="whole" bldLvl="1" animBg="1" rev="0" advAuto="0" spid="154" grpId="46"/>
      <p:bldP build="whole" bldLvl="1" animBg="1" rev="0" advAuto="0" spid="142" grpId="27"/>
      <p:bldP build="whole" bldLvl="1" animBg="1" rev="0" advAuto="0" spid="142" grpId="28"/>
      <p:bldP build="whole" bldLvl="1" animBg="1" rev="0" advAuto="0" spid="150" grpId="41"/>
      <p:bldP build="whole" bldLvl="1" animBg="1" rev="0" advAuto="0" spid="125" grpId="3"/>
      <p:bldP build="whole" bldLvl="1" animBg="1" rev="0" advAuto="0" spid="148" grpId="39"/>
      <p:bldP build="whole" bldLvl="1" animBg="1" rev="0" advAuto="0" spid="127" grpId="6"/>
      <p:bldP build="whole" bldLvl="1" animBg="1" rev="0" advAuto="0" spid="139" grpId="23"/>
      <p:bldP build="whole" bldLvl="1" animBg="1" rev="0" advAuto="0" spid="157" grpId="37"/>
      <p:bldP build="whole" bldLvl="1" animBg="1" rev="0" advAuto="0" spid="157" grpId="38"/>
      <p:bldP build="whole" bldLvl="1" animBg="1" rev="0" advAuto="0" spid="147" grpId="36"/>
      <p:bldP build="whole" bldLvl="1" animBg="1" rev="0" advAuto="0" spid="132" grpId="13"/>
      <p:bldP build="whole" bldLvl="1" animBg="1" rev="0" advAuto="0" spid="128" grpId="7"/>
      <p:bldP build="whole" bldLvl="1" animBg="1" rev="0" advAuto="0" spid="128" grpId="8"/>
      <p:bldP build="whole" bldLvl="1" animBg="1" rev="0" advAuto="0" spid="132" grpId="15"/>
      <p:bldP build="whole" bldLvl="1" animBg="1" rev="0" advAuto="0" spid="146" grpId="34"/>
      <p:bldP build="whole" bldLvl="1" animBg="1" rev="0" advAuto="0" spid="146" grpId="3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eethoven Quartet Op. 59, No. 1, i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Beethoven Quartet Op. 59, No. 1, iii</a:t>
            </a:r>
          </a:p>
        </p:txBody>
      </p:sp>
      <p:sp>
        <p:nvSpPr>
          <p:cNvPr id="160" name="The melody outlines a symmetrical arch from E to E in mm. 1-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825500"/>
          </a:lstStyle>
          <a:p>
            <a:pPr/>
            <a:r>
              <a:t>The melody outlines a symmetrical arch from E to E in mm. 1-5</a:t>
            </a:r>
          </a:p>
        </p:txBody>
      </p:sp>
      <p:sp>
        <p:nvSpPr>
          <p:cNvPr id="161" name="In m. 1 the leap to Eb and descent to Db suggest downward motion, as with F and E"/>
          <p:cNvSpPr txBox="1"/>
          <p:nvPr/>
        </p:nvSpPr>
        <p:spPr>
          <a:xfrm>
            <a:off x="1917700" y="67691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In m. 1 the leap to Eb and descent to Db suggest downward motion, as with F and E</a:t>
            </a:r>
          </a:p>
        </p:txBody>
      </p:sp>
      <p:sp>
        <p:nvSpPr>
          <p:cNvPr id="162" name="The opening of the melody forms a P5 with the viola"/>
          <p:cNvSpPr txBox="1"/>
          <p:nvPr/>
        </p:nvSpPr>
        <p:spPr>
          <a:xfrm>
            <a:off x="1663700" y="66294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The opening of the melody forms a P5 with the viola</a:t>
            </a:r>
          </a:p>
        </p:txBody>
      </p:sp>
      <p:sp>
        <p:nvSpPr>
          <p:cNvPr id="163" name="And Db and Eb are dissonant against the fifth"/>
          <p:cNvSpPr txBox="1"/>
          <p:nvPr/>
        </p:nvSpPr>
        <p:spPr>
          <a:xfrm>
            <a:off x="2235200" y="67691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And Db and Eb are dissonant against the fifth</a:t>
            </a:r>
          </a:p>
        </p:txBody>
      </p:sp>
      <p:sp>
        <p:nvSpPr>
          <p:cNvPr id="164" name="While F on the second beat is dissonant against the fifth in the viola and cello"/>
          <p:cNvSpPr txBox="1"/>
          <p:nvPr/>
        </p:nvSpPr>
        <p:spPr>
          <a:xfrm>
            <a:off x="2032000" y="69850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While F on the second beat is dissonant against the fifth in the viola and cello</a:t>
            </a:r>
          </a:p>
        </p:txBody>
      </p:sp>
      <p:sp>
        <p:nvSpPr>
          <p:cNvPr id="165" name="But E is consonant"/>
          <p:cNvSpPr txBox="1"/>
          <p:nvPr/>
        </p:nvSpPr>
        <p:spPr>
          <a:xfrm>
            <a:off x="2387600" y="69088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But E is consonant</a:t>
            </a:r>
          </a:p>
        </p:txBody>
      </p:sp>
      <p:pic>
        <p:nvPicPr>
          <p:cNvPr id="166" name="1.jpg" descr="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00" y="2781300"/>
            <a:ext cx="130048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2.jpg" descr="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781300"/>
            <a:ext cx="130048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3.jpg" descr="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4500" y="2781300"/>
            <a:ext cx="130048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4.jpg" descr="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27000" y="2527300"/>
            <a:ext cx="130048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5.jpg" descr="5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2100" y="2667000"/>
            <a:ext cx="130048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beethoven_op59_1_iii_1-4.mov" descr="beethoven_op59_1_iii_1-4.mov"/>
          <p:cNvPicPr>
            <a:picLocks noChangeAspect="0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762000" y="82169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86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" dur="1000" fill="hold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6" dur="1000" fill="hold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9" dur="1000" fill="hold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59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audio>
          </p:childTnLst>
        </p:cTn>
      </p:par>
    </p:tnLst>
    <p:bldLst>
      <p:bldP build="whole" bldLvl="1" animBg="1" rev="0" advAuto="0" spid="170" grpId="12"/>
      <p:bldP build="whole" bldLvl="1" animBg="1" rev="0" advAuto="0" spid="163" grpId="7"/>
      <p:bldP build="whole" bldLvl="1" animBg="1" rev="0" advAuto="0" spid="163" grpId="8"/>
      <p:bldP build="whole" bldLvl="1" animBg="1" rev="0" advAuto="0" spid="161" grpId="2"/>
      <p:bldP build="whole" bldLvl="1" animBg="1" rev="0" advAuto="0" spid="168" grpId="6"/>
      <p:bldP build="whole" bldLvl="1" animBg="1" rev="0" advAuto="0" spid="167" grpId="3"/>
      <p:bldP build="whole" bldLvl="1" animBg="1" rev="0" advAuto="0" spid="162" grpId="4"/>
      <p:bldP build="whole" bldLvl="1" animBg="1" rev="0" advAuto="0" spid="162" grpId="5"/>
      <p:bldP build="whole" bldLvl="1" animBg="1" rev="0" advAuto="0" spid="164" grpId="10"/>
      <p:bldP build="whole" bldLvl="1" animBg="1" rev="0" advAuto="0" spid="164" grpId="11"/>
      <p:bldP build="whole" bldLvl="1" animBg="1" rev="0" advAuto="0" spid="169" grpId="9"/>
      <p:bldP build="whole" bldLvl="1" animBg="1" rev="0" advAuto="0" spid="165" grpId="1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Beethoven Quartet Op. 59, No. 1, iii"/>
          <p:cNvSpPr txBox="1"/>
          <p:nvPr>
            <p:ph type="title"/>
          </p:nvPr>
        </p:nvSpPr>
        <p:spPr>
          <a:xfrm>
            <a:off x="952500" y="2286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6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Beethoven Quartet Op. 59, No. 1, iii</a:t>
            </a:r>
          </a:p>
        </p:txBody>
      </p:sp>
      <p:sp>
        <p:nvSpPr>
          <p:cNvPr id="174" name="The melody outlines a symmetrical arch from E to E in mm. 1-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825500"/>
          </a:lstStyle>
          <a:p>
            <a:pPr/>
            <a:r>
              <a:t>The melody outlines a symmetrical arch from E to E in mm. 1-5</a:t>
            </a:r>
          </a:p>
        </p:txBody>
      </p:sp>
      <p:sp>
        <p:nvSpPr>
          <p:cNvPr id="175" name="Dissonances set up in m. 1 are resolved in m. 2: Db to C, and E to F"/>
          <p:cNvSpPr txBox="1"/>
          <p:nvPr/>
        </p:nvSpPr>
        <p:spPr>
          <a:xfrm>
            <a:off x="1257300" y="62484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Dissonances set up in m. 1 are resolved in m. 2: Db to C, and E to F</a:t>
            </a:r>
          </a:p>
        </p:txBody>
      </p:sp>
      <p:sp>
        <p:nvSpPr>
          <p:cNvPr id="176" name="Two melodic strands emerge, converging on Ab"/>
          <p:cNvSpPr txBox="1"/>
          <p:nvPr/>
        </p:nvSpPr>
        <p:spPr>
          <a:xfrm>
            <a:off x="1574800" y="60833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Two melodic strands emerge, converging on Ab</a:t>
            </a:r>
          </a:p>
        </p:txBody>
      </p:sp>
      <p:sp>
        <p:nvSpPr>
          <p:cNvPr id="177" name="The beam shows the implied two-voice texture"/>
          <p:cNvSpPr txBox="1"/>
          <p:nvPr/>
        </p:nvSpPr>
        <p:spPr>
          <a:xfrm>
            <a:off x="1905000" y="70993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The beam shows the implied two-voice texture</a:t>
            </a:r>
          </a:p>
        </p:txBody>
      </p:sp>
      <p:pic>
        <p:nvPicPr>
          <p:cNvPr id="178" name="6.jpg" descr="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35200"/>
            <a:ext cx="130048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7.jpg" descr="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235200"/>
            <a:ext cx="130048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8.jpg" descr="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609600" y="2235200"/>
            <a:ext cx="130048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9.jpg" descr="9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900" y="1879600"/>
            <a:ext cx="130048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10.jpg" descr="1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3600" y="1879600"/>
            <a:ext cx="13004800" cy="419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10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9" dur="1000" fill="hold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3"/>
      <p:bldP build="whole" bldLvl="1" animBg="1" rev="0" advAuto="0" spid="182" grpId="7"/>
      <p:bldP build="whole" bldLvl="1" animBg="1" rev="0" advAuto="0" spid="177" grpId="8"/>
      <p:bldP build="whole" bldLvl="1" animBg="1" rev="0" advAuto="0" spid="176" grpId="4"/>
      <p:bldP build="whole" bldLvl="1" animBg="1" rev="0" advAuto="0" spid="176" grpId="6"/>
      <p:bldP build="whole" bldLvl="1" animBg="1" rev="0" advAuto="0" spid="181" grpId="5"/>
      <p:bldP build="whole" bldLvl="1" animBg="1" rev="0" advAuto="0" spid="179" grpId="2"/>
      <p:bldP build="whole" bldLvl="1" animBg="1" rev="0" advAuto="0" spid="17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reenslee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Greensleeves</a:t>
            </a:r>
          </a:p>
        </p:txBody>
      </p:sp>
      <p:sp>
        <p:nvSpPr>
          <p:cNvPr id="185" name="The climax tone A initiates a stepwise descent in the top voice"/>
          <p:cNvSpPr txBox="1"/>
          <p:nvPr/>
        </p:nvSpPr>
        <p:spPr>
          <a:xfrm>
            <a:off x="1409700" y="63373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The climax tone A initiates a stepwise descent in the top voice</a:t>
            </a:r>
          </a:p>
        </p:txBody>
      </p:sp>
      <p:sp>
        <p:nvSpPr>
          <p:cNvPr id="186" name="But the tones beneath function as arpeggiations of underlying harmonies"/>
          <p:cNvSpPr txBox="1"/>
          <p:nvPr/>
        </p:nvSpPr>
        <p:spPr>
          <a:xfrm>
            <a:off x="1409700" y="661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But the tones beneath function as arpeggiations of underlying harmonies</a:t>
            </a:r>
          </a:p>
        </p:txBody>
      </p:sp>
      <p:sp>
        <p:nvSpPr>
          <p:cNvPr id="187" name="In m. 7 F is not followed by E but by the leading C# on beat 2"/>
          <p:cNvSpPr txBox="1"/>
          <p:nvPr/>
        </p:nvSpPr>
        <p:spPr>
          <a:xfrm>
            <a:off x="1155700" y="661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In m. 7 F is not followed by E but by the leading C# on beat 2</a:t>
            </a:r>
          </a:p>
        </p:txBody>
      </p:sp>
      <p:sp>
        <p:nvSpPr>
          <p:cNvPr id="188" name="The downward melodic pull is so strong that Schenker regarded the l.t. as a substitute for scale degree ˆ2 in such a context."/>
          <p:cNvSpPr txBox="1"/>
          <p:nvPr/>
        </p:nvSpPr>
        <p:spPr>
          <a:xfrm>
            <a:off x="1155700" y="661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The downward melodic pull is so strong that Schenker regarded the l.t. as a substitute for scale degree ˆ2 in such a context.</a:t>
            </a:r>
          </a:p>
        </p:txBody>
      </p:sp>
      <p:sp>
        <p:nvSpPr>
          <p:cNvPr id="189" name="Parentheses indicate these implied tones"/>
          <p:cNvSpPr txBox="1"/>
          <p:nvPr/>
        </p:nvSpPr>
        <p:spPr>
          <a:xfrm>
            <a:off x="2222500" y="661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Parentheses indicate these implied tones</a:t>
            </a:r>
          </a:p>
        </p:txBody>
      </p:sp>
      <p:pic>
        <p:nvPicPr>
          <p:cNvPr id="190" name="1.jpg" descr="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933700"/>
            <a:ext cx="130048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2.jpg" descr="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794000"/>
            <a:ext cx="13004800" cy="314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1000" fill="hold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" dur="1000" fill="hold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4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7" dur="1000" fill="hold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whole" bldLvl="1" animBg="1" rev="0" advAuto="0" spid="186" grpId="3"/>
      <p:bldP build="whole" bldLvl="1" animBg="1" rev="0" advAuto="0" spid="187" grpId="5"/>
      <p:bldP build="whole" bldLvl="1" animBg="1" rev="0" advAuto="0" spid="191" grpId="6"/>
      <p:bldP build="whole" bldLvl="1" animBg="1" rev="0" advAuto="0" spid="187" grpId="4"/>
      <p:bldP build="whole" bldLvl="1" animBg="1" rev="0" advAuto="0" spid="188" grpId="7"/>
      <p:bldP build="whole" bldLvl="1" animBg="1" rev="0" advAuto="0" spid="188" grpId="8"/>
      <p:bldP build="whole" bldLvl="1" animBg="1" rev="0" advAuto="0" spid="189" grpId="9"/>
      <p:bldP build="whole" bldLvl="1" animBg="1" rev="0" advAuto="0" spid="1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ach Cello Suite, No. 1, Prelu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Bach Cello Suite, No. 1, Prelude</a:t>
            </a:r>
          </a:p>
        </p:txBody>
      </p:sp>
      <p:sp>
        <p:nvSpPr>
          <p:cNvPr id="194" name="A single cello line unites three different voices"/>
          <p:cNvSpPr txBox="1"/>
          <p:nvPr/>
        </p:nvSpPr>
        <p:spPr>
          <a:xfrm>
            <a:off x="1295400" y="60833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 A single cello line unites three different voices</a:t>
            </a:r>
          </a:p>
        </p:txBody>
      </p:sp>
      <p:sp>
        <p:nvSpPr>
          <p:cNvPr id="195" name="This kind of polyphony occurs frequently in music for solo instruments"/>
          <p:cNvSpPr txBox="1"/>
          <p:nvPr/>
        </p:nvSpPr>
        <p:spPr>
          <a:xfrm>
            <a:off x="1295400" y="61849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68300" indent="-368300">
              <a:spcBef>
                <a:spcPts val="4800"/>
              </a:spcBef>
              <a:buSzPct val="55000"/>
              <a:buBlip>
                <a:blip r:embed="rId2"/>
              </a:buBlip>
              <a:defRPr sz="34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This kind of polyphony occurs frequently in music for solo instruments</a:t>
            </a:r>
          </a:p>
        </p:txBody>
      </p:sp>
      <p:pic>
        <p:nvPicPr>
          <p:cNvPr id="196" name="02_melody_and_counterpoint.021-003.jpg" descr="02_melody_and_counterpoint.021-00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3251200"/>
            <a:ext cx="12814300" cy="227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Bach_cello_ste_1_1.mov" descr="Bach_cello_ste_1_1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5511800" y="61214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6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" dur="1000" fill="hold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197"/>
                </p:tgtEl>
              </p:cMediaNode>
            </p:audio>
          </p:childTnLst>
        </p:cTn>
      </p:par>
    </p:tnLst>
    <p:bldLst>
      <p:bldP build="whole" bldLvl="1" animBg="1" rev="0" advAuto="0" spid="194" grpId="2"/>
      <p:bldP build="whole" bldLvl="1" animBg="1" rev="0" advAuto="0" spid="195" grpId="3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