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def" i="de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6D6A67"/>
        </a:fontRef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chemeClr val="accent1">
            <a:hueOff val="54750"/>
            <a:satOff val="-1697"/>
            <a:lumOff val="-18038"/>
          </a:schemeClr>
        </a:fontRef>
        <a:schemeClr val="accent1">
          <a:hueOff val="54750"/>
          <a:satOff val="-1697"/>
          <a:lumOff val="-18038"/>
        </a:schemeClr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rgbClr val="9ABDE9"/>
          </a:solidFill>
        </a:fill>
      </a:tcStyle>
    </a:firstCol>
    <a:lastRow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09193"/>
              <a:satOff val="-4874"/>
              <a:lumOff val="12971"/>
            </a:schemeClr>
          </a:solidFill>
        </a:fill>
      </a:tcStyle>
    </a:lastRow>
    <a:firstRow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09193"/>
              <a:satOff val="-4874"/>
              <a:lumOff val="12971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406400" y="8623300"/>
            <a:ext cx="12192001" cy="50927"/>
            <a:chOff x="0" y="0"/>
            <a:chExt cx="12192000" cy="50926"/>
          </a:xfrm>
        </p:grpSpPr>
        <p:sp>
          <p:nvSpPr>
            <p:cNvPr id="14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7" name="Date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8" name="Title Text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"/>
          <p:cNvGrpSpPr/>
          <p:nvPr/>
        </p:nvGrpSpPr>
        <p:grpSpPr>
          <a:xfrm>
            <a:off x="406400" y="5270500"/>
            <a:ext cx="5689600" cy="50927"/>
            <a:chOff x="0" y="0"/>
            <a:chExt cx="5689600" cy="50926"/>
          </a:xfrm>
        </p:grpSpPr>
        <p:sp>
          <p:nvSpPr>
            <p:cNvPr id="102" name="Line"/>
            <p:cNvSpPr/>
            <p:nvPr/>
          </p:nvSpPr>
          <p:spPr>
            <a:xfrm>
              <a:off x="0" y="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" name="Line"/>
            <p:cNvSpPr/>
            <p:nvPr/>
          </p:nvSpPr>
          <p:spPr>
            <a:xfrm>
              <a:off x="0" y="5080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5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355600" y="5410200"/>
            <a:ext cx="5816600" cy="1663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ffectLst>
            <a:outerShdw sx="100000" sy="100000" kx="0" ky="0" algn="b" rotWithShape="0" blurRad="38100" dist="12700" dir="540000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"/>
          <p:cNvGrpSpPr/>
          <p:nvPr/>
        </p:nvGrpSpPr>
        <p:grpSpPr>
          <a:xfrm>
            <a:off x="406400" y="2565400"/>
            <a:ext cx="5689600" cy="50927"/>
            <a:chOff x="0" y="0"/>
            <a:chExt cx="5689600" cy="50926"/>
          </a:xfrm>
        </p:grpSpPr>
        <p:sp>
          <p:nvSpPr>
            <p:cNvPr id="115" name="Line"/>
            <p:cNvSpPr/>
            <p:nvPr/>
          </p:nvSpPr>
          <p:spPr>
            <a:xfrm>
              <a:off x="0" y="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" name="Line"/>
            <p:cNvSpPr/>
            <p:nvPr/>
          </p:nvSpPr>
          <p:spPr>
            <a:xfrm>
              <a:off x="0" y="5080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18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ffectLst>
            <a:outerShdw sx="100000" sy="100000" kx="0" ky="0" algn="b" rotWithShape="0" blurRad="38100" dist="12700" dir="5400000">
              <a:srgbClr val="000000"/>
            </a:outerShdw>
          </a:effectLst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half" idx="1"/>
          </p:nvPr>
        </p:nvSpPr>
        <p:spPr>
          <a:xfrm>
            <a:off x="355600" y="2984500"/>
            <a:ext cx="5892800" cy="632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half" idx="1"/>
          </p:nvPr>
        </p:nvSpPr>
        <p:spPr>
          <a:xfrm>
            <a:off x="6756400" y="2984500"/>
            <a:ext cx="5892800" cy="632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614680"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ody Level One…"/>
          <p:cNvSpPr txBox="1"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800"/>
            </a:lvl1pPr>
            <a:lvl2pPr>
              <a:lnSpc>
                <a:spcPct val="120000"/>
              </a:lnSpc>
              <a:defRPr sz="3800"/>
            </a:lvl2pPr>
            <a:lvl3pPr>
              <a:lnSpc>
                <a:spcPct val="120000"/>
              </a:lnSpc>
              <a:defRPr sz="3800"/>
            </a:lvl3pPr>
            <a:lvl4pPr>
              <a:lnSpc>
                <a:spcPct val="120000"/>
              </a:lnSpc>
              <a:defRPr sz="3800"/>
            </a:lvl4pPr>
            <a:lvl5pPr>
              <a:lnSpc>
                <a:spcPct val="120000"/>
              </a:lnSpc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"/>
          <p:cNvGrpSpPr/>
          <p:nvPr/>
        </p:nvGrpSpPr>
        <p:grpSpPr>
          <a:xfrm>
            <a:off x="406400" y="4864100"/>
            <a:ext cx="12192001" cy="50927"/>
            <a:chOff x="0" y="0"/>
            <a:chExt cx="12192000" cy="50926"/>
          </a:xfrm>
        </p:grpSpPr>
        <p:sp>
          <p:nvSpPr>
            <p:cNvPr id="68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71" name="Title Text"/>
          <p:cNvSpPr txBox="1"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"/>
          <p:cNvGrpSpPr/>
          <p:nvPr/>
        </p:nvGrpSpPr>
        <p:grpSpPr>
          <a:xfrm>
            <a:off x="406400" y="8623300"/>
            <a:ext cx="12192001" cy="50927"/>
            <a:chOff x="0" y="0"/>
            <a:chExt cx="12192000" cy="50926"/>
          </a:xfrm>
        </p:grpSpPr>
        <p:sp>
          <p:nvSpPr>
            <p:cNvPr id="79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2" name="Date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83" name="Image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idx="13"/>
          </p:nvPr>
        </p:nvSpPr>
        <p:spPr>
          <a:xfrm>
            <a:off x="65151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4" name="Image"/>
          <p:cNvSpPr/>
          <p:nvPr>
            <p:ph type="pic" idx="14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406400" y="2565400"/>
            <a:ext cx="12192001" cy="50927"/>
            <a:chOff x="0" y="0"/>
            <a:chExt cx="12192000" cy="50926"/>
          </a:xfrm>
        </p:grpSpPr>
        <p:sp>
          <p:nvSpPr>
            <p:cNvPr id="2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" name="Title Text"/>
          <p:cNvSpPr txBox="1"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9pPr>
    </p:titleStyle>
    <p:bodyStyle>
      <a:lvl1pPr marL="368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1pPr>
      <a:lvl2pPr marL="812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2pPr>
      <a:lvl3pPr marL="1257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3pPr>
      <a:lvl4pPr marL="1701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4pPr>
      <a:lvl5pPr marL="2146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5pPr>
      <a:lvl6pPr marL="2590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6pPr>
      <a:lvl7pPr marL="3035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7pPr>
      <a:lvl8pPr marL="3479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8pPr>
      <a:lvl9pPr marL="3924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"/><Relationship Id="rId3" Type="http://schemas.openxmlformats.org/officeDocument/2006/relationships/image" Target="../media/image6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5.tif"/><Relationship Id="rId6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ate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Date</a:t>
            </a:r>
          </a:p>
        </p:txBody>
      </p:sp>
      <p:sp>
        <p:nvSpPr>
          <p:cNvPr id="149" name="Wach’ auf, mein Her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Wach’ auf, mein Herz</a:t>
            </a:r>
          </a:p>
        </p:txBody>
      </p:sp>
      <p:sp>
        <p:nvSpPr>
          <p:cNvPr id="150" name="Bach Chora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Bach Chorale</a:t>
            </a:r>
          </a:p>
        </p:txBody>
      </p:sp>
      <p:pic>
        <p:nvPicPr>
          <p:cNvPr id="151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00" y="1612900"/>
            <a:ext cx="13335357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1816100"/>
            <a:ext cx="12822611" cy="3574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Explain this analysis of the bass line"/>
          <p:cNvSpPr/>
          <p:nvPr/>
        </p:nvSpPr>
        <p:spPr>
          <a:xfrm>
            <a:off x="725605" y="5651500"/>
            <a:ext cx="109474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Explain this analysis of the bass line</a:t>
            </a:r>
          </a:p>
        </p:txBody>
      </p:sp>
      <p:pic>
        <p:nvPicPr>
          <p:cNvPr id="211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1000" y="2933700"/>
            <a:ext cx="381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00" y="1612900"/>
            <a:ext cx="13335357" cy="368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Is IV a predominant or not?"/>
          <p:cNvSpPr/>
          <p:nvPr/>
        </p:nvSpPr>
        <p:spPr>
          <a:xfrm>
            <a:off x="950329" y="7150100"/>
            <a:ext cx="4757553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IV a predominant or not?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00" y="1612900"/>
            <a:ext cx="13335357" cy="368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No - it is part of a tonic prolongation - why?"/>
          <p:cNvSpPr/>
          <p:nvPr/>
        </p:nvSpPr>
        <p:spPr>
          <a:xfrm>
            <a:off x="776405" y="7150100"/>
            <a:ext cx="109474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 - it is part of a tonic prolongation - </a:t>
            </a:r>
            <a:r>
              <a:rPr i="1"/>
              <a:t>why?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00" y="1612900"/>
            <a:ext cx="13335357" cy="368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It’s part of an evaded cadence: V42 as a neighbor to I6"/>
          <p:cNvSpPr/>
          <p:nvPr/>
        </p:nvSpPr>
        <p:spPr>
          <a:xfrm>
            <a:off x="776405" y="6870700"/>
            <a:ext cx="109474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It’s part of an evaded cadence: V</a:t>
            </a:r>
            <a:r>
              <a:rPr baseline="31999"/>
              <a:t>4</a:t>
            </a:r>
            <a:r>
              <a:rPr baseline="-5999"/>
              <a:t>2</a:t>
            </a:r>
            <a:r>
              <a:t> as a neighbor to I</a:t>
            </a:r>
            <a:r>
              <a:rPr baseline="31999"/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00" y="1612900"/>
            <a:ext cx="13335357" cy="368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he true predominant is found on the downbeat to m. 3"/>
          <p:cNvSpPr/>
          <p:nvPr/>
        </p:nvSpPr>
        <p:spPr>
          <a:xfrm>
            <a:off x="776405" y="6870700"/>
            <a:ext cx="109474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true predominant is found on the downbeat to m.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20" y="965200"/>
            <a:ext cx="12822612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2514600"/>
            <a:ext cx="12822611" cy="254859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he half cadence at the end of the antecedent is not resolved until the final tonic.…"/>
          <p:cNvSpPr/>
          <p:nvPr/>
        </p:nvSpPr>
        <p:spPr>
          <a:xfrm>
            <a:off x="408105" y="5283200"/>
            <a:ext cx="10947401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half cadence at the end of the antecedent is not resolved until the final tonic.</a:t>
            </a:r>
          </a:p>
          <a:p>
            <a:pPr/>
            <a:r>
              <a:t>The beginning of the consequent </a:t>
            </a:r>
            <a:r>
              <a:rPr i="1"/>
              <a:t>interrupts</a:t>
            </a:r>
            <a:r>
              <a:t> the cadence, and returns to the beginning, as it were.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2425700"/>
            <a:ext cx="12822611" cy="271612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onata Op. 13, ii"/>
          <p:cNvSpPr/>
          <p:nvPr/>
        </p:nvSpPr>
        <p:spPr>
          <a:xfrm>
            <a:off x="355600" y="6908800"/>
            <a:ext cx="122936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pc="-128" sz="64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j-lt"/>
                <a:ea typeface="+mj-ea"/>
                <a:cs typeface="+mj-cs"/>
                <a:sym typeface="Didot"/>
              </a:defRPr>
            </a:lvl1pPr>
          </a:lstStyle>
          <a:p>
            <a:pPr/>
            <a:r>
              <a:t>Sonata Op. 13, ii</a:t>
            </a:r>
          </a:p>
        </p:txBody>
      </p:sp>
      <p:sp>
        <p:nvSpPr>
          <p:cNvPr id="172" name="Beethoven"/>
          <p:cNvSpPr/>
          <p:nvPr/>
        </p:nvSpPr>
        <p:spPr>
          <a:xfrm>
            <a:off x="355600" y="8001000"/>
            <a:ext cx="1229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>
              <a:lnSpc>
                <a:spcPct val="90000"/>
              </a:lnSpc>
              <a:buFont typeface="Zapf Dingbats"/>
              <a:defRPr sz="2400">
                <a:solidFill>
                  <a:srgbClr val="5C86B9"/>
                </a:solidFill>
              </a:defRPr>
            </a:lvl1pPr>
          </a:lstStyle>
          <a:p>
            <a:pPr/>
            <a:r>
              <a:t>Beethoven</a:t>
            </a:r>
          </a:p>
        </p:txBody>
      </p:sp>
      <p:pic>
        <p:nvPicPr>
          <p:cNvPr id="173" name="Beethoven_Op.13_ii_1-8.mov" descr="Beethoven_Op.13_ii_1-8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65200" y="58420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I"/>
          <p:cNvSpPr/>
          <p:nvPr/>
        </p:nvSpPr>
        <p:spPr>
          <a:xfrm>
            <a:off x="1061473" y="4394200"/>
            <a:ext cx="24266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75" name="V42"/>
          <p:cNvSpPr/>
          <p:nvPr/>
        </p:nvSpPr>
        <p:spPr>
          <a:xfrm>
            <a:off x="1666509" y="4394200"/>
            <a:ext cx="64344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V</a:t>
            </a:r>
            <a:r>
              <a:rPr baseline="31999"/>
              <a:t>4</a:t>
            </a:r>
            <a:r>
              <a:rPr baseline="-5999"/>
              <a:t>2</a:t>
            </a:r>
          </a:p>
        </p:txBody>
      </p:sp>
      <p:sp>
        <p:nvSpPr>
          <p:cNvPr id="176" name="I6"/>
          <p:cNvSpPr/>
          <p:nvPr/>
        </p:nvSpPr>
        <p:spPr>
          <a:xfrm>
            <a:off x="2613390" y="4394200"/>
            <a:ext cx="36966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I</a:t>
            </a:r>
            <a:r>
              <a:rPr baseline="31999"/>
              <a:t>6</a:t>
            </a:r>
          </a:p>
        </p:txBody>
      </p:sp>
      <p:sp>
        <p:nvSpPr>
          <p:cNvPr id="177" name="V65"/>
          <p:cNvSpPr/>
          <p:nvPr/>
        </p:nvSpPr>
        <p:spPr>
          <a:xfrm>
            <a:off x="3162300" y="4394200"/>
            <a:ext cx="64344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V</a:t>
            </a:r>
            <a:r>
              <a:rPr baseline="31999"/>
              <a:t>6</a:t>
            </a:r>
            <a:r>
              <a:rPr baseline="-5999"/>
              <a:t>5</a:t>
            </a:r>
          </a:p>
        </p:txBody>
      </p:sp>
      <p:sp>
        <p:nvSpPr>
          <p:cNvPr id="178" name="I"/>
          <p:cNvSpPr/>
          <p:nvPr/>
        </p:nvSpPr>
        <p:spPr>
          <a:xfrm>
            <a:off x="3987800" y="4533900"/>
            <a:ext cx="24266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79" name="V65"/>
          <p:cNvSpPr/>
          <p:nvPr/>
        </p:nvSpPr>
        <p:spPr>
          <a:xfrm>
            <a:off x="4165600" y="4533900"/>
            <a:ext cx="64344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V</a:t>
            </a:r>
            <a:r>
              <a:rPr baseline="31999"/>
              <a:t>6</a:t>
            </a:r>
            <a:r>
              <a:rPr baseline="-5999"/>
              <a:t>5</a:t>
            </a:r>
          </a:p>
        </p:txBody>
      </p:sp>
      <p:sp>
        <p:nvSpPr>
          <p:cNvPr id="180" name="vi"/>
          <p:cNvSpPr/>
          <p:nvPr/>
        </p:nvSpPr>
        <p:spPr>
          <a:xfrm>
            <a:off x="4536622" y="4940300"/>
            <a:ext cx="44042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vi</a:t>
            </a:r>
          </a:p>
        </p:txBody>
      </p:sp>
      <p:sp>
        <p:nvSpPr>
          <p:cNvPr id="181" name="V43…"/>
          <p:cNvSpPr/>
          <p:nvPr/>
        </p:nvSpPr>
        <p:spPr>
          <a:xfrm>
            <a:off x="4921249" y="4432300"/>
            <a:ext cx="70694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u="sng">
                <a:solidFill>
                  <a:srgbClr val="371A94"/>
                </a:solidFill>
              </a:defRPr>
            </a:pPr>
            <a:r>
              <a:t>V</a:t>
            </a:r>
            <a:r>
              <a:rPr baseline="31999"/>
              <a:t>4</a:t>
            </a:r>
            <a:r>
              <a:rPr baseline="-5999"/>
              <a:t>3</a:t>
            </a:r>
            <a:endParaRPr baseline="-5999"/>
          </a:p>
          <a:p>
            <a:pPr>
              <a:defRPr>
                <a:solidFill>
                  <a:srgbClr val="371A94"/>
                </a:solidFill>
              </a:defRPr>
            </a:pPr>
            <a:r>
              <a:t>V</a:t>
            </a:r>
          </a:p>
        </p:txBody>
      </p:sp>
      <p:sp>
        <p:nvSpPr>
          <p:cNvPr id="182" name="V"/>
          <p:cNvSpPr/>
          <p:nvPr/>
        </p:nvSpPr>
        <p:spPr>
          <a:xfrm>
            <a:off x="5626100" y="4394200"/>
            <a:ext cx="38944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183" name="V42"/>
          <p:cNvSpPr/>
          <p:nvPr/>
        </p:nvSpPr>
        <p:spPr>
          <a:xfrm>
            <a:off x="6908800" y="4572000"/>
            <a:ext cx="64344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V</a:t>
            </a:r>
            <a:r>
              <a:rPr baseline="31999"/>
              <a:t>4</a:t>
            </a:r>
            <a:r>
              <a:rPr baseline="-5999"/>
              <a:t>2</a:t>
            </a:r>
          </a:p>
        </p:txBody>
      </p:sp>
      <p:sp>
        <p:nvSpPr>
          <p:cNvPr id="184" name="I6"/>
          <p:cNvSpPr/>
          <p:nvPr/>
        </p:nvSpPr>
        <p:spPr>
          <a:xfrm>
            <a:off x="8559800" y="4394200"/>
            <a:ext cx="36966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I</a:t>
            </a:r>
            <a:r>
              <a:rPr baseline="31999"/>
              <a:t>6</a:t>
            </a:r>
          </a:p>
        </p:txBody>
      </p:sp>
      <p:sp>
        <p:nvSpPr>
          <p:cNvPr id="185" name="V7…"/>
          <p:cNvSpPr/>
          <p:nvPr/>
        </p:nvSpPr>
        <p:spPr>
          <a:xfrm>
            <a:off x="9140459" y="4432300"/>
            <a:ext cx="57994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rPr u="sng"/>
              <a:t>V</a:t>
            </a:r>
            <a:r>
              <a:rPr baseline="31999"/>
              <a:t>7</a:t>
            </a:r>
            <a:endParaRPr baseline="31999"/>
          </a:p>
          <a:p>
            <a:pPr>
              <a:defRPr>
                <a:solidFill>
                  <a:srgbClr val="371A94"/>
                </a:solidFill>
              </a:defRPr>
            </a:pPr>
            <a:r>
              <a:t>ii</a:t>
            </a:r>
          </a:p>
        </p:txBody>
      </p:sp>
      <p:sp>
        <p:nvSpPr>
          <p:cNvPr id="186" name="ii"/>
          <p:cNvSpPr/>
          <p:nvPr/>
        </p:nvSpPr>
        <p:spPr>
          <a:xfrm>
            <a:off x="9922805" y="4572000"/>
            <a:ext cx="33605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ii</a:t>
            </a:r>
          </a:p>
        </p:txBody>
      </p:sp>
      <p:sp>
        <p:nvSpPr>
          <p:cNvPr id="187" name="V7"/>
          <p:cNvSpPr/>
          <p:nvPr/>
        </p:nvSpPr>
        <p:spPr>
          <a:xfrm>
            <a:off x="10668000" y="4572000"/>
            <a:ext cx="5164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V</a:t>
            </a:r>
            <a:r>
              <a:rPr baseline="31999"/>
              <a:t>7</a:t>
            </a:r>
          </a:p>
        </p:txBody>
      </p:sp>
      <p:sp>
        <p:nvSpPr>
          <p:cNvPr id="188" name="I"/>
          <p:cNvSpPr/>
          <p:nvPr/>
        </p:nvSpPr>
        <p:spPr>
          <a:xfrm>
            <a:off x="11633200" y="4686300"/>
            <a:ext cx="24266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I</a:t>
            </a:r>
          </a:p>
        </p:txBody>
      </p:sp>
      <p:pic>
        <p:nvPicPr>
          <p:cNvPr id="189" name="droppedImage.tiff" descr="dropped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83700" y="3771900"/>
            <a:ext cx="381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68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668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668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668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668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668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668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668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668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668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668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2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4168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2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668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668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668"/>
                            </p:stCondLst>
                            <p:childTnLst>
                              <p:par>
                                <p:cTn id="47" presetClass="entr" nodeType="afterEffect" presetSubtype="0" presetID="1" grpId="15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2668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52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build="whole" bldLvl="1" animBg="1" rev="0" advAuto="0" spid="178" grpId="6"/>
      <p:bldP build="whole" bldLvl="1" animBg="1" rev="0" advAuto="0" spid="176" grpId="4"/>
      <p:bldP build="whole" bldLvl="1" animBg="1" rev="0" advAuto="0" spid="180" grpId="8"/>
      <p:bldP build="whole" bldLvl="1" animBg="1" rev="0" advAuto="0" spid="186" grpId="14"/>
      <p:bldP build="whole" bldLvl="1" animBg="1" rev="0" advAuto="0" spid="188" grpId="16"/>
      <p:bldP build="whole" bldLvl="1" animBg="1" rev="0" advAuto="0" spid="187" grpId="15"/>
      <p:bldP build="whole" bldLvl="1" animBg="1" rev="0" advAuto="0" spid="181" grpId="9"/>
      <p:bldP build="whole" bldLvl="1" animBg="1" rev="0" advAuto="0" spid="183" grpId="11"/>
      <p:bldP build="whole" bldLvl="1" animBg="1" rev="0" advAuto="0" spid="174" grpId="2"/>
      <p:bldP build="whole" bldLvl="1" animBg="1" rev="0" advAuto="0" spid="177" grpId="5"/>
      <p:bldP build="whole" bldLvl="1" animBg="1" rev="0" advAuto="0" spid="182" grpId="10"/>
      <p:bldP build="whole" bldLvl="1" animBg="1" rev="0" advAuto="0" spid="184" grpId="12"/>
      <p:bldP build="whole" bldLvl="1" animBg="1" rev="0" advAuto="0" spid="179" grpId="7"/>
      <p:bldP build="whole" bldLvl="1" animBg="1" rev="0" advAuto="0" spid="185" grpId="13"/>
      <p:bldP build="whole" bldLvl="1" animBg="1" rev="0" advAuto="0" spid="17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2247900"/>
            <a:ext cx="12822611" cy="271612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he dominants in mm. 1 &amp; 2 act as IN in the bass"/>
          <p:cNvSpPr/>
          <p:nvPr/>
        </p:nvSpPr>
        <p:spPr>
          <a:xfrm>
            <a:off x="535105" y="939800"/>
            <a:ext cx="109474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pPr/>
            <a:r>
              <a:t>The dominants in mm. 1 &amp; 2 act as IN in the bass</a:t>
            </a:r>
          </a:p>
        </p:txBody>
      </p:sp>
      <p:sp>
        <p:nvSpPr>
          <p:cNvPr id="193" name="The first cadence is a root position V in m. 4"/>
          <p:cNvSpPr/>
          <p:nvPr/>
        </p:nvSpPr>
        <p:spPr>
          <a:xfrm>
            <a:off x="393700" y="5143500"/>
            <a:ext cx="109474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4F7A28"/>
                </a:solidFill>
              </a:defRPr>
            </a:lvl1pPr>
          </a:lstStyle>
          <a:p>
            <a:pPr/>
            <a:r>
              <a:t>The first cadence is a root position V in m. 4</a:t>
            </a:r>
          </a:p>
        </p:txBody>
      </p:sp>
      <p:sp>
        <p:nvSpPr>
          <p:cNvPr id="194" name="The V in m. 4 resolves through V42 to I6, prolonging the dominant, divides the bass motion from I to I, and prepares the motion to ii in m. 7"/>
          <p:cNvSpPr/>
          <p:nvPr/>
        </p:nvSpPr>
        <p:spPr>
          <a:xfrm>
            <a:off x="393700" y="5930900"/>
            <a:ext cx="1094740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7A4A00"/>
                </a:solidFill>
              </a:defRPr>
            </a:pPr>
            <a:r>
              <a:t>The V in m. 4 resolves through V</a:t>
            </a:r>
            <a:r>
              <a:rPr baseline="31999"/>
              <a:t>4</a:t>
            </a:r>
            <a:r>
              <a:rPr baseline="-5999"/>
              <a:t>2</a:t>
            </a:r>
            <a:r>
              <a:t> to I</a:t>
            </a:r>
            <a:r>
              <a:rPr baseline="31999"/>
              <a:t>6</a:t>
            </a:r>
            <a:r>
              <a:t>, prolonging the dominant, </a:t>
            </a:r>
            <a:r>
              <a:rPr>
                <a:solidFill>
                  <a:srgbClr val="2C1376"/>
                </a:solidFill>
              </a:rPr>
              <a:t>divides the bass motion from I to I</a:t>
            </a:r>
            <a:r>
              <a:t>, </a:t>
            </a:r>
            <a:r>
              <a:rPr>
                <a:solidFill>
                  <a:srgbClr val="008CB4"/>
                </a:solidFill>
              </a:rPr>
              <a:t>and prepares the motion to ii in m. 7</a:t>
            </a:r>
          </a:p>
        </p:txBody>
      </p:sp>
      <p:pic>
        <p:nvPicPr>
          <p:cNvPr id="195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6807" y="4025007"/>
            <a:ext cx="408186" cy="662186"/>
          </a:xfrm>
          <a:prstGeom prst="rect">
            <a:avLst/>
          </a:prstGeom>
        </p:spPr>
      </p:pic>
      <p:pic>
        <p:nvPicPr>
          <p:cNvPr id="197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4607" y="4025007"/>
            <a:ext cx="408186" cy="662186"/>
          </a:xfrm>
          <a:prstGeom prst="rect">
            <a:avLst/>
          </a:prstGeom>
        </p:spPr>
      </p:pic>
      <p:pic>
        <p:nvPicPr>
          <p:cNvPr id="199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37907" y="4025007"/>
            <a:ext cx="408186" cy="662186"/>
          </a:xfrm>
          <a:prstGeom prst="rect">
            <a:avLst/>
          </a:prstGeom>
        </p:spPr>
      </p:pic>
      <p:pic>
        <p:nvPicPr>
          <p:cNvPr id="201" name="Line" descr="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6907" y="4025007"/>
            <a:ext cx="408186" cy="662186"/>
          </a:xfrm>
          <a:prstGeom prst="rect">
            <a:avLst/>
          </a:prstGeom>
        </p:spPr>
      </p:pic>
      <p:pic>
        <p:nvPicPr>
          <p:cNvPr id="203" name="Line" descr="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70207" y="4342507"/>
            <a:ext cx="408186" cy="662186"/>
          </a:xfrm>
          <a:prstGeom prst="rect">
            <a:avLst/>
          </a:prstGeom>
        </p:spPr>
      </p:pic>
      <p:sp>
        <p:nvSpPr>
          <p:cNvPr id="205" name="I"/>
          <p:cNvSpPr/>
          <p:nvPr/>
        </p:nvSpPr>
        <p:spPr>
          <a:xfrm>
            <a:off x="1239273" y="4241800"/>
            <a:ext cx="24266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06" name="I"/>
          <p:cNvSpPr/>
          <p:nvPr/>
        </p:nvSpPr>
        <p:spPr>
          <a:xfrm>
            <a:off x="11569700" y="4572000"/>
            <a:ext cx="24266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I</a:t>
            </a:r>
          </a:p>
        </p:txBody>
      </p:sp>
      <p:pic>
        <p:nvPicPr>
          <p:cNvPr id="207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96400" y="3594100"/>
            <a:ext cx="381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6"/>
      <p:bldP build="whole" bldLvl="1" animBg="1" rev="0" advAuto="0" spid="192" grpId="1"/>
      <p:bldP build="whole" bldLvl="1" animBg="1" rev="0" advAuto="0" spid="199" grpId="3"/>
      <p:bldP build="whole" bldLvl="1" animBg="1" rev="0" advAuto="0" spid="205" grpId="8"/>
      <p:bldP build="whole" bldLvl="1" animBg="1" rev="0" advAuto="0" spid="203" grpId="7"/>
      <p:bldP build="whole" bldLvl="1" animBg="1" rev="0" advAuto="0" spid="193" grpId="2"/>
      <p:bldP build="whole" bldLvl="1" animBg="1" rev="0" advAuto="0" spid="194" grpId="5"/>
      <p:bldP build="whole" bldLvl="1" animBg="1" rev="0" advAuto="0" spid="193" grpId="4"/>
      <p:bldP build="whole" bldLvl="1" animBg="1" rev="0" advAuto="0" spid="206" grpId="9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Palatino"/>
        <a:ea typeface="Palatino"/>
        <a:cs typeface="Palatino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Palatino"/>
        <a:ea typeface="Palatino"/>
        <a:cs typeface="Palatino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