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/>
  <p:notesSz cx="6858000" cy="9144000"/>
  <p:defaultTextStyle>
    <a:lvl1pPr marL="40639" marR="40639">
      <a:defRPr sz="2400">
        <a:uFill>
          <a:solidFill/>
        </a:uFill>
        <a:latin typeface="+mn-lt"/>
        <a:ea typeface="+mn-ea"/>
        <a:cs typeface="+mn-cs"/>
        <a:sym typeface="Gill Sans"/>
      </a:defRPr>
    </a:lvl1pPr>
    <a:lvl2pPr marL="40639" marR="40639" indent="266700">
      <a:defRPr sz="2400">
        <a:uFill>
          <a:solidFill/>
        </a:uFill>
        <a:latin typeface="+mn-lt"/>
        <a:ea typeface="+mn-ea"/>
        <a:cs typeface="+mn-cs"/>
        <a:sym typeface="Gill Sans"/>
      </a:defRPr>
    </a:lvl2pPr>
    <a:lvl3pPr marL="40639" marR="40639" indent="533400">
      <a:defRPr sz="2400">
        <a:uFill>
          <a:solidFill/>
        </a:uFill>
        <a:latin typeface="+mn-lt"/>
        <a:ea typeface="+mn-ea"/>
        <a:cs typeface="+mn-cs"/>
        <a:sym typeface="Gill Sans"/>
      </a:defRPr>
    </a:lvl3pPr>
    <a:lvl4pPr marL="40639" marR="40639" indent="800099">
      <a:defRPr sz="2400">
        <a:uFill>
          <a:solidFill/>
        </a:uFill>
        <a:latin typeface="+mn-lt"/>
        <a:ea typeface="+mn-ea"/>
        <a:cs typeface="+mn-cs"/>
        <a:sym typeface="Gill Sans"/>
      </a:defRPr>
    </a:lvl4pPr>
    <a:lvl5pPr marL="40639" marR="40639" indent="1066800">
      <a:defRPr sz="2400">
        <a:uFill>
          <a:solidFill/>
        </a:uFill>
        <a:latin typeface="+mn-lt"/>
        <a:ea typeface="+mn-ea"/>
        <a:cs typeface="+mn-cs"/>
        <a:sym typeface="Gill Sans"/>
      </a:defRPr>
    </a:lvl5pPr>
    <a:lvl6pPr marL="40639" marR="40639" indent="1333500">
      <a:defRPr sz="2400">
        <a:uFill>
          <a:solidFill/>
        </a:uFill>
        <a:latin typeface="+mn-lt"/>
        <a:ea typeface="+mn-ea"/>
        <a:cs typeface="+mn-cs"/>
        <a:sym typeface="Gill Sans"/>
      </a:defRPr>
    </a:lvl6pPr>
    <a:lvl7pPr marL="40639" marR="40639" indent="1612900">
      <a:defRPr sz="2400">
        <a:uFill>
          <a:solidFill/>
        </a:uFill>
        <a:latin typeface="+mn-lt"/>
        <a:ea typeface="+mn-ea"/>
        <a:cs typeface="+mn-cs"/>
        <a:sym typeface="Gill Sans"/>
      </a:defRPr>
    </a:lvl7pPr>
    <a:lvl8pPr marL="40639" marR="40639" indent="1879600">
      <a:defRPr sz="2400">
        <a:uFill>
          <a:solidFill/>
        </a:uFill>
        <a:latin typeface="+mn-lt"/>
        <a:ea typeface="+mn-ea"/>
        <a:cs typeface="+mn-cs"/>
        <a:sym typeface="Gill Sans"/>
      </a:defRPr>
    </a:lvl8pPr>
    <a:lvl9pPr marL="40639" marR="40639" indent="2146300">
      <a:defRPr sz="2400">
        <a:uFill>
          <a:solidFill/>
        </a:uFill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1F3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28575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28575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85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000000">
              <a:alpha val="25000"/>
            </a:srgbClr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1" name="Shape 21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defRPr sz="1600">
        <a:latin typeface="Lucida Grande"/>
        <a:ea typeface="Lucida Grande"/>
        <a:cs typeface="Lucida Grande"/>
        <a:sym typeface="Lucida Grande"/>
      </a:defRPr>
    </a:lvl1pPr>
    <a:lvl2pPr indent="228600" defTabSz="457200">
      <a:defRPr sz="1600">
        <a:latin typeface="Lucida Grande"/>
        <a:ea typeface="Lucida Grande"/>
        <a:cs typeface="Lucida Grande"/>
        <a:sym typeface="Lucida Grande"/>
      </a:defRPr>
    </a:lvl2pPr>
    <a:lvl3pPr indent="457200" defTabSz="457200">
      <a:defRPr sz="1600">
        <a:latin typeface="Lucida Grande"/>
        <a:ea typeface="Lucida Grande"/>
        <a:cs typeface="Lucida Grande"/>
        <a:sym typeface="Lucida Grande"/>
      </a:defRPr>
    </a:lvl3pPr>
    <a:lvl4pPr indent="685800" defTabSz="457200">
      <a:defRPr sz="1600">
        <a:latin typeface="Lucida Grande"/>
        <a:ea typeface="Lucida Grande"/>
        <a:cs typeface="Lucida Grande"/>
        <a:sym typeface="Lucida Grande"/>
      </a:defRPr>
    </a:lvl4pPr>
    <a:lvl5pPr indent="914400" defTabSz="457200">
      <a:defRPr sz="1600">
        <a:latin typeface="Lucida Grande"/>
        <a:ea typeface="Lucida Grande"/>
        <a:cs typeface="Lucida Grande"/>
        <a:sym typeface="Lucida Grande"/>
      </a:defRPr>
    </a:lvl5pPr>
    <a:lvl6pPr indent="1143000" defTabSz="457200">
      <a:defRPr sz="1600">
        <a:latin typeface="Lucida Grande"/>
        <a:ea typeface="Lucida Grande"/>
        <a:cs typeface="Lucida Grande"/>
        <a:sym typeface="Lucida Grande"/>
      </a:defRPr>
    </a:lvl6pPr>
    <a:lvl7pPr indent="1371600" defTabSz="457200">
      <a:defRPr sz="1600">
        <a:latin typeface="Lucida Grande"/>
        <a:ea typeface="Lucida Grande"/>
        <a:cs typeface="Lucida Grande"/>
        <a:sym typeface="Lucida Grande"/>
      </a:defRPr>
    </a:lvl7pPr>
    <a:lvl8pPr indent="1600200" defTabSz="457200">
      <a:defRPr sz="1600">
        <a:latin typeface="Lucida Grande"/>
        <a:ea typeface="Lucida Grande"/>
        <a:cs typeface="Lucida Grande"/>
        <a:sym typeface="Lucida Grande"/>
      </a:defRPr>
    </a:lvl8pPr>
    <a:lvl9pPr indent="1828800" defTabSz="45720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cs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har char=""/>
              <a:defRPr sz="2700"/>
            </a:lvl2pPr>
            <a:lvl3pPr marL="1183639" indent="-228600">
              <a:spcBef>
                <a:spcPts val="500"/>
              </a:spcBef>
              <a:defRPr sz="2300"/>
            </a:lvl3pPr>
            <a:lvl4pPr marL="1640839" indent="-228600">
              <a:spcBef>
                <a:spcPts val="400"/>
              </a:spcBef>
              <a:buFont typeface="Gill Sans"/>
              <a:buChar char="•"/>
              <a:defRPr sz="2000"/>
            </a:lvl4pPr>
            <a:lvl5pPr marL="2098039" indent="-228600">
              <a:spcBef>
                <a:spcPts val="400"/>
              </a:spcBef>
              <a:buChar char=""/>
              <a:defRPr sz="2000"/>
            </a:lvl5pPr>
          </a:lstStyle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One</a:t>
            </a:r>
            <a:endParaRPr sz="32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700">
                <a:uFill>
                  <a:solidFill/>
                </a:uFill>
              </a:rPr>
              <a:t>Body Level Two</a:t>
            </a:r>
            <a:endParaRPr sz="27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300">
                <a:uFill>
                  <a:solidFill/>
                </a:uFill>
              </a:rPr>
              <a:t>Body Level Three</a:t>
            </a:r>
            <a:endParaRPr sz="23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0" name="Shape 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cset - No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Title Text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har char=""/>
              <a:defRPr sz="2700"/>
            </a:lvl2pPr>
            <a:lvl3pPr marL="1183639" indent="-228600">
              <a:spcBef>
                <a:spcPts val="500"/>
              </a:spcBef>
              <a:defRPr sz="2300"/>
            </a:lvl3pPr>
            <a:lvl4pPr marL="1640839" indent="-228600">
              <a:spcBef>
                <a:spcPts val="400"/>
              </a:spcBef>
              <a:buFont typeface="Gill Sans"/>
              <a:buChar char="•"/>
              <a:defRPr sz="2000"/>
            </a:lvl4pPr>
            <a:lvl5pPr marL="2098039" indent="-228600">
              <a:spcBef>
                <a:spcPts val="400"/>
              </a:spcBef>
              <a:buChar char=""/>
              <a:defRPr sz="2000"/>
            </a:lvl5pPr>
          </a:lstStyle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One</a:t>
            </a:r>
            <a:endParaRPr sz="32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700">
                <a:uFill>
                  <a:solidFill/>
                </a:uFill>
              </a:rPr>
              <a:t>Body Level Two</a:t>
            </a:r>
            <a:endParaRPr sz="27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300">
                <a:uFill>
                  <a:solidFill/>
                </a:uFill>
              </a:rPr>
              <a:t>Body Level Three</a:t>
            </a:r>
            <a:endParaRPr sz="23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setting_clock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762000"/>
            <a:ext cx="2230438" cy="2743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Webern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24400" y="4267200"/>
            <a:ext cx="4251325" cy="1827213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hape 17"/>
          <p:cNvSpPr/>
          <p:nvPr>
            <p:ph type="title"/>
          </p:nvPr>
        </p:nvSpPr>
        <p:spPr>
          <a:xfrm>
            <a:off x="2362200" y="0"/>
            <a:ext cx="6096000" cy="3152775"/>
          </a:xfrm>
          <a:prstGeom prst="rect">
            <a:avLst/>
          </a:prstGeom>
        </p:spPr>
        <p:txBody>
          <a:bodyPr lIns="0" tIns="0" rIns="0" bIns="0" anchor="b"/>
          <a:lstStyle>
            <a:lvl1pPr algn="ctr">
              <a:defRPr sz="4400"/>
            </a:lvl1pPr>
          </a:lstStyle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Title Text</a:t>
            </a:r>
          </a:p>
        </p:txBody>
      </p:sp>
      <p:sp>
        <p:nvSpPr>
          <p:cNvPr id="18" name="Shape 18"/>
          <p:cNvSpPr/>
          <p:nvPr>
            <p:ph type="body" idx="1"/>
          </p:nvPr>
        </p:nvSpPr>
        <p:spPr>
          <a:xfrm>
            <a:off x="1676400" y="3505200"/>
            <a:ext cx="6781800" cy="2781300"/>
          </a:xfrm>
          <a:prstGeom prst="rect">
            <a:avLst/>
          </a:prstGeom>
        </p:spPr>
        <p:txBody>
          <a:bodyPr/>
          <a:lstStyle>
            <a:lvl1pPr marL="40639" indent="0" algn="ctr">
              <a:buSzTx/>
              <a:buNone/>
            </a:lvl1pPr>
            <a:lvl2pPr marL="497840" indent="0" algn="ctr">
              <a:spcBef>
                <a:spcPts val="600"/>
              </a:spcBef>
              <a:buSzTx/>
              <a:buNone/>
              <a:defRPr sz="2700"/>
            </a:lvl2pPr>
            <a:lvl3pPr marL="955039" indent="0" algn="ctr">
              <a:spcBef>
                <a:spcPts val="500"/>
              </a:spcBef>
              <a:buSzTx/>
              <a:buNone/>
              <a:defRPr sz="2300"/>
            </a:lvl3pPr>
            <a:lvl4pPr marL="1412239" indent="0" algn="ctr">
              <a:spcBef>
                <a:spcPts val="400"/>
              </a:spcBef>
              <a:buSzTx/>
              <a:buFont typeface="Gill Sans"/>
              <a:buNone/>
              <a:defRPr sz="2000"/>
            </a:lvl4pPr>
            <a:lvl5pPr marL="1869439" indent="0" algn="ctr">
              <a:spcBef>
                <a:spcPts val="400"/>
              </a:spcBef>
              <a:buSzTx/>
              <a:buNone/>
              <a:defRPr sz="2000"/>
            </a:lvl5pPr>
          </a:lstStyle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One</a:t>
            </a:r>
            <a:endParaRPr sz="32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700">
                <a:uFill>
                  <a:solidFill/>
                </a:uFill>
              </a:rPr>
              <a:t>Body Level Two</a:t>
            </a:r>
            <a:endParaRPr sz="27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300">
                <a:uFill>
                  <a:solidFill/>
                </a:uFill>
              </a:rPr>
              <a:t>Body Level Three</a:t>
            </a:r>
            <a:endParaRPr sz="23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19" name="Shape 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p1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95800" y="5068887"/>
            <a:ext cx="4176713" cy="1265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Berg &amp; Webern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33400"/>
            <a:ext cx="1143001" cy="1143001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>
            <p:ph type="title"/>
          </p:nvPr>
        </p:nvSpPr>
        <p:spPr>
          <a:xfrm>
            <a:off x="457200" y="381000"/>
            <a:ext cx="8229600" cy="144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Title Text</a:t>
            </a:r>
          </a:p>
        </p:txBody>
      </p:sp>
      <p:sp>
        <p:nvSpPr>
          <p:cNvPr id="5" name="Shape 5"/>
          <p:cNvSpPr/>
          <p:nvPr>
            <p:ph type="body" idx="1"/>
          </p:nvPr>
        </p:nvSpPr>
        <p:spPr>
          <a:xfrm>
            <a:off x="457200" y="1828800"/>
            <a:ext cx="8229600" cy="502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2pPr marL="783590" indent="-285750">
              <a:spcBef>
                <a:spcPts val="600"/>
              </a:spcBef>
              <a:buChar char=""/>
              <a:defRPr sz="2700"/>
            </a:lvl2pPr>
            <a:lvl3pPr marL="1183639" indent="-228600">
              <a:spcBef>
                <a:spcPts val="500"/>
              </a:spcBef>
              <a:defRPr sz="2300"/>
            </a:lvl3pPr>
            <a:lvl4pPr marL="1640839" indent="-228600">
              <a:spcBef>
                <a:spcPts val="400"/>
              </a:spcBef>
              <a:buFont typeface="Gill Sans"/>
              <a:buChar char="•"/>
              <a:defRPr sz="2000"/>
            </a:lvl4pPr>
            <a:lvl5pPr marL="2098039" indent="-228600">
              <a:spcBef>
                <a:spcPts val="400"/>
              </a:spcBef>
              <a:buChar char=""/>
              <a:defRPr sz="2000"/>
            </a:lvl5pPr>
          </a:lstStyle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Body Level One</a:t>
            </a:r>
            <a:endParaRPr sz="3200">
              <a:uFill>
                <a:solidFill/>
              </a:uFill>
            </a:endParaRPr>
          </a:p>
          <a:p>
            <a:pPr lvl="1">
              <a:defRPr sz="1800">
                <a:uFillTx/>
              </a:defRPr>
            </a:pPr>
            <a:r>
              <a:rPr sz="2700">
                <a:uFill>
                  <a:solidFill/>
                </a:uFill>
              </a:rPr>
              <a:t>Body Level Two</a:t>
            </a:r>
            <a:endParaRPr sz="2700">
              <a:uFill>
                <a:solidFill/>
              </a:uFill>
            </a:endParaRPr>
          </a:p>
          <a:p>
            <a:pPr lvl="2">
              <a:defRPr sz="1800">
                <a:uFillTx/>
              </a:defRPr>
            </a:pPr>
            <a:r>
              <a:rPr sz="2300">
                <a:uFill>
                  <a:solidFill/>
                </a:uFill>
              </a:rPr>
              <a:t>Body Level Three</a:t>
            </a:r>
            <a:endParaRPr sz="2300">
              <a:uFill>
                <a:solidFill/>
              </a:uFill>
            </a:endParaRP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  <a:endParaRPr sz="2000">
              <a:uFill>
                <a:solidFill/>
              </a:uFill>
            </a:endParaRP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7499350" y="6248400"/>
            <a:ext cx="241300" cy="2413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marL="0" marR="0" algn="ctr" defTabSz="457200">
              <a:defRPr sz="1000"/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</p:sldLayoutIdLst>
  <p:transition spd="med" advClick="1"/>
  <p:txStyles>
    <p:titleStyle>
      <a:lvl1pPr marL="40639" marR="40639" algn="r">
        <a:defRPr sz="3800">
          <a:uFill>
            <a:solidFill/>
          </a:uFill>
          <a:latin typeface="+mn-lt"/>
          <a:ea typeface="+mn-ea"/>
          <a:cs typeface="+mn-cs"/>
          <a:sym typeface="Gill Sans"/>
        </a:defRPr>
      </a:lvl1pPr>
      <a:lvl2pPr marL="40639" marR="40639" indent="228600" algn="r">
        <a:defRPr sz="3800">
          <a:uFill>
            <a:solidFill/>
          </a:uFill>
          <a:latin typeface="+mn-lt"/>
          <a:ea typeface="+mn-ea"/>
          <a:cs typeface="+mn-cs"/>
          <a:sym typeface="Gill Sans"/>
        </a:defRPr>
      </a:lvl2pPr>
      <a:lvl3pPr marL="40639" marR="40639" indent="457200" algn="r">
        <a:defRPr sz="3800">
          <a:uFill>
            <a:solidFill/>
          </a:uFill>
          <a:latin typeface="+mn-lt"/>
          <a:ea typeface="+mn-ea"/>
          <a:cs typeface="+mn-cs"/>
          <a:sym typeface="Gill Sans"/>
        </a:defRPr>
      </a:lvl3pPr>
      <a:lvl4pPr marL="40639" marR="40639" indent="685800" algn="r">
        <a:defRPr sz="3800">
          <a:uFill>
            <a:solidFill/>
          </a:uFill>
          <a:latin typeface="+mn-lt"/>
          <a:ea typeface="+mn-ea"/>
          <a:cs typeface="+mn-cs"/>
          <a:sym typeface="Gill Sans"/>
        </a:defRPr>
      </a:lvl4pPr>
      <a:lvl5pPr marL="40639" marR="40639" indent="914400" algn="r">
        <a:defRPr sz="3800">
          <a:uFill>
            <a:solidFill/>
          </a:uFill>
          <a:latin typeface="+mn-lt"/>
          <a:ea typeface="+mn-ea"/>
          <a:cs typeface="+mn-cs"/>
          <a:sym typeface="Gill Sans"/>
        </a:defRPr>
      </a:lvl5pPr>
      <a:lvl6pPr marL="40639" marR="40639" indent="1143000" algn="r">
        <a:defRPr sz="3800">
          <a:uFill>
            <a:solidFill/>
          </a:uFill>
          <a:latin typeface="+mn-lt"/>
          <a:ea typeface="+mn-ea"/>
          <a:cs typeface="+mn-cs"/>
          <a:sym typeface="Gill Sans"/>
        </a:defRPr>
      </a:lvl6pPr>
      <a:lvl7pPr marL="40639" marR="40639" indent="1371600" algn="r">
        <a:defRPr sz="3800">
          <a:uFill>
            <a:solidFill/>
          </a:uFill>
          <a:latin typeface="+mn-lt"/>
          <a:ea typeface="+mn-ea"/>
          <a:cs typeface="+mn-cs"/>
          <a:sym typeface="Gill Sans"/>
        </a:defRPr>
      </a:lvl7pPr>
      <a:lvl8pPr marL="40639" marR="40639" indent="1600200" algn="r">
        <a:defRPr sz="3800">
          <a:uFill>
            <a:solidFill/>
          </a:uFill>
          <a:latin typeface="+mn-lt"/>
          <a:ea typeface="+mn-ea"/>
          <a:cs typeface="+mn-cs"/>
          <a:sym typeface="Gill Sans"/>
        </a:defRPr>
      </a:lvl8pPr>
      <a:lvl9pPr marL="40639" marR="40639" indent="1828800" algn="r">
        <a:defRPr sz="3800">
          <a:uFill>
            <a:solidFill/>
          </a:uFill>
          <a:latin typeface="+mn-lt"/>
          <a:ea typeface="+mn-ea"/>
          <a:cs typeface="+mn-cs"/>
          <a:sym typeface="Gill Sans"/>
        </a:defRPr>
      </a:lvl9pPr>
    </p:titleStyle>
    <p:bodyStyle>
      <a:lvl1pPr marL="383540" marR="40639" indent="-342900">
        <a:spcBef>
          <a:spcPts val="700"/>
        </a:spcBef>
        <a:buClr>
          <a:srgbClr val="929292"/>
        </a:buClr>
        <a:buSzPct val="100000"/>
        <a:buFont typeface="Wingdings"/>
        <a:buChar char=""/>
        <a:defRPr sz="3200">
          <a:uFill>
            <a:solidFill/>
          </a:uFill>
          <a:latin typeface="+mn-lt"/>
          <a:ea typeface="+mn-ea"/>
          <a:cs typeface="+mn-cs"/>
          <a:sym typeface="Gill Sans"/>
        </a:defRPr>
      </a:lvl1pPr>
      <a:lvl2pPr marL="836506" marR="40639" indent="-338666">
        <a:spcBef>
          <a:spcPts val="700"/>
        </a:spcBef>
        <a:buClr>
          <a:srgbClr val="929292"/>
        </a:buClr>
        <a:buSzPct val="100000"/>
        <a:buFont typeface="Wingdings"/>
        <a:buChar char=""/>
        <a:defRPr sz="3200">
          <a:uFill>
            <a:solidFill/>
          </a:uFill>
          <a:latin typeface="+mn-lt"/>
          <a:ea typeface="+mn-ea"/>
          <a:cs typeface="+mn-cs"/>
          <a:sym typeface="Gill Sans"/>
        </a:defRPr>
      </a:lvl2pPr>
      <a:lvl3pPr marL="1273092" marR="40639" indent="-318052">
        <a:spcBef>
          <a:spcPts val="700"/>
        </a:spcBef>
        <a:buClr>
          <a:srgbClr val="929292"/>
        </a:buClr>
        <a:buSzPct val="100000"/>
        <a:buFont typeface="Wingdings"/>
        <a:buChar char=""/>
        <a:defRPr sz="3200">
          <a:uFill>
            <a:solidFill/>
          </a:uFill>
          <a:latin typeface="+mn-lt"/>
          <a:ea typeface="+mn-ea"/>
          <a:cs typeface="+mn-cs"/>
          <a:sym typeface="Gill Sans"/>
        </a:defRPr>
      </a:lvl3pPr>
      <a:lvl4pPr marL="1778000" marR="40639" indent="-365760">
        <a:spcBef>
          <a:spcPts val="700"/>
        </a:spcBef>
        <a:buClr>
          <a:srgbClr val="929292"/>
        </a:buClr>
        <a:buSzPct val="100000"/>
        <a:buFont typeface="Wingdings"/>
        <a:buChar char=""/>
        <a:defRPr sz="3200">
          <a:uFill>
            <a:solidFill/>
          </a:uFill>
          <a:latin typeface="+mn-lt"/>
          <a:ea typeface="+mn-ea"/>
          <a:cs typeface="+mn-cs"/>
          <a:sym typeface="Gill Sans"/>
        </a:defRPr>
      </a:lvl4pPr>
      <a:lvl5pPr marL="2235200" marR="40639" indent="-365760">
        <a:spcBef>
          <a:spcPts val="700"/>
        </a:spcBef>
        <a:buClr>
          <a:srgbClr val="929292"/>
        </a:buClr>
        <a:buSzPct val="100000"/>
        <a:buFont typeface="Wingdings"/>
        <a:buChar char=""/>
        <a:defRPr sz="3200">
          <a:uFill>
            <a:solidFill/>
          </a:uFill>
          <a:latin typeface="+mn-lt"/>
          <a:ea typeface="+mn-ea"/>
          <a:cs typeface="+mn-cs"/>
          <a:sym typeface="Gill Sans"/>
        </a:defRPr>
      </a:lvl5pPr>
      <a:lvl6pPr marL="2235200" marR="40639" indent="-365760">
        <a:spcBef>
          <a:spcPts val="700"/>
        </a:spcBef>
        <a:buClr>
          <a:srgbClr val="929292"/>
        </a:buClr>
        <a:buSzPct val="100000"/>
        <a:buFont typeface="Wingdings"/>
        <a:buChar char=""/>
        <a:defRPr sz="3200">
          <a:uFill>
            <a:solidFill/>
          </a:uFill>
          <a:latin typeface="+mn-lt"/>
          <a:ea typeface="+mn-ea"/>
          <a:cs typeface="+mn-cs"/>
          <a:sym typeface="Gill Sans"/>
        </a:defRPr>
      </a:lvl6pPr>
      <a:lvl7pPr marL="2235200" marR="40639" indent="-365760">
        <a:spcBef>
          <a:spcPts val="700"/>
        </a:spcBef>
        <a:buClr>
          <a:srgbClr val="929292"/>
        </a:buClr>
        <a:buSzPct val="100000"/>
        <a:buFont typeface="Wingdings"/>
        <a:buChar char=""/>
        <a:defRPr sz="3200">
          <a:uFill>
            <a:solidFill/>
          </a:uFill>
          <a:latin typeface="+mn-lt"/>
          <a:ea typeface="+mn-ea"/>
          <a:cs typeface="+mn-cs"/>
          <a:sym typeface="Gill Sans"/>
        </a:defRPr>
      </a:lvl7pPr>
      <a:lvl8pPr marL="2235200" marR="40639" indent="-365760">
        <a:spcBef>
          <a:spcPts val="700"/>
        </a:spcBef>
        <a:buClr>
          <a:srgbClr val="929292"/>
        </a:buClr>
        <a:buSzPct val="100000"/>
        <a:buFont typeface="Wingdings"/>
        <a:buChar char=""/>
        <a:defRPr sz="3200">
          <a:uFill>
            <a:solidFill/>
          </a:uFill>
          <a:latin typeface="+mn-lt"/>
          <a:ea typeface="+mn-ea"/>
          <a:cs typeface="+mn-cs"/>
          <a:sym typeface="Gill Sans"/>
        </a:defRPr>
      </a:lvl8pPr>
      <a:lvl9pPr marL="2235200" marR="40639" indent="-365760">
        <a:spcBef>
          <a:spcPts val="700"/>
        </a:spcBef>
        <a:buClr>
          <a:srgbClr val="929292"/>
        </a:buClr>
        <a:buSzPct val="100000"/>
        <a:buFont typeface="Wingdings"/>
        <a:buChar char=""/>
        <a:defRPr sz="3200">
          <a:uFill>
            <a:solidFill/>
          </a:uFill>
          <a:latin typeface="+mn-lt"/>
          <a:ea typeface="+mn-ea"/>
          <a:cs typeface="+mn-cs"/>
          <a:sym typeface="Gill Sans"/>
        </a:defRPr>
      </a:lvl9pPr>
    </p:bodyStyle>
    <p:otherStyle>
      <a:lvl1pPr algn="ctr" defTabSz="457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ill Sans"/>
        </a:defRPr>
      </a:lvl1pPr>
      <a:lvl2pPr indent="228600" algn="ctr" defTabSz="457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ill Sans"/>
        </a:defRPr>
      </a:lvl2pPr>
      <a:lvl3pPr indent="457200" algn="ctr" defTabSz="457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ill Sans"/>
        </a:defRPr>
      </a:lvl3pPr>
      <a:lvl4pPr indent="685800" algn="ctr" defTabSz="457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ill Sans"/>
        </a:defRPr>
      </a:lvl4pPr>
      <a:lvl5pPr indent="914400" algn="ctr" defTabSz="457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ill Sans"/>
        </a:defRPr>
      </a:lvl5pPr>
      <a:lvl6pPr indent="1143000" algn="ctr" defTabSz="457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ill Sans"/>
        </a:defRPr>
      </a:lvl6pPr>
      <a:lvl7pPr indent="1371600" algn="ctr" defTabSz="457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ill Sans"/>
        </a:defRPr>
      </a:lvl7pPr>
      <a:lvl8pPr indent="1600200" algn="ctr" defTabSz="457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ill Sans"/>
        </a:defRPr>
      </a:lvl8pPr>
      <a:lvl9pPr indent="1828800" algn="ctr" defTabSz="457200">
        <a:defRPr sz="1000">
          <a:solidFill>
            <a:schemeClr val="tx1"/>
          </a:solidFill>
          <a:uFill>
            <a:solidFill/>
          </a:u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eg"/><Relationship Id="rId3" Type="http://schemas.openxmlformats.org/officeDocument/2006/relationships/image" Target="../media/image3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4" Type="http://schemas.openxmlformats.org/officeDocument/2006/relationships/image" Target="../media/image8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etting_clock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52400" y="762000"/>
            <a:ext cx="2230438" cy="2743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4" name="Webern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724400" y="4267200"/>
            <a:ext cx="4251325" cy="1827213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Shape 2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PC Set Theory &amp; Analysis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Chapter 2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01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16400" y="2298700"/>
            <a:ext cx="3441700" cy="3416300"/>
          </a:xfrm>
          <a:prstGeom prst="rect">
            <a:avLst/>
          </a:prstGeom>
          <a:ln w="12700">
            <a:round/>
          </a:ln>
        </p:spPr>
      </p:pic>
      <p:sp>
        <p:nvSpPr>
          <p:cNvPr id="79" name="Shape 79"/>
          <p:cNvSpPr/>
          <p:nvPr>
            <p:ph type="title"/>
          </p:nvPr>
        </p:nvSpPr>
        <p:spPr>
          <a:xfrm>
            <a:off x="571500" y="101600"/>
            <a:ext cx="8445500" cy="1574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Normal Form:</a:t>
            </a:r>
            <a:r>
              <a:rPr sz="3200">
                <a:uFill>
                  <a:solidFill/>
                </a:uFill>
              </a:rPr>
              <a:t> </a:t>
            </a:r>
            <a:endParaRPr sz="32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rotation of the set that preserves the smallest interval between first and last pitch</a:t>
            </a:r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xfrm>
            <a:off x="546100" y="1778000"/>
            <a:ext cx="6197600" cy="3873500"/>
          </a:xfrm>
          <a:prstGeom prst="rect">
            <a:avLst/>
          </a:prstGeom>
        </p:spPr>
        <p:txBody>
          <a:bodyPr/>
          <a:lstStyle/>
          <a:p>
            <a:pPr lvl="0" marL="342900">
              <a:buSzPct val="125000"/>
              <a:buChar char="•"/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Given E, C#, B# = 4, 1, 0</a:t>
            </a:r>
            <a:endParaRPr sz="3200">
              <a:uFill>
                <a:solidFill/>
              </a:uFill>
            </a:endParaRPr>
          </a:p>
          <a:p>
            <a:pPr lvl="0" marL="342900">
              <a:buSzPct val="125000"/>
              <a:buChar char="•"/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Chronologically:</a:t>
            </a:r>
            <a:endParaRPr sz="3200">
              <a:uFill>
                <a:solidFill/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700">
                <a:uFill>
                  <a:solidFill/>
                </a:uFill>
              </a:rPr>
              <a:t>4, 0, 1</a:t>
            </a:r>
            <a:endParaRPr sz="2700">
              <a:uFill>
                <a:solidFill/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700">
                <a:uFill>
                  <a:solidFill/>
                </a:uFill>
              </a:rPr>
              <a:t>0, 1, 4</a:t>
            </a:r>
            <a:endParaRPr sz="2700">
              <a:uFill>
                <a:solidFill/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700">
                <a:uFill>
                  <a:solidFill/>
                </a:uFill>
              </a:rPr>
              <a:t>1, 4, 0</a:t>
            </a:r>
            <a:endParaRPr sz="2700">
              <a:uFill>
                <a:solidFill/>
              </a:uFill>
            </a:endParaRPr>
          </a:p>
          <a:p>
            <a:pPr lvl="0" marL="342900">
              <a:buSzPct val="125000"/>
              <a:buChar char="•"/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NF = 0, 1, 4</a:t>
            </a:r>
          </a:p>
        </p:txBody>
      </p:sp>
      <p:pic>
        <p:nvPicPr>
          <p:cNvPr id="81" name="401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368800" y="2298700"/>
            <a:ext cx="3441700" cy="3263900"/>
          </a:xfrm>
          <a:prstGeom prst="rect">
            <a:avLst/>
          </a:prstGeom>
          <a:ln w="12700">
            <a:round/>
          </a:ln>
        </p:spPr>
      </p:pic>
      <p:pic>
        <p:nvPicPr>
          <p:cNvPr id="82" name="140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4483100" y="2298700"/>
            <a:ext cx="3441700" cy="3098800"/>
          </a:xfrm>
          <a:prstGeom prst="rect">
            <a:avLst/>
          </a:prstGeom>
          <a:ln w="12700">
            <a:round/>
          </a:ln>
        </p:spPr>
      </p:pic>
      <p:sp>
        <p:nvSpPr>
          <p:cNvPr id="83" name="Shape 83"/>
          <p:cNvSpPr/>
          <p:nvPr/>
        </p:nvSpPr>
        <p:spPr>
          <a:xfrm>
            <a:off x="2349500" y="5816600"/>
            <a:ext cx="3163352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E32400"/>
                </a:solidFill>
                <a:uFill>
                  <a:solidFill>
                    <a:srgbClr val="E32400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E32400"/>
                </a:solidFill>
                <a:uFill>
                  <a:solidFill>
                    <a:srgbClr val="E32400"/>
                  </a:solidFill>
                </a:uFill>
              </a:rPr>
              <a:t>distance from 4 to 1 = 9</a:t>
            </a:r>
          </a:p>
        </p:txBody>
      </p:sp>
      <p:sp>
        <p:nvSpPr>
          <p:cNvPr id="84" name="Shape 84"/>
          <p:cNvSpPr/>
          <p:nvPr/>
        </p:nvSpPr>
        <p:spPr>
          <a:xfrm>
            <a:off x="2349500" y="5816600"/>
            <a:ext cx="3163352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E32400"/>
                </a:solidFill>
                <a:uFill>
                  <a:solidFill>
                    <a:srgbClr val="E32400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E32400"/>
                </a:solidFill>
                <a:uFill>
                  <a:solidFill>
                    <a:srgbClr val="E32400"/>
                  </a:solidFill>
                </a:uFill>
              </a:rPr>
              <a:t>distance from 0 to 4 = 4</a:t>
            </a:r>
          </a:p>
        </p:txBody>
      </p:sp>
      <p:sp>
        <p:nvSpPr>
          <p:cNvPr id="85" name="Shape 85"/>
          <p:cNvSpPr/>
          <p:nvPr/>
        </p:nvSpPr>
        <p:spPr>
          <a:xfrm>
            <a:off x="2082800" y="5816600"/>
            <a:ext cx="3315752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rgbClr val="E32400"/>
                </a:solidFill>
                <a:uFill>
                  <a:solidFill>
                    <a:srgbClr val="E32400"/>
                  </a:solidFill>
                </a:u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E32400"/>
                </a:solidFill>
                <a:uFill>
                  <a:solidFill>
                    <a:srgbClr val="E32400"/>
                  </a:solidFill>
                </a:uFill>
              </a:rPr>
              <a:t>distance from 1 to 0 = 11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xi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afterEffect" presetClass="exit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afterEffect" presetClass="entr" presetSubtype="0" presetID="1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afterEffect" presetClass="exit" presetSubtype="0" presetID="1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afterEffect" presetClass="entr" presetSubtype="0" presetID="1" grpId="9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afterEffect" presetClass="exit" presetSubtype="0" presetID="1" grpId="10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afterEffect" presetClass="entr" presetSubtype="0" presetID="1" grpId="1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nodeType="afterEffect" presetClass="exit" presetSubtype="0" presetID="1" grpId="1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nodeType="afterEffect" presetClass="exit" presetSubtype="0" presetID="1" grpId="1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80" grpId="1"/>
      <p:bldP build="whole" bldLvl="1" animBg="1" rev="0" advAuto="0" spid="84" grpId="7"/>
      <p:bldP build="whole" bldLvl="1" animBg="1" rev="0" advAuto="0" spid="78" grpId="5"/>
      <p:bldP build="whole" bldLvl="1" animBg="1" rev="0" advAuto="0" spid="84" grpId="10"/>
      <p:bldP build="whole" bldLvl="1" animBg="1" rev="0" advAuto="0" spid="78" grpId="8"/>
      <p:bldP build="whole" bldLvl="1" animBg="1" rev="0" advAuto="0" spid="83" grpId="3"/>
      <p:bldP build="whole" bldLvl="1" animBg="1" rev="0" advAuto="0" spid="82" grpId="9"/>
      <p:bldP build="whole" bldLvl="1" animBg="1" rev="0" advAuto="0" spid="83" grpId="6"/>
      <p:bldP build="whole" bldLvl="1" animBg="1" rev="0" advAuto="0" spid="85" grpId="11"/>
      <p:bldP build="whole" bldLvl="1" animBg="1" rev="0" advAuto="0" spid="81" grpId="2"/>
      <p:bldP build="whole" bldLvl="1" animBg="1" rev="0" advAuto="0" spid="81" grpId="4"/>
      <p:bldP build="whole" bldLvl="1" animBg="1" rev="0" advAuto="0" spid="82" grpId="12"/>
      <p:bldP build="whole" bldLvl="1" animBg="1" rev="0" advAuto="0" spid="85" grpId="1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Normal Form</a:t>
            </a:r>
          </a:p>
        </p:txBody>
      </p:sp>
      <p:sp>
        <p:nvSpPr>
          <p:cNvPr id="88" name="Shape 8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2900">
              <a:buSzPct val="125000"/>
              <a:buChar char="•"/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What if a set seems to have more than one normal form?</a:t>
            </a:r>
            <a:endParaRPr sz="3200">
              <a:uFill>
                <a:solidFill/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700">
                <a:uFill>
                  <a:solidFill/>
                </a:uFill>
              </a:rPr>
              <a:t>1,4,7,T = 3-3-3-(3)</a:t>
            </a:r>
            <a:endParaRPr sz="2700">
              <a:uFill>
                <a:solidFill/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700">
                <a:uFill>
                  <a:solidFill/>
                </a:uFill>
              </a:rPr>
              <a:t>5,7,E,1 = 2-4-2-(4)</a:t>
            </a:r>
            <a:endParaRPr sz="2700">
              <a:uFill>
                <a:solidFill/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endParaRPr sz="2700">
              <a:uFill>
                <a:solidFill/>
              </a:uFill>
            </a:endParaRPr>
          </a:p>
          <a:p>
            <a:pPr lvl="0" marL="342900">
              <a:buSzPct val="125000"/>
              <a:buChar char="•"/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Use the lowest number</a:t>
            </a:r>
          </a:p>
        </p:txBody>
      </p:sp>
      <p:pic>
        <p:nvPicPr>
          <p:cNvPr id="89" name="o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181600" y="2667000"/>
            <a:ext cx="3124200" cy="2984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95" name="Group 95"/>
          <p:cNvGrpSpPr/>
          <p:nvPr/>
        </p:nvGrpSpPr>
        <p:grpSpPr>
          <a:xfrm>
            <a:off x="5181600" y="2667000"/>
            <a:ext cx="3048000" cy="2895600"/>
            <a:chOff x="0" y="0"/>
            <a:chExt cx="3048000" cy="2895600"/>
          </a:xfrm>
        </p:grpSpPr>
        <p:sp>
          <p:nvSpPr>
            <p:cNvPr id="90" name="Shape 90"/>
            <p:cNvSpPr/>
            <p:nvPr/>
          </p:nvSpPr>
          <p:spPr>
            <a:xfrm>
              <a:off x="2590800" y="1981200"/>
              <a:ext cx="457200" cy="457200"/>
            </a:xfrm>
            <a:prstGeom prst="rect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grpSp>
          <p:nvGrpSpPr>
            <p:cNvPr id="93" name="Group 93"/>
            <p:cNvGrpSpPr/>
            <p:nvPr/>
          </p:nvGrpSpPr>
          <p:grpSpPr>
            <a:xfrm>
              <a:off x="0" y="0"/>
              <a:ext cx="2514600" cy="990600"/>
              <a:chOff x="0" y="0"/>
              <a:chExt cx="2514600" cy="990600"/>
            </a:xfrm>
          </p:grpSpPr>
          <p:sp>
            <p:nvSpPr>
              <p:cNvPr id="91" name="Shape 91"/>
              <p:cNvSpPr/>
              <p:nvPr/>
            </p:nvSpPr>
            <p:spPr>
              <a:xfrm>
                <a:off x="2057400" y="0"/>
                <a:ext cx="457200" cy="457200"/>
              </a:xfrm>
              <a:prstGeom prst="rect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92" name="Shape 92"/>
              <p:cNvSpPr/>
              <p:nvPr/>
            </p:nvSpPr>
            <p:spPr>
              <a:xfrm>
                <a:off x="0" y="533400"/>
                <a:ext cx="457200" cy="457200"/>
              </a:xfrm>
              <a:prstGeom prst="rect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sp>
          <p:nvSpPr>
            <p:cNvPr id="94" name="Shape 94"/>
            <p:cNvSpPr/>
            <p:nvPr/>
          </p:nvSpPr>
          <p:spPr>
            <a:xfrm>
              <a:off x="457200" y="2438400"/>
              <a:ext cx="457200" cy="457200"/>
            </a:xfrm>
            <a:prstGeom prst="rect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grpSp>
        <p:nvGrpSpPr>
          <p:cNvPr id="102" name="Group 102"/>
          <p:cNvGrpSpPr/>
          <p:nvPr/>
        </p:nvGrpSpPr>
        <p:grpSpPr>
          <a:xfrm>
            <a:off x="5715000" y="2652712"/>
            <a:ext cx="2057400" cy="2986088"/>
            <a:chOff x="0" y="0"/>
            <a:chExt cx="2057400" cy="2986087"/>
          </a:xfrm>
        </p:grpSpPr>
        <p:grpSp>
          <p:nvGrpSpPr>
            <p:cNvPr id="100" name="Group 100"/>
            <p:cNvGrpSpPr/>
            <p:nvPr/>
          </p:nvGrpSpPr>
          <p:grpSpPr>
            <a:xfrm>
              <a:off x="0" y="90487"/>
              <a:ext cx="2057400" cy="2895601"/>
              <a:chOff x="0" y="0"/>
              <a:chExt cx="2057400" cy="2895600"/>
            </a:xfrm>
          </p:grpSpPr>
          <p:sp>
            <p:nvSpPr>
              <p:cNvPr id="96" name="Shape 96"/>
              <p:cNvSpPr/>
              <p:nvPr/>
            </p:nvSpPr>
            <p:spPr>
              <a:xfrm>
                <a:off x="76200" y="0"/>
                <a:ext cx="457200" cy="457200"/>
              </a:xfrm>
              <a:prstGeom prst="rect">
                <a:avLst/>
              </a:prstGeom>
              <a:noFill/>
              <a:ln w="25400" cap="flat">
                <a:solidFill>
                  <a:srgbClr val="AB56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grpSp>
            <p:nvGrpSpPr>
              <p:cNvPr id="99" name="Group 99"/>
              <p:cNvGrpSpPr/>
              <p:nvPr/>
            </p:nvGrpSpPr>
            <p:grpSpPr>
              <a:xfrm>
                <a:off x="0" y="2362200"/>
                <a:ext cx="2057400" cy="533400"/>
                <a:chOff x="0" y="0"/>
                <a:chExt cx="2057400" cy="533400"/>
              </a:xfrm>
            </p:grpSpPr>
            <p:sp>
              <p:nvSpPr>
                <p:cNvPr id="97" name="Shape 97"/>
                <p:cNvSpPr/>
                <p:nvPr/>
              </p:nvSpPr>
              <p:spPr>
                <a:xfrm>
                  <a:off x="1600200" y="76200"/>
                  <a:ext cx="457200" cy="457200"/>
                </a:xfrm>
                <a:prstGeom prst="rect">
                  <a:avLst/>
                </a:prstGeom>
                <a:noFill/>
                <a:ln w="25400" cap="flat">
                  <a:solidFill>
                    <a:srgbClr val="AB56FF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98" name="Shape 98"/>
                <p:cNvSpPr/>
                <p:nvPr/>
              </p:nvSpPr>
              <p:spPr>
                <a:xfrm>
                  <a:off x="0" y="0"/>
                  <a:ext cx="457200" cy="457200"/>
                </a:xfrm>
                <a:prstGeom prst="rect">
                  <a:avLst/>
                </a:prstGeom>
                <a:noFill/>
                <a:ln w="25400" cap="flat">
                  <a:solidFill>
                    <a:srgbClr val="AB56FF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/>
                </a:p>
              </p:txBody>
            </p:sp>
          </p:grpSp>
        </p:grpSp>
        <p:sp>
          <p:nvSpPr>
            <p:cNvPr id="101" name="Shape 101"/>
            <p:cNvSpPr/>
            <p:nvPr/>
          </p:nvSpPr>
          <p:spPr>
            <a:xfrm>
              <a:off x="1524000" y="0"/>
              <a:ext cx="457200" cy="457200"/>
            </a:xfrm>
            <a:prstGeom prst="rect">
              <a:avLst/>
            </a:prstGeom>
            <a:noFill/>
            <a:ln w="25400" cap="flat">
              <a:solidFill>
                <a:srgbClr val="AB56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5" grpId="2"/>
      <p:bldP build="whole" bldLvl="1" animBg="1" rev="0" advAuto="0" spid="102" grpId="3"/>
      <p:bldP build="p" bldLvl="5" animBg="1" rev="0" advAuto="0" spid="8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op1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95800" y="5068887"/>
            <a:ext cx="4176713" cy="1265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" name="Berg &amp; Webern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33400"/>
            <a:ext cx="1143001" cy="1143001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Shape 106"/>
          <p:cNvSpPr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Transpositional Equivalence</a:t>
            </a:r>
          </a:p>
        </p:txBody>
      </p:sp>
      <p:sp>
        <p:nvSpPr>
          <p:cNvPr id="107" name="Shape 107"/>
          <p:cNvSpPr/>
          <p:nvPr>
            <p:ph type="body" idx="1"/>
          </p:nvPr>
        </p:nvSpPr>
        <p:spPr>
          <a:xfrm>
            <a:off x="5334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 marL="342900">
              <a:buSzPct val="125000"/>
              <a:buChar char="•"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How do we tell if two sets of the same cardinality are transpositionally equivalent (can be mapped onto one another)?</a:t>
            </a:r>
            <a:endParaRPr sz="2800">
              <a:uFill>
                <a:solidFill/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Find their Normal Order</a:t>
            </a:r>
            <a:endParaRPr sz="2400">
              <a:uFill>
                <a:solidFill/>
              </a:uFill>
            </a:endParaRPr>
          </a:p>
          <a:p>
            <a:pPr lvl="1" marL="254000" indent="-254000">
              <a:buSzPct val="125000"/>
              <a:buChar char="•"/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Subtract the first pitch of set A from the first pitch of set B (this will be your transpositional operator)</a:t>
            </a:r>
            <a:endParaRPr sz="2400">
              <a:uFill>
                <a:solidFill/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Add that number to every pitch in set A; </a:t>
            </a:r>
            <a:endParaRPr sz="2400">
              <a:uFill>
                <a:solidFill/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if you produce set B, they are equivalent sets (the same pitch-class set)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0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/>
          </p:nvPr>
        </p:nvSpPr>
        <p:spPr>
          <a:xfrm>
            <a:off x="330200" y="139700"/>
            <a:ext cx="8229600" cy="1447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Transposing a melody</a:t>
            </a:r>
          </a:p>
        </p:txBody>
      </p:sp>
      <p:pic>
        <p:nvPicPr>
          <p:cNvPr id="110" name="beg Schoenbert 4qt tn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8936" y="1752417"/>
            <a:ext cx="8417264" cy="2922999"/>
          </a:xfrm>
          <a:prstGeom prst="rect">
            <a:avLst/>
          </a:prstGeom>
          <a:ln w="12700">
            <a:round/>
          </a:ln>
        </p:spPr>
      </p:pic>
      <p:sp>
        <p:nvSpPr>
          <p:cNvPr id="111" name="Shape 111"/>
          <p:cNvSpPr/>
          <p:nvPr/>
        </p:nvSpPr>
        <p:spPr>
          <a:xfrm>
            <a:off x="656674" y="736599"/>
            <a:ext cx="262920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2600"/>
                </a:solidFill>
                <a:uFill>
                  <a:solidFill/>
                </a:uFill>
              </a:rPr>
              <a:t>what is the Tn level?</a:t>
            </a:r>
          </a:p>
        </p:txBody>
      </p:sp>
      <p:sp>
        <p:nvSpPr>
          <p:cNvPr id="112" name="Shape 112"/>
          <p:cNvSpPr/>
          <p:nvPr/>
        </p:nvSpPr>
        <p:spPr>
          <a:xfrm>
            <a:off x="351874" y="2819399"/>
            <a:ext cx="49144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2600"/>
                </a:solidFill>
                <a:uFill>
                  <a:solidFill/>
                </a:uFill>
              </a:rPr>
              <a:t>T6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xi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6" dur="1000" fill="hold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nodeType="after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1" grpId="1"/>
      <p:bldP build="whole" bldLvl="1" animBg="1" rev="0" advAuto="0" spid="11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droppedImage.tif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19100" y="1473200"/>
            <a:ext cx="8293100" cy="3898900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Recognizing sets as transpositionally related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Given twos set, how do you determine if they are related by transposition?</a:t>
            </a:r>
            <a:endParaRPr sz="32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F, G, Ab, B vs. C#, Eb, Fb, G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/>
          </p:nvPr>
        </p:nvSpPr>
        <p:spPr>
          <a:xfrm>
            <a:off x="457200" y="304800"/>
            <a:ext cx="8229600" cy="1600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Transpositional Equivalence</a:t>
            </a:r>
          </a:p>
        </p:txBody>
      </p:sp>
      <p:sp>
        <p:nvSpPr>
          <p:cNvPr id="120" name="Shape 120"/>
          <p:cNvSpPr/>
          <p:nvPr>
            <p:ph type="body" idx="1"/>
          </p:nvPr>
        </p:nvSpPr>
        <p:spPr>
          <a:xfrm>
            <a:off x="457200" y="1905000"/>
            <a:ext cx="8229600" cy="4953000"/>
          </a:xfrm>
          <a:prstGeom prst="rect">
            <a:avLst/>
          </a:prstGeom>
        </p:spPr>
        <p:txBody>
          <a:bodyPr/>
          <a:lstStyle/>
          <a:p>
            <a:pPr lvl="0" marL="342900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Set [147T] and </a:t>
            </a:r>
            <a:endParaRPr sz="2800">
              <a:uFill>
                <a:solidFill/>
              </a:uFill>
            </a:endParaRPr>
          </a:p>
          <a:p>
            <a:pPr lvl="0" marL="342900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Set [0369]</a:t>
            </a:r>
            <a:endParaRPr sz="2800">
              <a:uFill>
                <a:solidFill/>
              </a:uFill>
            </a:endParaRPr>
          </a:p>
          <a:p>
            <a:pPr lvl="0" marL="342900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0-1 =11</a:t>
            </a:r>
            <a:endParaRPr sz="2800">
              <a:uFill>
                <a:solidFill/>
              </a:uFill>
            </a:endParaRPr>
          </a:p>
          <a:p>
            <a:pPr lvl="1" marL="285750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300">
                <a:uFill>
                  <a:solidFill/>
                </a:uFill>
              </a:rPr>
              <a:t>1+11=0, </a:t>
            </a:r>
            <a:endParaRPr sz="2300">
              <a:uFill>
                <a:solidFill/>
              </a:uFill>
            </a:endParaRPr>
          </a:p>
          <a:p>
            <a:pPr lvl="1" marL="285750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300">
                <a:uFill>
                  <a:solidFill/>
                </a:uFill>
              </a:rPr>
              <a:t>4+11=3, </a:t>
            </a:r>
            <a:endParaRPr sz="2300">
              <a:uFill>
                <a:solidFill/>
              </a:uFill>
            </a:endParaRPr>
          </a:p>
          <a:p>
            <a:pPr lvl="1" marL="285750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300">
                <a:uFill>
                  <a:solidFill/>
                </a:uFill>
              </a:rPr>
              <a:t>7+11=6, </a:t>
            </a:r>
            <a:endParaRPr sz="2300">
              <a:uFill>
                <a:solidFill/>
              </a:uFill>
            </a:endParaRPr>
          </a:p>
          <a:p>
            <a:pPr lvl="1" marL="285750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300">
                <a:uFill>
                  <a:solidFill/>
                </a:uFill>
              </a:rPr>
              <a:t>T+11=9</a:t>
            </a:r>
            <a:endParaRPr sz="2300">
              <a:uFill>
                <a:solidFill/>
              </a:uFill>
            </a:endParaRPr>
          </a:p>
          <a:p>
            <a:pPr lvl="0" marL="300037" indent="-300037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[147T] at T</a:t>
            </a:r>
            <a:r>
              <a:rPr baseline="-25000" sz="2800">
                <a:uFill>
                  <a:solidFill/>
                </a:uFill>
              </a:rPr>
              <a:t>11</a:t>
            </a:r>
            <a:r>
              <a:rPr sz="2800">
                <a:uFill>
                  <a:solidFill/>
                </a:uFill>
              </a:rPr>
              <a:t> = [0369]</a:t>
            </a:r>
            <a:endParaRPr sz="2800">
              <a:uFill>
                <a:solidFill/>
              </a:uFill>
            </a:endParaRPr>
          </a:p>
          <a:p>
            <a:pPr lvl="0" marL="300037" indent="-300037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The sets are equivalent, at not one but 4 transposition levels (T</a:t>
            </a:r>
            <a:r>
              <a:rPr baseline="-25000" sz="2800">
                <a:uFill>
                  <a:solidFill/>
                </a:uFill>
              </a:rPr>
              <a:t>0</a:t>
            </a:r>
            <a:r>
              <a:rPr sz="2800">
                <a:uFill>
                  <a:solidFill/>
                </a:uFill>
              </a:rPr>
              <a:t> is trivial)</a:t>
            </a:r>
          </a:p>
        </p:txBody>
      </p:sp>
      <p:pic>
        <p:nvPicPr>
          <p:cNvPr id="121" name="o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29200" y="1828800"/>
            <a:ext cx="3124200" cy="2984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8" name="Group 128"/>
          <p:cNvGrpSpPr/>
          <p:nvPr/>
        </p:nvGrpSpPr>
        <p:grpSpPr>
          <a:xfrm>
            <a:off x="5105400" y="1905000"/>
            <a:ext cx="2971800" cy="2819400"/>
            <a:chOff x="0" y="0"/>
            <a:chExt cx="2971800" cy="2819400"/>
          </a:xfrm>
        </p:grpSpPr>
        <p:grpSp>
          <p:nvGrpSpPr>
            <p:cNvPr id="126" name="Group 126"/>
            <p:cNvGrpSpPr/>
            <p:nvPr/>
          </p:nvGrpSpPr>
          <p:grpSpPr>
            <a:xfrm>
              <a:off x="457200" y="0"/>
              <a:ext cx="2514600" cy="2819400"/>
              <a:chOff x="0" y="0"/>
              <a:chExt cx="2514600" cy="2819400"/>
            </a:xfrm>
          </p:grpSpPr>
          <p:sp>
            <p:nvSpPr>
              <p:cNvPr id="122" name="Shape 122"/>
              <p:cNvSpPr/>
              <p:nvPr/>
            </p:nvSpPr>
            <p:spPr>
              <a:xfrm>
                <a:off x="1447800" y="0"/>
                <a:ext cx="457200" cy="457200"/>
              </a:xfrm>
              <a:prstGeom prst="rect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grpSp>
            <p:nvGrpSpPr>
              <p:cNvPr id="125" name="Group 125"/>
              <p:cNvGrpSpPr/>
              <p:nvPr/>
            </p:nvGrpSpPr>
            <p:grpSpPr>
              <a:xfrm>
                <a:off x="0" y="1828800"/>
                <a:ext cx="2514600" cy="990600"/>
                <a:chOff x="0" y="0"/>
                <a:chExt cx="2514600" cy="990600"/>
              </a:xfrm>
            </p:grpSpPr>
            <p:sp>
              <p:nvSpPr>
                <p:cNvPr id="123" name="Shape 123"/>
                <p:cNvSpPr/>
                <p:nvPr/>
              </p:nvSpPr>
              <p:spPr>
                <a:xfrm>
                  <a:off x="2057400" y="0"/>
                  <a:ext cx="457200" cy="457200"/>
                </a:xfrm>
                <a:prstGeom prst="rect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124" name="Shape 124"/>
                <p:cNvSpPr/>
                <p:nvPr/>
              </p:nvSpPr>
              <p:spPr>
                <a:xfrm>
                  <a:off x="0" y="533400"/>
                  <a:ext cx="457200" cy="457200"/>
                </a:xfrm>
                <a:prstGeom prst="rect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/>
                </a:p>
              </p:txBody>
            </p:sp>
          </p:grpSp>
        </p:grpSp>
        <p:sp>
          <p:nvSpPr>
            <p:cNvPr id="127" name="Shape 127"/>
            <p:cNvSpPr/>
            <p:nvPr/>
          </p:nvSpPr>
          <p:spPr>
            <a:xfrm>
              <a:off x="0" y="457200"/>
              <a:ext cx="457200" cy="457200"/>
            </a:xfrm>
            <a:prstGeom prst="rect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grpSp>
        <p:nvGrpSpPr>
          <p:cNvPr id="135" name="Group 135"/>
          <p:cNvGrpSpPr/>
          <p:nvPr/>
        </p:nvGrpSpPr>
        <p:grpSpPr>
          <a:xfrm>
            <a:off x="4953000" y="1752600"/>
            <a:ext cx="3235325" cy="3124200"/>
            <a:chOff x="0" y="0"/>
            <a:chExt cx="3235325" cy="3124200"/>
          </a:xfrm>
        </p:grpSpPr>
        <p:sp>
          <p:nvSpPr>
            <p:cNvPr id="129" name="Shape 129"/>
            <p:cNvSpPr/>
            <p:nvPr/>
          </p:nvSpPr>
          <p:spPr>
            <a:xfrm rot="16200000">
              <a:off x="1371600" y="0"/>
              <a:ext cx="457200" cy="457200"/>
            </a:xfrm>
            <a:prstGeom prst="rect">
              <a:avLst/>
            </a:prstGeom>
            <a:noFill/>
            <a:ln w="25400" cap="flat">
              <a:solidFill>
                <a:srgbClr val="00905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grpSp>
          <p:nvGrpSpPr>
            <p:cNvPr id="134" name="Group 134"/>
            <p:cNvGrpSpPr/>
            <p:nvPr/>
          </p:nvGrpSpPr>
          <p:grpSpPr>
            <a:xfrm>
              <a:off x="0" y="1293812"/>
              <a:ext cx="3235325" cy="1830388"/>
              <a:chOff x="0" y="0"/>
              <a:chExt cx="3235325" cy="1830387"/>
            </a:xfrm>
          </p:grpSpPr>
          <p:sp>
            <p:nvSpPr>
              <p:cNvPr id="130" name="Shape 130"/>
              <p:cNvSpPr/>
              <p:nvPr/>
            </p:nvSpPr>
            <p:spPr>
              <a:xfrm rot="16200000">
                <a:off x="2778125" y="76200"/>
                <a:ext cx="457200" cy="457200"/>
              </a:xfrm>
              <a:prstGeom prst="rect">
                <a:avLst/>
              </a:prstGeom>
              <a:noFill/>
              <a:ln w="25400" cap="flat">
                <a:solidFill>
                  <a:srgbClr val="009051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grpSp>
            <p:nvGrpSpPr>
              <p:cNvPr id="133" name="Group 133"/>
              <p:cNvGrpSpPr/>
              <p:nvPr/>
            </p:nvGrpSpPr>
            <p:grpSpPr>
              <a:xfrm>
                <a:off x="0" y="0"/>
                <a:ext cx="1828800" cy="1830388"/>
                <a:chOff x="0" y="0"/>
                <a:chExt cx="1828800" cy="1830387"/>
              </a:xfrm>
            </p:grpSpPr>
            <p:sp>
              <p:nvSpPr>
                <p:cNvPr id="131" name="Shape 131"/>
                <p:cNvSpPr/>
                <p:nvPr/>
              </p:nvSpPr>
              <p:spPr>
                <a:xfrm rot="16200000">
                  <a:off x="1371600" y="1373187"/>
                  <a:ext cx="457200" cy="457201"/>
                </a:xfrm>
                <a:prstGeom prst="rect">
                  <a:avLst/>
                </a:prstGeom>
                <a:noFill/>
                <a:ln w="25400" cap="flat">
                  <a:solidFill>
                    <a:srgbClr val="009051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132" name="Shape 132"/>
                <p:cNvSpPr/>
                <p:nvPr/>
              </p:nvSpPr>
              <p:spPr>
                <a:xfrm rot="16200000">
                  <a:off x="0" y="0"/>
                  <a:ext cx="457200" cy="457200"/>
                </a:xfrm>
                <a:prstGeom prst="rect">
                  <a:avLst/>
                </a:prstGeom>
                <a:noFill/>
                <a:ln w="25400" cap="flat">
                  <a:solidFill>
                    <a:srgbClr val="009051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/>
                </a:p>
              </p:txBody>
            </p:sp>
          </p:grpSp>
        </p:grpSp>
      </p:grpSp>
      <p:grpSp>
        <p:nvGrpSpPr>
          <p:cNvPr id="142" name="Group 142"/>
          <p:cNvGrpSpPr/>
          <p:nvPr/>
        </p:nvGrpSpPr>
        <p:grpSpPr>
          <a:xfrm>
            <a:off x="5105400" y="1905000"/>
            <a:ext cx="2971800" cy="2819400"/>
            <a:chOff x="0" y="0"/>
            <a:chExt cx="2971800" cy="2819400"/>
          </a:xfrm>
        </p:grpSpPr>
        <p:grpSp>
          <p:nvGrpSpPr>
            <p:cNvPr id="140" name="Group 140"/>
            <p:cNvGrpSpPr/>
            <p:nvPr/>
          </p:nvGrpSpPr>
          <p:grpSpPr>
            <a:xfrm>
              <a:off x="457200" y="0"/>
              <a:ext cx="2514600" cy="2819400"/>
              <a:chOff x="0" y="0"/>
              <a:chExt cx="2514600" cy="2819400"/>
            </a:xfrm>
          </p:grpSpPr>
          <p:sp>
            <p:nvSpPr>
              <p:cNvPr id="136" name="Shape 136"/>
              <p:cNvSpPr/>
              <p:nvPr/>
            </p:nvSpPr>
            <p:spPr>
              <a:xfrm>
                <a:off x="1447800" y="0"/>
                <a:ext cx="457200" cy="457200"/>
              </a:xfrm>
              <a:prstGeom prst="rect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grpSp>
            <p:nvGrpSpPr>
              <p:cNvPr id="139" name="Group 139"/>
              <p:cNvGrpSpPr/>
              <p:nvPr/>
            </p:nvGrpSpPr>
            <p:grpSpPr>
              <a:xfrm>
                <a:off x="0" y="1828800"/>
                <a:ext cx="2514600" cy="990600"/>
                <a:chOff x="0" y="0"/>
                <a:chExt cx="2514600" cy="990600"/>
              </a:xfrm>
            </p:grpSpPr>
            <p:sp>
              <p:nvSpPr>
                <p:cNvPr id="137" name="Shape 137"/>
                <p:cNvSpPr/>
                <p:nvPr/>
              </p:nvSpPr>
              <p:spPr>
                <a:xfrm>
                  <a:off x="2057400" y="0"/>
                  <a:ext cx="457200" cy="457200"/>
                </a:xfrm>
                <a:prstGeom prst="rect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138" name="Shape 138"/>
                <p:cNvSpPr/>
                <p:nvPr/>
              </p:nvSpPr>
              <p:spPr>
                <a:xfrm>
                  <a:off x="0" y="533400"/>
                  <a:ext cx="457200" cy="457200"/>
                </a:xfrm>
                <a:prstGeom prst="rect">
                  <a:avLst/>
                </a:prstGeom>
                <a:noFill/>
                <a:ln w="25400" cap="flat">
                  <a:solidFill>
                    <a:srgbClr val="FF2600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/>
                </a:p>
              </p:txBody>
            </p:sp>
          </p:grpSp>
        </p:grpSp>
        <p:sp>
          <p:nvSpPr>
            <p:cNvPr id="141" name="Shape 141"/>
            <p:cNvSpPr/>
            <p:nvPr/>
          </p:nvSpPr>
          <p:spPr>
            <a:xfrm>
              <a:off x="0" y="457200"/>
              <a:ext cx="457200" cy="457200"/>
            </a:xfrm>
            <a:prstGeom prst="rect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fill="hold"/>
                                        <p:tgtEl>
                                          <p:spTgt spid="1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5" grpId="3"/>
      <p:bldP build="whole" bldLvl="1" animBg="1" rev="0" advAuto="0" spid="142" grpId="4"/>
      <p:bldP build="whole" bldLvl="1" animBg="1" rev="0" advAuto="0" spid="128" grpId="2"/>
      <p:bldP build="p" bldLvl="5" animBg="1" rev="0" advAuto="0" spid="12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xfrm>
            <a:off x="457200" y="304800"/>
            <a:ext cx="8229600" cy="1600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Transpositional Equivalence</a:t>
            </a:r>
          </a:p>
        </p:txBody>
      </p:sp>
      <p:sp>
        <p:nvSpPr>
          <p:cNvPr id="145" name="Shape 145"/>
          <p:cNvSpPr/>
          <p:nvPr>
            <p:ph type="body" idx="1"/>
          </p:nvPr>
        </p:nvSpPr>
        <p:spPr>
          <a:xfrm>
            <a:off x="457200" y="1905000"/>
            <a:ext cx="8229600" cy="4953000"/>
          </a:xfrm>
          <a:prstGeom prst="rect">
            <a:avLst/>
          </a:prstGeom>
        </p:spPr>
        <p:txBody>
          <a:bodyPr/>
          <a:lstStyle/>
          <a:p>
            <a:pPr lvl="0" marL="342900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Set [147T] and </a:t>
            </a:r>
            <a:endParaRPr sz="2800">
              <a:uFill>
                <a:solidFill/>
              </a:uFill>
            </a:endParaRPr>
          </a:p>
          <a:p>
            <a:pPr lvl="0" marL="342900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Set [57E1]</a:t>
            </a:r>
            <a:endParaRPr sz="2800">
              <a:uFill>
                <a:solidFill/>
              </a:uFill>
            </a:endParaRPr>
          </a:p>
          <a:p>
            <a:pPr lvl="0" marL="342900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5-1 =4</a:t>
            </a:r>
            <a:endParaRPr sz="2800">
              <a:uFill>
                <a:solidFill/>
              </a:uFill>
            </a:endParaRPr>
          </a:p>
          <a:p>
            <a:pPr lvl="1" marL="285750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300">
                <a:uFill>
                  <a:solidFill/>
                </a:uFill>
              </a:rPr>
              <a:t>1+4=5, </a:t>
            </a:r>
            <a:endParaRPr sz="2300">
              <a:uFill>
                <a:solidFill/>
              </a:uFill>
            </a:endParaRPr>
          </a:p>
          <a:p>
            <a:pPr lvl="1" marL="285750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300">
                <a:uFill>
                  <a:solidFill/>
                </a:uFill>
              </a:rPr>
              <a:t>4+4=8, </a:t>
            </a:r>
            <a:endParaRPr sz="2300">
              <a:uFill>
                <a:solidFill/>
              </a:uFill>
            </a:endParaRPr>
          </a:p>
          <a:p>
            <a:pPr lvl="1" marL="285750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300">
                <a:uFill>
                  <a:solidFill/>
                </a:uFill>
              </a:rPr>
              <a:t>7+4=E, </a:t>
            </a:r>
            <a:endParaRPr sz="2300">
              <a:uFill>
                <a:solidFill/>
              </a:uFill>
            </a:endParaRPr>
          </a:p>
          <a:p>
            <a:pPr lvl="1" marL="285750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300">
                <a:uFill>
                  <a:solidFill/>
                </a:uFill>
              </a:rPr>
              <a:t>T+4=2</a:t>
            </a:r>
            <a:endParaRPr sz="2300">
              <a:uFill>
                <a:solidFill/>
              </a:uFill>
            </a:endParaRPr>
          </a:p>
          <a:p>
            <a:pPr lvl="0" marL="300037" indent="-300037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[147T] at T4 = [258E]</a:t>
            </a:r>
            <a:endParaRPr sz="2800">
              <a:uFill>
                <a:solidFill/>
              </a:uFill>
            </a:endParaRPr>
          </a:p>
          <a:p>
            <a:pPr lvl="0" marL="342900">
              <a:lnSpc>
                <a:spcPct val="90000"/>
              </a:lnSpc>
              <a:buSzPct val="125000"/>
              <a:buChar char="•"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The sets are not equivalent, although they share two intervals</a:t>
            </a:r>
          </a:p>
        </p:txBody>
      </p:sp>
      <p:pic>
        <p:nvPicPr>
          <p:cNvPr id="146" name="o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257800" y="1828800"/>
            <a:ext cx="3124200" cy="2984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52" name="Group 152"/>
          <p:cNvGrpSpPr/>
          <p:nvPr/>
        </p:nvGrpSpPr>
        <p:grpSpPr>
          <a:xfrm>
            <a:off x="5257800" y="1828800"/>
            <a:ext cx="3048000" cy="2895600"/>
            <a:chOff x="0" y="0"/>
            <a:chExt cx="3048000" cy="2895600"/>
          </a:xfrm>
        </p:grpSpPr>
        <p:sp>
          <p:nvSpPr>
            <p:cNvPr id="147" name="Shape 147"/>
            <p:cNvSpPr/>
            <p:nvPr/>
          </p:nvSpPr>
          <p:spPr>
            <a:xfrm>
              <a:off x="2590800" y="1981200"/>
              <a:ext cx="457200" cy="457200"/>
            </a:xfrm>
            <a:prstGeom prst="rect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grpSp>
          <p:nvGrpSpPr>
            <p:cNvPr id="150" name="Group 150"/>
            <p:cNvGrpSpPr/>
            <p:nvPr/>
          </p:nvGrpSpPr>
          <p:grpSpPr>
            <a:xfrm>
              <a:off x="0" y="0"/>
              <a:ext cx="2514600" cy="990600"/>
              <a:chOff x="0" y="0"/>
              <a:chExt cx="2514600" cy="990600"/>
            </a:xfrm>
          </p:grpSpPr>
          <p:sp>
            <p:nvSpPr>
              <p:cNvPr id="148" name="Shape 148"/>
              <p:cNvSpPr/>
              <p:nvPr/>
            </p:nvSpPr>
            <p:spPr>
              <a:xfrm>
                <a:off x="2057400" y="0"/>
                <a:ext cx="457200" cy="457200"/>
              </a:xfrm>
              <a:prstGeom prst="rect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149" name="Shape 149"/>
              <p:cNvSpPr/>
              <p:nvPr/>
            </p:nvSpPr>
            <p:spPr>
              <a:xfrm>
                <a:off x="0" y="533400"/>
                <a:ext cx="457200" cy="457200"/>
              </a:xfrm>
              <a:prstGeom prst="rect">
                <a:avLst/>
              </a:prstGeom>
              <a:noFill/>
              <a:ln w="25400" cap="flat">
                <a:solidFill>
                  <a:srgbClr val="FF2600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sp>
          <p:nvSpPr>
            <p:cNvPr id="151" name="Shape 151"/>
            <p:cNvSpPr/>
            <p:nvPr/>
          </p:nvSpPr>
          <p:spPr>
            <a:xfrm>
              <a:off x="457200" y="2438400"/>
              <a:ext cx="457200" cy="457200"/>
            </a:xfrm>
            <a:prstGeom prst="rect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grpSp>
        <p:nvGrpSpPr>
          <p:cNvPr id="159" name="Group 159"/>
          <p:cNvGrpSpPr/>
          <p:nvPr/>
        </p:nvGrpSpPr>
        <p:grpSpPr>
          <a:xfrm>
            <a:off x="5791200" y="1828800"/>
            <a:ext cx="2057400" cy="2986088"/>
            <a:chOff x="0" y="0"/>
            <a:chExt cx="2057400" cy="2986087"/>
          </a:xfrm>
        </p:grpSpPr>
        <p:grpSp>
          <p:nvGrpSpPr>
            <p:cNvPr id="157" name="Group 157"/>
            <p:cNvGrpSpPr/>
            <p:nvPr/>
          </p:nvGrpSpPr>
          <p:grpSpPr>
            <a:xfrm>
              <a:off x="0" y="90487"/>
              <a:ext cx="2057400" cy="2895601"/>
              <a:chOff x="0" y="0"/>
              <a:chExt cx="2057400" cy="2895600"/>
            </a:xfrm>
          </p:grpSpPr>
          <p:sp>
            <p:nvSpPr>
              <p:cNvPr id="153" name="Shape 153"/>
              <p:cNvSpPr/>
              <p:nvPr/>
            </p:nvSpPr>
            <p:spPr>
              <a:xfrm>
                <a:off x="76200" y="0"/>
                <a:ext cx="457200" cy="457200"/>
              </a:xfrm>
              <a:prstGeom prst="rect">
                <a:avLst/>
              </a:prstGeom>
              <a:noFill/>
              <a:ln w="25400" cap="flat">
                <a:solidFill>
                  <a:srgbClr val="AB56FF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grpSp>
            <p:nvGrpSpPr>
              <p:cNvPr id="156" name="Group 156"/>
              <p:cNvGrpSpPr/>
              <p:nvPr/>
            </p:nvGrpSpPr>
            <p:grpSpPr>
              <a:xfrm>
                <a:off x="0" y="2362200"/>
                <a:ext cx="2057400" cy="533400"/>
                <a:chOff x="0" y="0"/>
                <a:chExt cx="2057400" cy="533400"/>
              </a:xfrm>
            </p:grpSpPr>
            <p:sp>
              <p:nvSpPr>
                <p:cNvPr id="154" name="Shape 154"/>
                <p:cNvSpPr/>
                <p:nvPr/>
              </p:nvSpPr>
              <p:spPr>
                <a:xfrm>
                  <a:off x="1600200" y="76200"/>
                  <a:ext cx="457200" cy="457200"/>
                </a:xfrm>
                <a:prstGeom prst="rect">
                  <a:avLst/>
                </a:prstGeom>
                <a:noFill/>
                <a:ln w="25400" cap="flat">
                  <a:solidFill>
                    <a:srgbClr val="AB56FF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/>
                </a:p>
              </p:txBody>
            </p:sp>
            <p:sp>
              <p:nvSpPr>
                <p:cNvPr id="155" name="Shape 155"/>
                <p:cNvSpPr/>
                <p:nvPr/>
              </p:nvSpPr>
              <p:spPr>
                <a:xfrm>
                  <a:off x="0" y="0"/>
                  <a:ext cx="457200" cy="457200"/>
                </a:xfrm>
                <a:prstGeom prst="rect">
                  <a:avLst/>
                </a:prstGeom>
                <a:noFill/>
                <a:ln w="25400" cap="flat">
                  <a:solidFill>
                    <a:srgbClr val="AB56FF"/>
                  </a:solidFill>
                  <a:prstDash val="solid"/>
                  <a:miter lim="400000"/>
                </a:ln>
                <a:effectLst/>
              </p:spPr>
              <p:txBody>
                <a:bodyPr wrap="square" lIns="0" tIns="0" rIns="0" bIns="0" numCol="1" anchor="ctr">
                  <a:noAutofit/>
                </a:bodyPr>
                <a:lstStyle/>
                <a:p>
                  <a:pPr lvl="0"/>
                </a:p>
              </p:txBody>
            </p:sp>
          </p:grpSp>
        </p:grpSp>
        <p:sp>
          <p:nvSpPr>
            <p:cNvPr id="158" name="Shape 158"/>
            <p:cNvSpPr/>
            <p:nvPr/>
          </p:nvSpPr>
          <p:spPr>
            <a:xfrm>
              <a:off x="1524000" y="0"/>
              <a:ext cx="457200" cy="457200"/>
            </a:xfrm>
            <a:prstGeom prst="rect">
              <a:avLst/>
            </a:prstGeom>
            <a:noFill/>
            <a:ln w="25400" cap="flat">
              <a:solidFill>
                <a:srgbClr val="AB56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grpSp>
        <p:nvGrpSpPr>
          <p:cNvPr id="166" name="Group 166"/>
          <p:cNvGrpSpPr/>
          <p:nvPr/>
        </p:nvGrpSpPr>
        <p:grpSpPr>
          <a:xfrm>
            <a:off x="5334000" y="1981200"/>
            <a:ext cx="2895600" cy="2819400"/>
            <a:chOff x="0" y="0"/>
            <a:chExt cx="2895600" cy="2819400"/>
          </a:xfrm>
        </p:grpSpPr>
        <p:grpSp>
          <p:nvGrpSpPr>
            <p:cNvPr id="162" name="Group 162"/>
            <p:cNvGrpSpPr/>
            <p:nvPr/>
          </p:nvGrpSpPr>
          <p:grpSpPr>
            <a:xfrm>
              <a:off x="0" y="1676400"/>
              <a:ext cx="2438400" cy="1143000"/>
              <a:chOff x="0" y="0"/>
              <a:chExt cx="2438400" cy="1143000"/>
            </a:xfrm>
          </p:grpSpPr>
          <p:sp>
            <p:nvSpPr>
              <p:cNvPr id="160" name="Shape 160"/>
              <p:cNvSpPr/>
              <p:nvPr/>
            </p:nvSpPr>
            <p:spPr>
              <a:xfrm>
                <a:off x="1981200" y="685800"/>
                <a:ext cx="457200" cy="457200"/>
              </a:xfrm>
              <a:prstGeom prst="rect">
                <a:avLst/>
              </a:prstGeom>
              <a:noFill/>
              <a:ln w="25400" cap="flat">
                <a:solidFill>
                  <a:srgbClr val="009051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161" name="Shape 161"/>
              <p:cNvSpPr/>
              <p:nvPr/>
            </p:nvSpPr>
            <p:spPr>
              <a:xfrm>
                <a:off x="0" y="0"/>
                <a:ext cx="457200" cy="457200"/>
              </a:xfrm>
              <a:prstGeom prst="rect">
                <a:avLst/>
              </a:prstGeom>
              <a:noFill/>
              <a:ln w="25400" cap="flat">
                <a:solidFill>
                  <a:srgbClr val="009051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  <p:grpSp>
          <p:nvGrpSpPr>
            <p:cNvPr id="165" name="Group 165"/>
            <p:cNvGrpSpPr/>
            <p:nvPr/>
          </p:nvGrpSpPr>
          <p:grpSpPr>
            <a:xfrm>
              <a:off x="533400" y="0"/>
              <a:ext cx="2362200" cy="838200"/>
              <a:chOff x="0" y="0"/>
              <a:chExt cx="2362200" cy="838200"/>
            </a:xfrm>
          </p:grpSpPr>
          <p:sp>
            <p:nvSpPr>
              <p:cNvPr id="163" name="Shape 163"/>
              <p:cNvSpPr/>
              <p:nvPr/>
            </p:nvSpPr>
            <p:spPr>
              <a:xfrm>
                <a:off x="1905000" y="381000"/>
                <a:ext cx="457200" cy="457200"/>
              </a:xfrm>
              <a:prstGeom prst="rect">
                <a:avLst/>
              </a:prstGeom>
              <a:noFill/>
              <a:ln w="25400" cap="flat">
                <a:solidFill>
                  <a:srgbClr val="009051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0" y="0"/>
                <a:ext cx="457200" cy="457200"/>
              </a:xfrm>
              <a:prstGeom prst="rect">
                <a:avLst/>
              </a:prstGeom>
              <a:noFill/>
              <a:ln w="25400" cap="flat">
                <a:solidFill>
                  <a:srgbClr val="009051"/>
                </a:solidFill>
                <a:prstDash val="solid"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</a:p>
            </p:txBody>
          </p:sp>
        </p:grp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xi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3" fill="hold"/>
                                        <p:tgtEl>
                                          <p:spTgt spid="1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14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" fill="hold"/>
                                        <p:tgtEl>
                                          <p:spTgt spid="1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fill="hold"/>
                                        <p:tgtEl>
                                          <p:spTgt spid="14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5" grpId="1"/>
      <p:bldP build="whole" bldLvl="1" animBg="1" rev="0" advAuto="0" spid="152" grpId="2"/>
      <p:bldP build="whole" bldLvl="1" animBg="1" rev="0" advAuto="0" spid="152" grpId="3"/>
      <p:bldP build="whole" bldLvl="1" animBg="1" rev="0" advAuto="0" spid="159" grpId="4"/>
      <p:bldP build="whole" bldLvl="1" animBg="1" rev="0" advAuto="0" spid="166" grpId="5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/>
          <p:nvPr>
            <p:ph type="title"/>
          </p:nvPr>
        </p:nvSpPr>
        <p:spPr>
          <a:xfrm>
            <a:off x="647700" y="-215900"/>
            <a:ext cx="8229600" cy="14478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</a:lstStyle>
          <a:p>
            <a:pPr lvl="0">
              <a:defRPr sz="1800">
                <a:uFillTx/>
              </a:defRPr>
            </a:pPr>
            <a:r>
              <a:rPr sz="3000">
                <a:uFill>
                  <a:solidFill/>
                </a:uFill>
              </a:rPr>
              <a:t>Nodes, arrows and Networks</a:t>
            </a:r>
          </a:p>
        </p:txBody>
      </p:sp>
      <p:sp>
        <p:nvSpPr>
          <p:cNvPr id="169" name="Shape 169"/>
          <p:cNvSpPr/>
          <p:nvPr>
            <p:ph type="body" idx="1"/>
          </p:nvPr>
        </p:nvSpPr>
        <p:spPr>
          <a:xfrm>
            <a:off x="457200" y="1828800"/>
            <a:ext cx="1780084" cy="2673847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Chords</a:t>
            </a:r>
            <a:endParaRPr sz="32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endParaRPr sz="32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endParaRPr sz="3200">
              <a:uFill>
                <a:solidFill/>
              </a:uFill>
            </a:endParaRPr>
          </a:p>
          <a:p>
            <a:pPr lvl="0"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PC sets</a:t>
            </a:r>
          </a:p>
        </p:txBody>
      </p:sp>
      <p:sp>
        <p:nvSpPr>
          <p:cNvPr id="170" name="Shape 170"/>
          <p:cNvSpPr/>
          <p:nvPr/>
        </p:nvSpPr>
        <p:spPr>
          <a:xfrm>
            <a:off x="2616200" y="1727200"/>
            <a:ext cx="1270000" cy="1270000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12700"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/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Db Major</a:t>
            </a:r>
          </a:p>
        </p:txBody>
      </p:sp>
      <p:sp>
        <p:nvSpPr>
          <p:cNvPr id="171" name="Shape 171"/>
          <p:cNvSpPr/>
          <p:nvPr/>
        </p:nvSpPr>
        <p:spPr>
          <a:xfrm>
            <a:off x="5340350" y="1727200"/>
            <a:ext cx="1270000" cy="1270000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12700"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 algn="ctr"/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F Major</a:t>
            </a:r>
          </a:p>
        </p:txBody>
      </p:sp>
      <p:sp>
        <p:nvSpPr>
          <p:cNvPr id="172" name="Shape 172"/>
          <p:cNvSpPr/>
          <p:nvPr/>
        </p:nvSpPr>
        <p:spPr>
          <a:xfrm>
            <a:off x="2705100" y="3708400"/>
            <a:ext cx="1270000" cy="1270000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12700"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0, 2, 3, 5</a:t>
            </a:r>
          </a:p>
        </p:txBody>
      </p:sp>
      <p:sp>
        <p:nvSpPr>
          <p:cNvPr id="173" name="Shape 173"/>
          <p:cNvSpPr/>
          <p:nvPr/>
        </p:nvSpPr>
        <p:spPr>
          <a:xfrm>
            <a:off x="5422900" y="3708400"/>
            <a:ext cx="1270000" cy="1270000"/>
          </a:xfrm>
          <a:prstGeom prst="roundRect">
            <a:avLst>
              <a:gd name="adj" fmla="val 15000"/>
            </a:avLst>
          </a:prstGeom>
          <a:solidFill>
            <a:srgbClr val="FFFFFF"/>
          </a:solidFill>
          <a:ln w="12700">
            <a:solidFill/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3, 5, 6, 8</a:t>
            </a:r>
          </a:p>
        </p:txBody>
      </p:sp>
      <p:sp>
        <p:nvSpPr>
          <p:cNvPr id="174" name="Shape 174"/>
          <p:cNvSpPr/>
          <p:nvPr/>
        </p:nvSpPr>
        <p:spPr>
          <a:xfrm>
            <a:off x="4064000" y="4076700"/>
            <a:ext cx="1270000" cy="0"/>
          </a:xfrm>
          <a:prstGeom prst="line">
            <a:avLst/>
          </a:prstGeom>
          <a:ln w="38100">
            <a:solidFill/>
            <a:round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175" name="Shape 175"/>
          <p:cNvSpPr/>
          <p:nvPr/>
        </p:nvSpPr>
        <p:spPr>
          <a:xfrm>
            <a:off x="3937000" y="2362200"/>
            <a:ext cx="1270000" cy="0"/>
          </a:xfrm>
          <a:prstGeom prst="line">
            <a:avLst/>
          </a:prstGeom>
          <a:ln w="38100">
            <a:solidFill/>
            <a:round/>
            <a:tailEnd type="triangle"/>
          </a:ln>
        </p:spPr>
        <p:txBody>
          <a:bodyPr lIns="0" tIns="0" rIns="0" bIns="0"/>
          <a:lstStyle/>
          <a:p>
            <a:pPr lvl="0"/>
          </a:p>
        </p:txBody>
      </p:sp>
      <p:sp>
        <p:nvSpPr>
          <p:cNvPr id="176" name="Shape 176"/>
          <p:cNvSpPr/>
          <p:nvPr/>
        </p:nvSpPr>
        <p:spPr>
          <a:xfrm>
            <a:off x="4351679" y="3200399"/>
            <a:ext cx="44064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T</a:t>
            </a:r>
            <a:r>
              <a:rPr baseline="31999" sz="2400">
                <a:uFill>
                  <a:solidFill/>
                </a:uFill>
              </a:rPr>
              <a:t>3</a:t>
            </a:r>
          </a:p>
        </p:txBody>
      </p:sp>
      <p:sp>
        <p:nvSpPr>
          <p:cNvPr id="177" name="Shape 177"/>
          <p:cNvSpPr/>
          <p:nvPr/>
        </p:nvSpPr>
        <p:spPr>
          <a:xfrm>
            <a:off x="4351679" y="1727199"/>
            <a:ext cx="440642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T</a:t>
            </a:r>
            <a:r>
              <a:rPr baseline="31999" sz="2400">
                <a:uFill>
                  <a:solidFill/>
                </a:uFill>
              </a:rPr>
              <a:t>3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type="title"/>
          </p:nvPr>
        </p:nvSpPr>
        <p:spPr>
          <a:xfrm>
            <a:off x="330200" y="139700"/>
            <a:ext cx="8229600" cy="14478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Inverting a melody</a:t>
            </a:r>
          </a:p>
        </p:txBody>
      </p:sp>
      <p:pic>
        <p:nvPicPr>
          <p:cNvPr id="180" name="beg Schoenbert 4q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071893"/>
            <a:ext cx="9144000" cy="2714214"/>
          </a:xfrm>
          <a:prstGeom prst="rect">
            <a:avLst/>
          </a:prstGeom>
          <a:ln w="12700">
            <a:round/>
          </a:ln>
        </p:spPr>
      </p:pic>
      <p:sp>
        <p:nvSpPr>
          <p:cNvPr id="181" name="Shape 181"/>
          <p:cNvSpPr/>
          <p:nvPr/>
        </p:nvSpPr>
        <p:spPr>
          <a:xfrm>
            <a:off x="656674" y="736599"/>
            <a:ext cx="2559408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2600"/>
                </a:solidFill>
                <a:uFill>
                  <a:solidFill/>
                </a:uFill>
              </a:rPr>
              <a:t>what is the In level?</a:t>
            </a:r>
          </a:p>
        </p:txBody>
      </p:sp>
      <p:sp>
        <p:nvSpPr>
          <p:cNvPr id="182" name="Shape 182"/>
          <p:cNvSpPr/>
          <p:nvPr/>
        </p:nvSpPr>
        <p:spPr>
          <a:xfrm>
            <a:off x="580474" y="3086099"/>
            <a:ext cx="38354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2400">
                <a:solidFill>
                  <a:srgbClr val="FF2600"/>
                </a:solidFill>
                <a:uFill>
                  <a:solidFill/>
                </a:uFill>
              </a:rPr>
              <a:t>I9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xi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animEffect filter="dissolve" transition="out">
                                      <p:cBhvr>
                                        <p:cTn id="6" dur="1000" fill="hold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nodeType="afterEffect" presetClass="entr" presetSubtype="0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81" grpId="1"/>
      <p:bldP build="whole" bldLvl="1" animBg="1" rev="0" advAuto="0" spid="18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uFillTx/>
              </a:defRPr>
            </a:pPr>
            <a:r>
              <a:rPr sz="3600">
                <a:uFill>
                  <a:solidFill/>
                </a:uFill>
              </a:rPr>
              <a:t>Review of interval class and vector</a:t>
            </a:r>
          </a:p>
        </p:txBody>
      </p:sp>
      <p:pic>
        <p:nvPicPr>
          <p:cNvPr id="29" name="intervals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5816" y="1753418"/>
            <a:ext cx="3349469" cy="4240164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op1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95800" y="5068887"/>
            <a:ext cx="4176713" cy="1265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5" name="Berg &amp; Webern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33400"/>
            <a:ext cx="1143001" cy="1143001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Shape 186"/>
          <p:cNvSpPr/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Inversional Equivalence</a:t>
            </a:r>
          </a:p>
        </p:txBody>
      </p:sp>
      <p:sp>
        <p:nvSpPr>
          <p:cNvPr id="187" name="Shape 187"/>
          <p:cNvSpPr/>
          <p:nvPr>
            <p:ph type="body" idx="1"/>
          </p:nvPr>
        </p:nvSpPr>
        <p:spPr>
          <a:xfrm>
            <a:off x="533400" y="1600200"/>
            <a:ext cx="8229600" cy="4530725"/>
          </a:xfrm>
          <a:prstGeom prst="rect">
            <a:avLst/>
          </a:prstGeom>
        </p:spPr>
        <p:txBody>
          <a:bodyPr/>
          <a:lstStyle/>
          <a:p>
            <a:pPr lvl="0" marL="342900">
              <a:buSzPct val="125000"/>
              <a:buChar char="•"/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How do we tell if two sets of the same cardinality are inversionally equivalent (can be mapped onto one another by inversion followed by transposition)?</a:t>
            </a:r>
            <a:endParaRPr sz="2800">
              <a:uFill>
                <a:solidFill/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Find their Normal Order</a:t>
            </a:r>
            <a:endParaRPr sz="2400">
              <a:uFill>
                <a:solidFill/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Determine the adjacency interval series for each set</a:t>
            </a:r>
            <a:endParaRPr sz="2400">
              <a:uFill>
                <a:solidFill/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Are these AIS mutually retrogradeable (is one the reverse of the other)?</a:t>
            </a:r>
            <a:endParaRPr sz="2400">
              <a:uFill>
                <a:solidFill/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if opposite members of each set sum to the same number, the are inversionally equivalent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87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type="title"/>
          </p:nvPr>
        </p:nvSpPr>
        <p:spPr>
          <a:xfrm>
            <a:off x="457200" y="304800"/>
            <a:ext cx="8229600" cy="16002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Inversional Equivalence</a:t>
            </a:r>
          </a:p>
        </p:txBody>
      </p:sp>
      <p:sp>
        <p:nvSpPr>
          <p:cNvPr id="190" name="Shape 190"/>
          <p:cNvSpPr/>
          <p:nvPr>
            <p:ph type="body" idx="1"/>
          </p:nvPr>
        </p:nvSpPr>
        <p:spPr>
          <a:xfrm>
            <a:off x="457200" y="1905000"/>
            <a:ext cx="8229600" cy="4953000"/>
          </a:xfrm>
          <a:prstGeom prst="rect">
            <a:avLst/>
          </a:prstGeom>
        </p:spPr>
        <p:txBody>
          <a:bodyPr/>
          <a:lstStyle/>
          <a:p>
            <a:pPr lvl="0" marL="340677" indent="-300037">
              <a:lnSpc>
                <a:spcPct val="90000"/>
              </a:lnSpc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Set [890] and Set [034]</a:t>
            </a:r>
            <a:endParaRPr sz="2800">
              <a:uFill>
                <a:solidFill/>
              </a:uFill>
            </a:endParaRPr>
          </a:p>
          <a:p>
            <a:pPr lvl="0" marL="340677" indent="-300037">
              <a:lnSpc>
                <a:spcPct val="90000"/>
              </a:lnSpc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[890] = 1-3; [014] = 3-1</a:t>
            </a:r>
            <a:endParaRPr sz="2800">
              <a:uFill>
                <a:solidFill/>
              </a:uFill>
            </a:endParaRPr>
          </a:p>
          <a:p>
            <a:pPr lvl="1" marL="741256" indent="-243416">
              <a:lnSpc>
                <a:spcPct val="90000"/>
              </a:lnSpc>
              <a:defRPr sz="1800">
                <a:uFillTx/>
              </a:defRPr>
            </a:pPr>
            <a:r>
              <a:rPr sz="2300">
                <a:uFill>
                  <a:solidFill/>
                </a:uFill>
              </a:rPr>
              <a:t>8+4=0, </a:t>
            </a:r>
            <a:endParaRPr sz="2300">
              <a:uFill>
                <a:solidFill/>
              </a:uFill>
            </a:endParaRPr>
          </a:p>
          <a:p>
            <a:pPr lvl="1" marL="741256" indent="-243416">
              <a:lnSpc>
                <a:spcPct val="90000"/>
              </a:lnSpc>
              <a:defRPr sz="1800">
                <a:uFillTx/>
              </a:defRPr>
            </a:pPr>
            <a:r>
              <a:rPr sz="2300">
                <a:uFill>
                  <a:solidFill/>
                </a:uFill>
              </a:rPr>
              <a:t>9+3=0, </a:t>
            </a:r>
            <a:endParaRPr sz="2300">
              <a:uFill>
                <a:solidFill/>
              </a:uFill>
            </a:endParaRPr>
          </a:p>
          <a:p>
            <a:pPr lvl="1" marL="741256" indent="-243416">
              <a:lnSpc>
                <a:spcPct val="90000"/>
              </a:lnSpc>
              <a:defRPr sz="1800">
                <a:uFillTx/>
              </a:defRPr>
            </a:pPr>
            <a:r>
              <a:rPr sz="2300">
                <a:uFill>
                  <a:solidFill/>
                </a:uFill>
              </a:rPr>
              <a:t>0+0=0, </a:t>
            </a:r>
            <a:endParaRPr sz="2300">
              <a:uFill>
                <a:solidFill/>
              </a:uFill>
            </a:endParaRPr>
          </a:p>
          <a:p>
            <a:pPr lvl="0" marL="340677" indent="-300037">
              <a:lnSpc>
                <a:spcPct val="90000"/>
              </a:lnSpc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[890] at T</a:t>
            </a:r>
            <a:r>
              <a:rPr baseline="-25000" sz="2800">
                <a:uFill>
                  <a:solidFill/>
                </a:uFill>
              </a:rPr>
              <a:t>0</a:t>
            </a:r>
            <a:r>
              <a:rPr sz="2800">
                <a:uFill>
                  <a:solidFill/>
                </a:uFill>
              </a:rPr>
              <a:t>I = [034]</a:t>
            </a:r>
            <a:endParaRPr sz="2800">
              <a:uFill>
                <a:solidFill/>
              </a:uFill>
            </a:endParaRPr>
          </a:p>
          <a:p>
            <a:pPr lvl="0" marL="340677" indent="-300037">
              <a:lnSpc>
                <a:spcPct val="90000"/>
              </a:lnSpc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The sets are inversionally equivalent</a:t>
            </a:r>
          </a:p>
        </p:txBody>
      </p:sp>
      <p:pic>
        <p:nvPicPr>
          <p:cNvPr id="191" name="o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410200" y="1752600"/>
            <a:ext cx="3124200" cy="298450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95" name="Group 195"/>
          <p:cNvGrpSpPr/>
          <p:nvPr/>
        </p:nvGrpSpPr>
        <p:grpSpPr>
          <a:xfrm>
            <a:off x="5257800" y="1600200"/>
            <a:ext cx="1905000" cy="2514600"/>
            <a:chOff x="0" y="0"/>
            <a:chExt cx="1905000" cy="2514600"/>
          </a:xfrm>
        </p:grpSpPr>
        <p:sp>
          <p:nvSpPr>
            <p:cNvPr id="192" name="Shape 192"/>
            <p:cNvSpPr/>
            <p:nvPr/>
          </p:nvSpPr>
          <p:spPr>
            <a:xfrm>
              <a:off x="152400" y="2057400"/>
              <a:ext cx="457200" cy="457200"/>
            </a:xfrm>
            <a:prstGeom prst="rect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93" name="Shape 193"/>
            <p:cNvSpPr/>
            <p:nvPr/>
          </p:nvSpPr>
          <p:spPr>
            <a:xfrm>
              <a:off x="0" y="1371600"/>
              <a:ext cx="457200" cy="457200"/>
            </a:xfrm>
            <a:prstGeom prst="rect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94" name="Shape 194"/>
            <p:cNvSpPr/>
            <p:nvPr/>
          </p:nvSpPr>
          <p:spPr>
            <a:xfrm>
              <a:off x="1447800" y="0"/>
              <a:ext cx="457200" cy="457200"/>
            </a:xfrm>
            <a:prstGeom prst="rect">
              <a:avLst/>
            </a:prstGeom>
            <a:noFill/>
            <a:ln w="25400" cap="flat">
              <a:solidFill>
                <a:srgbClr val="FF26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  <p:grpSp>
        <p:nvGrpSpPr>
          <p:cNvPr id="199" name="Group 199"/>
          <p:cNvGrpSpPr/>
          <p:nvPr/>
        </p:nvGrpSpPr>
        <p:grpSpPr>
          <a:xfrm>
            <a:off x="6781800" y="1676400"/>
            <a:ext cx="1676400" cy="2438400"/>
            <a:chOff x="0" y="0"/>
            <a:chExt cx="1676400" cy="2438400"/>
          </a:xfrm>
        </p:grpSpPr>
        <p:sp>
          <p:nvSpPr>
            <p:cNvPr id="196" name="Shape 196"/>
            <p:cNvSpPr/>
            <p:nvPr/>
          </p:nvSpPr>
          <p:spPr>
            <a:xfrm>
              <a:off x="1143000" y="1981200"/>
              <a:ext cx="457200" cy="457200"/>
            </a:xfrm>
            <a:prstGeom prst="rect">
              <a:avLst/>
            </a:prstGeom>
            <a:noFill/>
            <a:ln w="25400" cap="flat">
              <a:solidFill>
                <a:srgbClr val="00905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97" name="Shape 197"/>
            <p:cNvSpPr/>
            <p:nvPr/>
          </p:nvSpPr>
          <p:spPr>
            <a:xfrm>
              <a:off x="1219200" y="1219200"/>
              <a:ext cx="457200" cy="457200"/>
            </a:xfrm>
            <a:prstGeom prst="rect">
              <a:avLst/>
            </a:prstGeom>
            <a:noFill/>
            <a:ln w="25400" cap="flat">
              <a:solidFill>
                <a:srgbClr val="00905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  <p:sp>
          <p:nvSpPr>
            <p:cNvPr id="198" name="Shape 198"/>
            <p:cNvSpPr/>
            <p:nvPr/>
          </p:nvSpPr>
          <p:spPr>
            <a:xfrm>
              <a:off x="0" y="0"/>
              <a:ext cx="457200" cy="457200"/>
            </a:xfrm>
            <a:prstGeom prst="rect">
              <a:avLst/>
            </a:prstGeom>
            <a:noFill/>
            <a:ln w="25400" cap="flat">
              <a:solidFill>
                <a:srgbClr val="009051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/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nodeType="after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after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95" grpId="2"/>
      <p:bldP build="whole" bldLvl="1" animBg="1" rev="0" advAuto="0" spid="199" grpId="3"/>
      <p:bldP build="p" bldLvl="5" animBg="1" rev="0" advAuto="0" spid="19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457200" y="-355600"/>
            <a:ext cx="8229600" cy="1447800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pPr lvl="0">
              <a:defRPr sz="1800">
                <a:uFillTx/>
              </a:defRPr>
            </a:pPr>
            <a:r>
              <a:rPr sz="3600">
                <a:uFill>
                  <a:solidFill/>
                </a:uFill>
              </a:rPr>
              <a:t>G G# B in 6 different spacings</a:t>
            </a:r>
          </a:p>
        </p:txBody>
      </p:sp>
      <p:graphicFrame>
        <p:nvGraphicFramePr>
          <p:cNvPr id="32" name="Table 32"/>
          <p:cNvGraphicFramePr/>
          <p:nvPr/>
        </p:nvGraphicFramePr>
        <p:xfrm>
          <a:off x="891539" y="891539"/>
          <a:ext cx="6891021" cy="428752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1" bandCol="0" bandRow="0" rtl="0">
                <a:tableStyleId>{8F44A2F1-9E1F-4B54-A3A2-5F16C0AD49E2}</a:tableStyleId>
              </a:tblPr>
              <a:tblGrid>
                <a:gridCol w="1148503"/>
                <a:gridCol w="1148503"/>
                <a:gridCol w="1148503"/>
                <a:gridCol w="1148503"/>
                <a:gridCol w="1148503"/>
                <a:gridCol w="1148503"/>
              </a:tblGrid>
              <a:tr h="1071880"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B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G#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B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G#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G</a:t>
                      </a:r>
                    </a:p>
                  </a:txBody>
                  <a:tcPr marL="50800" marR="50800" marT="50800" marB="50800" anchor="t" anchorCtr="0" horzOverflow="overflow"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G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  <a:lnT w="28575">
                      <a:solidFill>
                        <a:srgbClr val="000000"/>
                      </a:solidFill>
                      <a:miter lim="400000"/>
                    </a:lnT>
                  </a:tcPr>
                </a:tc>
              </a:tr>
              <a:tr h="1071880"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G#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B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G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G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B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G#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1071880"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G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G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G#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B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G#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B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  <a:tr h="1071880"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[1] [3]</a:t>
                      </a:r>
                    </a:p>
                  </a:txBody>
                  <a:tcPr marL="50800" marR="50800" marT="50800" marB="50800" anchor="t" anchorCtr="0" horzOverflow="overflow">
                    <a:lnL w="28575">
                      <a:solidFill>
                        <a:srgbClr val="000000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[4] [9]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[11][4]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[8] [1]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[2] [8]</a:t>
                      </a:r>
                    </a:p>
                  </a:txBody>
                  <a:tcPr marL="50800" marR="50800" marT="50800" marB="50800" anchor="t" anchorCtr="0" horzOverflow="overflow"/>
                </a:tc>
                <a:tc>
                  <a:txBody>
                    <a:bodyPr/>
                    <a:lstStyle/>
                    <a:p>
                      <a:pPr lvl="0" marR="40639" algn="l" defTabSz="914400">
                        <a:spcBef>
                          <a:spcPts val="600"/>
                        </a:spcBef>
                        <a:tabLst>
                          <a:tab pos="558800" algn="l"/>
                        </a:tabLst>
                        <a:defRPr sz="1800">
                          <a:uFillTx/>
                        </a:defRPr>
                      </a:pPr>
                      <a:r>
                        <a:rPr sz="2400">
                          <a:uFill>
                            <a:solidFill/>
                          </a:uFill>
                        </a:rPr>
                        <a:t>[9][11]</a:t>
                      </a:r>
                    </a:p>
                  </a:txBody>
                  <a:tcPr marL="50800" marR="50800" marT="50800" marB="50800" anchor="t" anchorCtr="0" horzOverflow="overflow">
                    <a:lnR w="28575">
                      <a:solidFill>
                        <a:srgbClr val="000000"/>
                      </a:solidFill>
                      <a:miter lim="400000"/>
                    </a:lnR>
                  </a:tcPr>
                </a:tc>
              </a:tr>
            </a:tbl>
          </a:graphicData>
        </a:graphic>
      </p:graphicFrame>
      <p:pic>
        <p:nvPicPr>
          <p:cNvPr id="33" name="intervals.png"/>
          <p:cNvPicPr/>
          <p:nvPr/>
        </p:nvPicPr>
        <p:blipFill>
          <a:blip r:embed="rId2">
            <a:extLst/>
          </a:blip>
          <a:srcRect l="0" t="75305" r="0" b="0"/>
          <a:stretch>
            <a:fillRect/>
          </a:stretch>
        </p:blipFill>
        <p:spPr>
          <a:xfrm>
            <a:off x="2205816" y="5276675"/>
            <a:ext cx="3349469" cy="1047107"/>
          </a:xfrm>
          <a:prstGeom prst="rect">
            <a:avLst/>
          </a:prstGeom>
          <a:ln w="12700">
            <a:round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op1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95800" y="5068887"/>
            <a:ext cx="4176713" cy="1265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Berg &amp; Webern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33400"/>
            <a:ext cx="1143001" cy="1143001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hape 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Interval Class Vector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457200" y="1765300"/>
            <a:ext cx="8229600" cy="5029200"/>
          </a:xfrm>
          <a:prstGeom prst="rect">
            <a:avLst/>
          </a:prstGeom>
        </p:spPr>
        <p:txBody>
          <a:bodyPr/>
          <a:lstStyle/>
          <a:p>
            <a:pPr lvl="0" marL="342900">
              <a:buSzPct val="125000"/>
              <a:buChar char="•"/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A representation of the complete interval content of a set in terms of interval class</a:t>
            </a:r>
            <a:endParaRPr sz="3200">
              <a:uFill>
                <a:solidFill/>
              </a:uFill>
            </a:endParaRPr>
          </a:p>
          <a:p>
            <a:pPr lvl="0" marL="342900">
              <a:buSzPct val="125000"/>
              <a:buChar char="•"/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0, 1, 3, 4</a:t>
            </a:r>
            <a:endParaRPr sz="3200">
              <a:uFill>
                <a:solidFill/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700">
                <a:uFill>
                  <a:solidFill/>
                </a:uFill>
              </a:rPr>
              <a:t>1-0 = </a:t>
            </a:r>
            <a:r>
              <a:rPr sz="27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</a:t>
            </a:r>
            <a:r>
              <a:rPr sz="2700">
                <a:uFill>
                  <a:solidFill/>
                </a:uFill>
              </a:rPr>
              <a:t>, 3-0=</a:t>
            </a:r>
            <a:r>
              <a:rPr sz="27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3</a:t>
            </a:r>
            <a:r>
              <a:rPr sz="2700">
                <a:uFill>
                  <a:solidFill/>
                </a:uFill>
              </a:rPr>
              <a:t>, 4-0=</a:t>
            </a:r>
            <a:r>
              <a:rPr sz="27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4</a:t>
            </a:r>
            <a:endParaRPr sz="27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700">
                <a:uFill>
                  <a:solidFill/>
                </a:uFill>
              </a:rPr>
              <a:t>3-1 = </a:t>
            </a:r>
            <a:r>
              <a:rPr sz="27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2</a:t>
            </a:r>
            <a:r>
              <a:rPr sz="2700">
                <a:uFill>
                  <a:solidFill/>
                </a:uFill>
              </a:rPr>
              <a:t>, 4-1 =</a:t>
            </a:r>
            <a:r>
              <a:rPr sz="27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3</a:t>
            </a:r>
            <a:endParaRPr sz="27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700">
                <a:uFill>
                  <a:solidFill/>
                </a:uFill>
              </a:rPr>
              <a:t>4-3=</a:t>
            </a:r>
            <a:r>
              <a:rPr sz="27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</a:t>
            </a:r>
            <a:endParaRPr sz="27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0" marL="342900">
              <a:buSzPct val="125000"/>
              <a:buChar char="•"/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Two 1, one 2, two 3, one 4, no 5, no 6</a:t>
            </a:r>
            <a:endParaRPr sz="3200">
              <a:uFill>
                <a:solidFill/>
              </a:uFill>
            </a:endParaRPr>
          </a:p>
          <a:p>
            <a:pPr lvl="0" marL="342900">
              <a:buSzPct val="125000"/>
              <a:buChar char="•"/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[212100]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1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nodeType="afterEffect" presetClass="entr" presetSubtype="0" presetID="1" grpId="1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nodeType="afterEffect" presetClass="entr" presetSubtype="0" presetID="1" grpId="1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nodeType="afterEffect" presetClass="entr" presetSubtype="0" presetID="1" grpId="1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" nodeType="afterEffect" presetClass="entr" presetSubtype="0" presetID="1" grpId="1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nodeType="afterEffect" presetClass="entr" presetSubtype="0" presetID="1" grpId="1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3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op1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495800" y="5068887"/>
            <a:ext cx="4176713" cy="1265238"/>
          </a:xfrm>
          <a:prstGeom prst="rect">
            <a:avLst/>
          </a:prstGeom>
          <a:ln w="12700">
            <a:miter lim="400000"/>
          </a:ln>
        </p:spPr>
      </p:pic>
      <p:pic>
        <p:nvPicPr>
          <p:cNvPr id="41" name="Berg &amp; Webern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533400"/>
            <a:ext cx="1143001" cy="1143001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Interval Class Vector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342900">
              <a:buSzPct val="125000"/>
              <a:buChar char="•"/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The triangle of differences dumps the 0, but includes the numbers in the set</a:t>
            </a:r>
            <a:endParaRPr sz="3200">
              <a:uFill>
                <a:solidFill/>
              </a:uFill>
            </a:endParaRPr>
          </a:p>
          <a:p>
            <a:pPr lvl="0" marL="342900">
              <a:buSzPct val="125000"/>
              <a:buChar char="•"/>
              <a:defRPr sz="1800">
                <a:uFillTx/>
              </a:defRPr>
            </a:pPr>
            <a:r>
              <a:rPr sz="32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0, 1, 3, 4</a:t>
            </a:r>
            <a:endParaRPr sz="32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700">
                <a:uFill>
                  <a:solidFill/>
                </a:uFill>
              </a:rPr>
              <a:t>3-1 = </a:t>
            </a:r>
            <a:r>
              <a:rPr sz="27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2</a:t>
            </a:r>
            <a:r>
              <a:rPr sz="2700">
                <a:uFill>
                  <a:solidFill/>
                </a:uFill>
              </a:rPr>
              <a:t>, 4-1 =</a:t>
            </a:r>
            <a:r>
              <a:rPr sz="27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3</a:t>
            </a:r>
            <a:endParaRPr sz="27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1" marL="285750">
              <a:buSzPct val="125000"/>
              <a:buChar char="•"/>
              <a:defRPr sz="1800">
                <a:uFillTx/>
              </a:defRPr>
            </a:pPr>
            <a:r>
              <a:rPr sz="2700">
                <a:uFill>
                  <a:solidFill/>
                </a:uFill>
              </a:rPr>
              <a:t>4-3=</a:t>
            </a:r>
            <a:r>
              <a:rPr sz="270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</a:rPr>
              <a:t>1</a:t>
            </a:r>
            <a:endParaRPr sz="2700">
              <a:solidFill>
                <a:srgbClr val="FF2600"/>
              </a:solidFill>
              <a:uFill>
                <a:solidFill>
                  <a:srgbClr val="FF2600"/>
                </a:solidFill>
              </a:uFill>
            </a:endParaRPr>
          </a:p>
          <a:p>
            <a:pPr lvl="0" marL="342900">
              <a:buSzPct val="125000"/>
              <a:buChar char="•"/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Two 1, one 2, two 3, one 4, no 5, no 6</a:t>
            </a:r>
            <a:endParaRPr sz="3200">
              <a:uFill>
                <a:solidFill/>
              </a:uFill>
            </a:endParaRPr>
          </a:p>
          <a:p>
            <a:pPr lvl="0" marL="342900">
              <a:buSzPct val="125000"/>
              <a:buChar char="•"/>
              <a:defRPr sz="1800">
                <a:uFillTx/>
              </a:defRPr>
            </a:pPr>
            <a:r>
              <a:rPr sz="3200">
                <a:uFill>
                  <a:solidFill/>
                </a:uFill>
              </a:rPr>
              <a:t>[212100]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afterEffect" presetClass="entr" presetSubtype="0" presetID="1" grpId="1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nodeType="afterEffect" presetClass="entr" presetSubtype="0" presetID="1" grpId="1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nodeType="afterEffect" presetClass="entr" presetSubtype="0" presetID="1" grpId="1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000"/>
                            </p:stCondLst>
                            <p:childTnLst>
                              <p:par>
                                <p:cTn id="19" nodeType="afterEffect" presetClass="entr" presetSubtype="0" presetID="1" grpId="1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" nodeType="afterEffect" presetClass="entr" presetSubtype="0" presetID="1" grpId="1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4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PC clock face: </a:t>
            </a:r>
            <a:br>
              <a:rPr sz="3800">
                <a:uFill>
                  <a:solidFill/>
                </a:uFill>
              </a:rPr>
            </a:br>
            <a:r>
              <a:rPr sz="3800">
                <a:uFill>
                  <a:solidFill/>
                </a:uFill>
              </a:rPr>
              <a:t> </a:t>
            </a:r>
            <a:r>
              <a:rPr sz="2000">
                <a:uFill>
                  <a:solidFill/>
                </a:uFill>
              </a:rPr>
              <a:t>transposition by ordered pitch interval (opi)</a:t>
            </a:r>
          </a:p>
        </p:txBody>
      </p:sp>
      <p:pic>
        <p:nvPicPr>
          <p:cNvPr id="46" name="o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9800" y="1600200"/>
            <a:ext cx="4743450" cy="4530725"/>
          </a:xfrm>
          <a:prstGeom prst="rect">
            <a:avLst/>
          </a:prstGeom>
          <a:ln w="12700">
            <a:miter lim="400000"/>
          </a:ln>
        </p:spPr>
      </p:pic>
      <p:sp>
        <p:nvSpPr>
          <p:cNvPr id="47" name="Shape 47"/>
          <p:cNvSpPr/>
          <p:nvPr/>
        </p:nvSpPr>
        <p:spPr>
          <a:xfrm>
            <a:off x="4648200" y="1498367"/>
            <a:ext cx="2503391" cy="3766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6" h="21312" fill="norm" stroke="1" extrusionOk="0">
                <a:moveTo>
                  <a:pt x="0" y="246"/>
                </a:moveTo>
                <a:cubicBezTo>
                  <a:pt x="3469" y="-21"/>
                  <a:pt x="6939" y="-288"/>
                  <a:pt x="10073" y="704"/>
                </a:cubicBezTo>
                <a:cubicBezTo>
                  <a:pt x="13206" y="1695"/>
                  <a:pt x="16899" y="3984"/>
                  <a:pt x="18802" y="6196"/>
                </a:cubicBezTo>
                <a:cubicBezTo>
                  <a:pt x="20705" y="8408"/>
                  <a:pt x="21376" y="11535"/>
                  <a:pt x="21488" y="13976"/>
                </a:cubicBezTo>
                <a:cubicBezTo>
                  <a:pt x="21600" y="16417"/>
                  <a:pt x="20537" y="18629"/>
                  <a:pt x="19474" y="20841"/>
                </a:cubicBezTo>
                <a:lnTo>
                  <a:pt x="19247" y="21312"/>
                </a:lnTo>
              </a:path>
            </a:pathLst>
          </a:custGeom>
          <a:ln w="25400">
            <a:solidFill>
              <a:srgbClr val="FF2600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48" name="Shape 48"/>
          <p:cNvSpPr/>
          <p:nvPr/>
        </p:nvSpPr>
        <p:spPr>
          <a:xfrm>
            <a:off x="457200" y="609600"/>
            <a:ext cx="1945492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buClr>
                <a:srgbClr val="000000"/>
              </a:buClr>
              <a:buFont typeface="Gill Sans"/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pc0 + i4 = pc4</a:t>
            </a:r>
          </a:p>
        </p:txBody>
      </p:sp>
      <p:sp>
        <p:nvSpPr>
          <p:cNvPr id="49" name="Shape 49"/>
          <p:cNvSpPr/>
          <p:nvPr/>
        </p:nvSpPr>
        <p:spPr>
          <a:xfrm>
            <a:off x="457200" y="1371600"/>
            <a:ext cx="1945492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buClr>
                <a:srgbClr val="000000"/>
              </a:buClr>
              <a:buFont typeface="Gill Sans"/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pc4 + i4 = pc8</a:t>
            </a:r>
          </a:p>
        </p:txBody>
      </p:sp>
      <p:sp>
        <p:nvSpPr>
          <p:cNvPr id="50" name="Shape 50"/>
          <p:cNvSpPr/>
          <p:nvPr/>
        </p:nvSpPr>
        <p:spPr>
          <a:xfrm rot="7500000">
            <a:off x="3222960" y="3496834"/>
            <a:ext cx="2503391" cy="37665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6" h="21312" fill="norm" stroke="1" extrusionOk="0">
                <a:moveTo>
                  <a:pt x="0" y="246"/>
                </a:moveTo>
                <a:cubicBezTo>
                  <a:pt x="3469" y="-21"/>
                  <a:pt x="6939" y="-288"/>
                  <a:pt x="10073" y="704"/>
                </a:cubicBezTo>
                <a:cubicBezTo>
                  <a:pt x="13206" y="1695"/>
                  <a:pt x="16899" y="3984"/>
                  <a:pt x="18802" y="6196"/>
                </a:cubicBezTo>
                <a:cubicBezTo>
                  <a:pt x="20705" y="8408"/>
                  <a:pt x="21376" y="11535"/>
                  <a:pt x="21488" y="13976"/>
                </a:cubicBezTo>
                <a:cubicBezTo>
                  <a:pt x="21600" y="16417"/>
                  <a:pt x="20537" y="18629"/>
                  <a:pt x="19474" y="20841"/>
                </a:cubicBezTo>
                <a:lnTo>
                  <a:pt x="19247" y="21312"/>
                </a:lnTo>
              </a:path>
            </a:pathLst>
          </a:custGeom>
          <a:ln w="25400">
            <a:solidFill>
              <a:srgbClr val="FF2600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1" name="Shape 51"/>
          <p:cNvSpPr/>
          <p:nvPr/>
        </p:nvSpPr>
        <p:spPr>
          <a:xfrm flipH="1">
            <a:off x="1754169" y="1498367"/>
            <a:ext cx="2590177" cy="36832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0" h="21306" fill="norm" stroke="1" extrusionOk="0">
                <a:moveTo>
                  <a:pt x="0" y="310"/>
                </a:moveTo>
                <a:lnTo>
                  <a:pt x="720" y="252"/>
                </a:lnTo>
                <a:cubicBezTo>
                  <a:pt x="4074" y="-21"/>
                  <a:pt x="7428" y="-294"/>
                  <a:pt x="10457" y="720"/>
                </a:cubicBezTo>
                <a:cubicBezTo>
                  <a:pt x="13486" y="1733"/>
                  <a:pt x="17056" y="4073"/>
                  <a:pt x="18895" y="6334"/>
                </a:cubicBezTo>
                <a:cubicBezTo>
                  <a:pt x="20735" y="8596"/>
                  <a:pt x="21384" y="11793"/>
                  <a:pt x="21492" y="14288"/>
                </a:cubicBezTo>
                <a:cubicBezTo>
                  <a:pt x="21600" y="16783"/>
                  <a:pt x="20572" y="19045"/>
                  <a:pt x="19544" y="21306"/>
                </a:cubicBezTo>
              </a:path>
            </a:pathLst>
          </a:custGeom>
          <a:ln w="25400">
            <a:solidFill>
              <a:srgbClr val="FF2600"/>
            </a:solidFill>
            <a:round/>
            <a:head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2" name="Shape 52"/>
          <p:cNvSpPr/>
          <p:nvPr/>
        </p:nvSpPr>
        <p:spPr>
          <a:xfrm>
            <a:off x="457200" y="2133600"/>
            <a:ext cx="1945492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buClr>
                <a:srgbClr val="000000"/>
              </a:buClr>
              <a:buFont typeface="Gill Sans"/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pc8 + i4 = pc0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afterEffect" presetClass="entr" presetSubtype="0" presetID="1" grpId="4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afterEffect" presetClass="entr" presetSubtype="0" presetID="1" grpId="6" fill="hold">
                                  <p:stCondLst>
                                    <p:cond delay="30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1" grpId="6"/>
      <p:bldP build="whole" bldLvl="1" animBg="1" rev="0" advAuto="0" spid="47" grpId="2"/>
      <p:bldP build="whole" bldLvl="1" animBg="1" rev="0" advAuto="0" spid="52" grpId="5"/>
      <p:bldP build="whole" bldLvl="1" animBg="1" rev="0" advAuto="0" spid="49" grpId="3"/>
      <p:bldP build="whole" bldLvl="1" animBg="1" rev="0" advAuto="0" spid="48" grpId="1"/>
      <p:bldP build="whole" bldLvl="1" animBg="1" rev="0" advAuto="0" spid="50" grpId="4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title"/>
          </p:nvPr>
        </p:nvSpPr>
        <p:spPr>
          <a:xfrm>
            <a:off x="457200" y="0"/>
            <a:ext cx="8229600" cy="1752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PC clock face: </a:t>
            </a:r>
            <a:br>
              <a:rPr sz="3800">
                <a:uFill>
                  <a:solidFill/>
                </a:uFill>
              </a:rPr>
            </a:br>
            <a:r>
              <a:rPr sz="2000">
                <a:uFill>
                  <a:solidFill/>
                </a:uFill>
              </a:rPr>
              <a:t>transposition by ordered pitch interval (opi)</a:t>
            </a:r>
          </a:p>
        </p:txBody>
      </p:sp>
      <p:pic>
        <p:nvPicPr>
          <p:cNvPr id="55" name="o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9800" y="1600200"/>
            <a:ext cx="4743450" cy="4530725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>
            <a:off x="457200" y="609600"/>
            <a:ext cx="2097892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buClr>
                <a:srgbClr val="000000"/>
              </a:buClr>
              <a:buFont typeface="Gill Sans"/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pc0 + i13 = pc1</a:t>
            </a:r>
          </a:p>
        </p:txBody>
      </p:sp>
      <p:sp>
        <p:nvSpPr>
          <p:cNvPr id="57" name="Shape 57"/>
          <p:cNvSpPr/>
          <p:nvPr/>
        </p:nvSpPr>
        <p:spPr>
          <a:xfrm>
            <a:off x="457200" y="1371600"/>
            <a:ext cx="2097892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buClr>
                <a:srgbClr val="000000"/>
              </a:buClr>
              <a:buFont typeface="Gill Sans"/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pc0 + i17 = pc5</a:t>
            </a:r>
          </a:p>
        </p:txBody>
      </p:sp>
      <p:sp>
        <p:nvSpPr>
          <p:cNvPr id="58" name="Shape 58"/>
          <p:cNvSpPr/>
          <p:nvPr/>
        </p:nvSpPr>
        <p:spPr>
          <a:xfrm>
            <a:off x="2057399" y="1288792"/>
            <a:ext cx="5031036" cy="4964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378" fill="norm" stroke="1" extrusionOk="0">
                <a:moveTo>
                  <a:pt x="10446" y="684"/>
                </a:moveTo>
                <a:cubicBezTo>
                  <a:pt x="12568" y="766"/>
                  <a:pt x="14690" y="848"/>
                  <a:pt x="16322" y="1669"/>
                </a:cubicBezTo>
                <a:cubicBezTo>
                  <a:pt x="17955" y="2489"/>
                  <a:pt x="19369" y="4075"/>
                  <a:pt x="20240" y="5606"/>
                </a:cubicBezTo>
                <a:cubicBezTo>
                  <a:pt x="21110" y="7137"/>
                  <a:pt x="21491" y="9051"/>
                  <a:pt x="21546" y="10855"/>
                </a:cubicBezTo>
                <a:cubicBezTo>
                  <a:pt x="21600" y="12660"/>
                  <a:pt x="21382" y="14847"/>
                  <a:pt x="20566" y="16433"/>
                </a:cubicBezTo>
                <a:cubicBezTo>
                  <a:pt x="19750" y="18019"/>
                  <a:pt x="18336" y="19550"/>
                  <a:pt x="16649" y="20370"/>
                </a:cubicBezTo>
                <a:cubicBezTo>
                  <a:pt x="14962" y="21191"/>
                  <a:pt x="12405" y="21464"/>
                  <a:pt x="10446" y="21355"/>
                </a:cubicBezTo>
                <a:cubicBezTo>
                  <a:pt x="8488" y="21245"/>
                  <a:pt x="6475" y="20753"/>
                  <a:pt x="4897" y="19714"/>
                </a:cubicBezTo>
                <a:cubicBezTo>
                  <a:pt x="3319" y="18675"/>
                  <a:pt x="1795" y="16707"/>
                  <a:pt x="979" y="15121"/>
                </a:cubicBezTo>
                <a:cubicBezTo>
                  <a:pt x="163" y="13535"/>
                  <a:pt x="0" y="11785"/>
                  <a:pt x="0" y="10199"/>
                </a:cubicBezTo>
                <a:cubicBezTo>
                  <a:pt x="0" y="8613"/>
                  <a:pt x="218" y="6973"/>
                  <a:pt x="979" y="5606"/>
                </a:cubicBezTo>
                <a:cubicBezTo>
                  <a:pt x="1741" y="4239"/>
                  <a:pt x="3047" y="2926"/>
                  <a:pt x="4570" y="1997"/>
                </a:cubicBezTo>
                <a:cubicBezTo>
                  <a:pt x="6094" y="1067"/>
                  <a:pt x="8161" y="192"/>
                  <a:pt x="10120" y="28"/>
                </a:cubicBezTo>
                <a:cubicBezTo>
                  <a:pt x="12079" y="-136"/>
                  <a:pt x="14201" y="438"/>
                  <a:pt x="16322" y="1012"/>
                </a:cubicBezTo>
                <a:lnTo>
                  <a:pt x="16684" y="1110"/>
                </a:lnTo>
              </a:path>
            </a:pathLst>
          </a:custGeom>
          <a:ln w="25400">
            <a:solidFill>
              <a:srgbClr val="FF2600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59" name="Shape 59"/>
          <p:cNvSpPr/>
          <p:nvPr/>
        </p:nvSpPr>
        <p:spPr>
          <a:xfrm rot="6960000">
            <a:off x="2202808" y="1418705"/>
            <a:ext cx="5031036" cy="4964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3" h="21378" fill="norm" stroke="1" extrusionOk="0">
                <a:moveTo>
                  <a:pt x="10446" y="684"/>
                </a:moveTo>
                <a:cubicBezTo>
                  <a:pt x="12568" y="766"/>
                  <a:pt x="14690" y="848"/>
                  <a:pt x="16322" y="1669"/>
                </a:cubicBezTo>
                <a:cubicBezTo>
                  <a:pt x="17955" y="2489"/>
                  <a:pt x="19369" y="4075"/>
                  <a:pt x="20240" y="5606"/>
                </a:cubicBezTo>
                <a:cubicBezTo>
                  <a:pt x="21110" y="7137"/>
                  <a:pt x="21491" y="9051"/>
                  <a:pt x="21546" y="10855"/>
                </a:cubicBezTo>
                <a:cubicBezTo>
                  <a:pt x="21600" y="12660"/>
                  <a:pt x="21382" y="14847"/>
                  <a:pt x="20566" y="16433"/>
                </a:cubicBezTo>
                <a:cubicBezTo>
                  <a:pt x="19750" y="18019"/>
                  <a:pt x="18336" y="19550"/>
                  <a:pt x="16649" y="20370"/>
                </a:cubicBezTo>
                <a:cubicBezTo>
                  <a:pt x="14962" y="21191"/>
                  <a:pt x="12405" y="21464"/>
                  <a:pt x="10446" y="21355"/>
                </a:cubicBezTo>
                <a:cubicBezTo>
                  <a:pt x="8488" y="21245"/>
                  <a:pt x="6475" y="20753"/>
                  <a:pt x="4897" y="19714"/>
                </a:cubicBezTo>
                <a:cubicBezTo>
                  <a:pt x="3319" y="18675"/>
                  <a:pt x="1795" y="16707"/>
                  <a:pt x="979" y="15121"/>
                </a:cubicBezTo>
                <a:cubicBezTo>
                  <a:pt x="163" y="13535"/>
                  <a:pt x="0" y="11785"/>
                  <a:pt x="0" y="10199"/>
                </a:cubicBezTo>
                <a:cubicBezTo>
                  <a:pt x="0" y="8613"/>
                  <a:pt x="218" y="6973"/>
                  <a:pt x="979" y="5606"/>
                </a:cubicBezTo>
                <a:cubicBezTo>
                  <a:pt x="1741" y="4239"/>
                  <a:pt x="3047" y="2926"/>
                  <a:pt x="4570" y="1997"/>
                </a:cubicBezTo>
                <a:cubicBezTo>
                  <a:pt x="6094" y="1067"/>
                  <a:pt x="8161" y="192"/>
                  <a:pt x="10120" y="28"/>
                </a:cubicBezTo>
                <a:cubicBezTo>
                  <a:pt x="12079" y="-136"/>
                  <a:pt x="14201" y="438"/>
                  <a:pt x="16322" y="1012"/>
                </a:cubicBezTo>
                <a:lnTo>
                  <a:pt x="16684" y="1110"/>
                </a:lnTo>
              </a:path>
            </a:pathLst>
          </a:custGeom>
          <a:ln w="25400">
            <a:solidFill>
              <a:srgbClr val="AB56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60" name="Shape 60"/>
          <p:cNvSpPr/>
          <p:nvPr/>
        </p:nvSpPr>
        <p:spPr>
          <a:xfrm>
            <a:off x="4495800" y="1600200"/>
            <a:ext cx="2346174" cy="3276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0" h="21600" fill="norm" stroke="1" extrusionOk="0">
                <a:moveTo>
                  <a:pt x="0" y="0"/>
                </a:moveTo>
                <a:cubicBezTo>
                  <a:pt x="4426" y="167"/>
                  <a:pt x="8852" y="335"/>
                  <a:pt x="12039" y="1507"/>
                </a:cubicBezTo>
                <a:cubicBezTo>
                  <a:pt x="15226" y="2679"/>
                  <a:pt x="17587" y="4940"/>
                  <a:pt x="19121" y="7033"/>
                </a:cubicBezTo>
                <a:cubicBezTo>
                  <a:pt x="20656" y="9126"/>
                  <a:pt x="20892" y="11637"/>
                  <a:pt x="21246" y="14065"/>
                </a:cubicBezTo>
                <a:cubicBezTo>
                  <a:pt x="21600" y="16493"/>
                  <a:pt x="21423" y="19047"/>
                  <a:pt x="21246" y="21600"/>
                </a:cubicBezTo>
              </a:path>
            </a:pathLst>
          </a:custGeom>
          <a:ln w="25400">
            <a:solidFill>
              <a:srgbClr val="AB56FF"/>
            </a:solidFill>
            <a:round/>
          </a:ln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25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clickEffect" presetClass="exi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after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nodeType="after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9" grpId="5"/>
      <p:bldP build="whole" bldLvl="1" animBg="1" rev="0" advAuto="0" spid="56" grpId="1"/>
      <p:bldP build="whole" bldLvl="1" animBg="1" rev="0" advAuto="0" spid="60" grpId="6"/>
      <p:bldP build="whole" bldLvl="1" animBg="1" rev="0" advAuto="0" spid="57" grpId="3"/>
      <p:bldP build="whole" bldLvl="1" animBg="1" rev="0" advAuto="0" spid="58" grpId="2"/>
      <p:bldP build="whole" bldLvl="1" animBg="1" rev="0" advAuto="0" spid="58" grpId="4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type="title"/>
          </p:nvPr>
        </p:nvSpPr>
        <p:spPr>
          <a:xfrm>
            <a:off x="457200" y="0"/>
            <a:ext cx="8229600" cy="1752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PC clock face: </a:t>
            </a:r>
            <a:br>
              <a:rPr sz="3800">
                <a:uFill>
                  <a:solidFill/>
                </a:uFill>
              </a:rPr>
            </a:br>
            <a:r>
              <a:rPr sz="2000">
                <a:uFill>
                  <a:solidFill/>
                </a:uFill>
              </a:rPr>
              <a:t>transposition by unordered pitch interval, or interval-class (ic)</a:t>
            </a:r>
          </a:p>
        </p:txBody>
      </p:sp>
      <p:pic>
        <p:nvPicPr>
          <p:cNvPr id="63" name="o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9800" y="1600200"/>
            <a:ext cx="4743450" cy="4530725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Shape 64"/>
          <p:cNvSpPr/>
          <p:nvPr/>
        </p:nvSpPr>
        <p:spPr>
          <a:xfrm>
            <a:off x="381000" y="1295400"/>
            <a:ext cx="2081967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buClr>
                <a:srgbClr val="000000"/>
              </a:buClr>
              <a:buFont typeface="Gill Sans"/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pc0 + i13 = </a:t>
            </a:r>
            <a:endParaRPr sz="2400">
              <a:uFill>
                <a:solidFill/>
              </a:uFill>
            </a:endParaRPr>
          </a:p>
          <a:p>
            <a:pPr lvl="0">
              <a:buClr>
                <a:srgbClr val="000000"/>
              </a:buClr>
              <a:buFont typeface="Gill Sans"/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Pc0 + ic1 = pc1</a:t>
            </a:r>
          </a:p>
        </p:txBody>
      </p:sp>
      <p:sp>
        <p:nvSpPr>
          <p:cNvPr id="65" name="Shape 65"/>
          <p:cNvSpPr/>
          <p:nvPr/>
        </p:nvSpPr>
        <p:spPr>
          <a:xfrm>
            <a:off x="609600" y="5791200"/>
            <a:ext cx="2081967" cy="81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buClr>
                <a:srgbClr val="000000"/>
              </a:buClr>
              <a:buFont typeface="Gill Sans"/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pc0 + i17 =</a:t>
            </a:r>
            <a:endParaRPr sz="2400">
              <a:uFill>
                <a:solidFill/>
              </a:uFill>
            </a:endParaRPr>
          </a:p>
          <a:p>
            <a:pPr lvl="0">
              <a:buClr>
                <a:srgbClr val="000000"/>
              </a:buClr>
              <a:buFont typeface="Gill Sans"/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Pc0 + ic5 = pc5</a:t>
            </a:r>
          </a:p>
        </p:txBody>
      </p:sp>
      <p:sp>
        <p:nvSpPr>
          <p:cNvPr id="66" name="Shape 66"/>
          <p:cNvSpPr/>
          <p:nvPr/>
        </p:nvSpPr>
        <p:spPr>
          <a:xfrm>
            <a:off x="4572000" y="1676400"/>
            <a:ext cx="990600" cy="228600"/>
          </a:xfrm>
          <a:prstGeom prst="line">
            <a:avLst/>
          </a:prstGeom>
          <a:ln w="25400">
            <a:solidFill>
              <a:srgbClr val="FF2600"/>
            </a:solidFill>
            <a:round/>
            <a:tailEnd type="triangle"/>
          </a:ln>
        </p:spPr>
        <p:txBody>
          <a:bodyPr lIns="0" tIns="0" rIns="0" bIns="0"/>
          <a:lstStyle/>
          <a:p>
            <a:pPr lvl="0"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67" name="Shape 67"/>
          <p:cNvSpPr/>
          <p:nvPr/>
        </p:nvSpPr>
        <p:spPr>
          <a:xfrm>
            <a:off x="4648200" y="1577387"/>
            <a:ext cx="2288890" cy="42612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8" h="21333" fill="norm" stroke="1" extrusionOk="0">
                <a:moveTo>
                  <a:pt x="0" y="239"/>
                </a:moveTo>
                <a:cubicBezTo>
                  <a:pt x="3401" y="-14"/>
                  <a:pt x="6802" y="-267"/>
                  <a:pt x="10024" y="618"/>
                </a:cubicBezTo>
                <a:cubicBezTo>
                  <a:pt x="13246" y="1503"/>
                  <a:pt x="17423" y="3778"/>
                  <a:pt x="19333" y="5548"/>
                </a:cubicBezTo>
                <a:cubicBezTo>
                  <a:pt x="21242" y="7317"/>
                  <a:pt x="21361" y="9213"/>
                  <a:pt x="21481" y="11236"/>
                </a:cubicBezTo>
                <a:cubicBezTo>
                  <a:pt x="21600" y="13258"/>
                  <a:pt x="21361" y="16039"/>
                  <a:pt x="20049" y="17682"/>
                </a:cubicBezTo>
                <a:cubicBezTo>
                  <a:pt x="18736" y="19326"/>
                  <a:pt x="16170" y="20210"/>
                  <a:pt x="13604" y="21095"/>
                </a:cubicBezTo>
                <a:lnTo>
                  <a:pt x="12915" y="21333"/>
                </a:lnTo>
              </a:path>
            </a:pathLst>
          </a:custGeom>
          <a:ln w="25400">
            <a:solidFill>
              <a:srgbClr val="AB56FF"/>
            </a:solidFill>
            <a:round/>
            <a:tailEnd type="triangle"/>
          </a:ln>
        </p:spPr>
        <p:txBody>
          <a:bodyPr lIns="0" tIns="0" rIns="0" bIns="0" anchor="ctr"/>
          <a:lstStyle/>
          <a:p>
            <a:pPr lvl="0"/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nodeType="after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5" grpId="3"/>
      <p:bldP build="whole" bldLvl="1" animBg="1" rev="0" advAuto="0" spid="64" grpId="1"/>
      <p:bldP build="whole" bldLvl="1" animBg="1" rev="0" advAuto="0" spid="66" grpId="2"/>
      <p:bldP build="whole" bldLvl="1" animBg="1" rev="0" advAuto="0" spid="67" grpId="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3800">
                <a:uFill>
                  <a:solidFill/>
                </a:uFill>
              </a:rPr>
              <a:t>Interval class:</a:t>
            </a:r>
            <a:br>
              <a:rPr sz="3800">
                <a:uFill>
                  <a:solidFill/>
                </a:uFill>
              </a:rPr>
            </a:br>
            <a:r>
              <a:rPr sz="2000">
                <a:uFill>
                  <a:solidFill/>
                </a:uFill>
              </a:rPr>
              <a:t>shortest distance between any two pcs</a:t>
            </a:r>
          </a:p>
        </p:txBody>
      </p:sp>
      <p:pic>
        <p:nvPicPr>
          <p:cNvPr id="70" name="o2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09800" y="1676400"/>
            <a:ext cx="4743450" cy="4530725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/>
          <p:nvPr/>
        </p:nvSpPr>
        <p:spPr>
          <a:xfrm>
            <a:off x="2209800" y="2438400"/>
            <a:ext cx="762000" cy="762000"/>
          </a:xfrm>
          <a:prstGeom prst="rect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2" name="Shape 72"/>
          <p:cNvSpPr/>
          <p:nvPr/>
        </p:nvSpPr>
        <p:spPr>
          <a:xfrm>
            <a:off x="6096000" y="2514600"/>
            <a:ext cx="762000" cy="762000"/>
          </a:xfrm>
          <a:prstGeom prst="rect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/>
          </a:p>
        </p:txBody>
      </p:sp>
      <p:sp>
        <p:nvSpPr>
          <p:cNvPr id="73" name="Shape 73"/>
          <p:cNvSpPr/>
          <p:nvPr/>
        </p:nvSpPr>
        <p:spPr>
          <a:xfrm>
            <a:off x="365125" y="733425"/>
            <a:ext cx="1977192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buClr>
                <a:srgbClr val="000000"/>
              </a:buClr>
              <a:buFont typeface="Gill Sans"/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pcT + i4 = pc2</a:t>
            </a:r>
          </a:p>
        </p:txBody>
      </p:sp>
      <p:sp>
        <p:nvSpPr>
          <p:cNvPr id="74" name="Shape 74"/>
          <p:cNvSpPr/>
          <p:nvPr/>
        </p:nvSpPr>
        <p:spPr>
          <a:xfrm>
            <a:off x="457200" y="1447800"/>
            <a:ext cx="1977192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buClr>
                <a:srgbClr val="000000"/>
              </a:buClr>
              <a:buFont typeface="Gill Sans"/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pc2 + i8 = pcT</a:t>
            </a:r>
          </a:p>
        </p:txBody>
      </p:sp>
      <p:sp>
        <p:nvSpPr>
          <p:cNvPr id="75" name="Shape 75"/>
          <p:cNvSpPr/>
          <p:nvPr/>
        </p:nvSpPr>
        <p:spPr>
          <a:xfrm>
            <a:off x="457200" y="2057400"/>
            <a:ext cx="1897718" cy="45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buClr>
                <a:srgbClr val="000000"/>
              </a:buClr>
              <a:buFont typeface="Gill Sans"/>
            </a:lvl1pPr>
          </a:lstStyle>
          <a:p>
            <a:pPr lvl="0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pc2 - i4 = pcT</a:t>
            </a:r>
          </a:p>
        </p:txBody>
      </p:sp>
      <p:sp>
        <p:nvSpPr>
          <p:cNvPr id="76" name="Shape 76"/>
          <p:cNvSpPr/>
          <p:nvPr/>
        </p:nvSpPr>
        <p:spPr>
          <a:xfrm flipV="1">
            <a:off x="2895600" y="2971800"/>
            <a:ext cx="3429000" cy="76200"/>
          </a:xfrm>
          <a:prstGeom prst="line">
            <a:avLst/>
          </a:prstGeom>
          <a:ln w="25400">
            <a:solidFill>
              <a:srgbClr val="7B82FF"/>
            </a:solidFill>
            <a:round/>
            <a:headEnd type="triangle"/>
            <a:tailEnd type="triangle"/>
          </a:ln>
        </p:spPr>
        <p:txBody>
          <a:bodyPr lIns="0" tIns="0" rIns="0" bIns="0"/>
          <a:lstStyle/>
          <a:p>
            <a:pPr lvl="0" marL="0" marR="0" defTabSz="457200">
              <a:defRPr sz="1200">
                <a:uFillTx/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after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6" grpId="4"/>
      <p:bldP build="whole" bldLvl="1" animBg="1" rev="0" advAuto="0" spid="73" grpId="1"/>
      <p:bldP build="whole" bldLvl="1" animBg="1" rev="0" advAuto="0" spid="74" grpId="2"/>
      <p:bldP build="whole" bldLvl="1" animBg="1" rev="0" advAuto="0" spid="75" grpId="3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6D7FF"/>
        </a:solidFill>
        <a:ln w="12700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6D7FF"/>
        </a:solidFill>
        <a:ln w="12700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round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40639" marR="40639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>
              <a:solidFill>
                <a:srgbClr val="000000"/>
              </a:solidFill>
            </a:uFill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