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</p:sldIdLst>
  <p:sldSz cx="9144000" cy="6858000"/>
  <p:notesSz cx="6858000" cy="9144000"/>
  <p:defaultTextStyle>
    <a:lvl1pPr marL="40639" marR="40639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1pPr>
    <a:lvl2pPr marL="40639" marR="40639" indent="2667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2pPr>
    <a:lvl3pPr marL="40639" marR="40639" indent="5334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3pPr>
    <a:lvl4pPr marL="40639" marR="40639" indent="800099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4pPr>
    <a:lvl5pPr marL="40639" marR="40639" indent="10668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5pPr>
    <a:lvl6pPr marL="40639" marR="40639" indent="13335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6pPr>
    <a:lvl7pPr marL="40639" marR="40639" indent="16129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7pPr>
    <a:lvl8pPr marL="40639" marR="40639" indent="18796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8pPr>
    <a:lvl9pPr marL="40639" marR="40639" indent="2146300">
      <a:defRPr b="1" sz="2400">
        <a:uFill>
          <a:solidFill/>
        </a:uFill>
        <a:latin typeface="+mn-lt"/>
        <a:ea typeface="+mn-ea"/>
        <a:cs typeface="+mn-cs"/>
        <a:sym typeface="Baskerville Semi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Yer -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43434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coupl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452563" cy="1558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>
            <p:ph type="title"/>
          </p:nvPr>
        </p:nvSpPr>
        <p:spPr>
          <a:xfrm>
            <a:off x="838200" y="1371600"/>
            <a:ext cx="7772400" cy="1905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447800" y="3276600"/>
            <a:ext cx="6400800" cy="3467100"/>
          </a:xfrm>
          <a:prstGeom prst="rect">
            <a:avLst/>
          </a:prstGeom>
        </p:spPr>
        <p:txBody>
          <a:bodyPr/>
          <a:lstStyle>
            <a:lvl1pPr marL="40639" indent="0" algn="ctr">
              <a:buSzTx/>
              <a:buNone/>
            </a:lvl1pPr>
            <a:lvl2pPr marL="497840" indent="0" algn="ctr">
              <a:spcBef>
                <a:spcPts val="600"/>
              </a:spcBef>
              <a:buSzTx/>
              <a:buNone/>
              <a:defRPr sz="2800"/>
            </a:lvl2pPr>
            <a:lvl3pPr marL="955039" indent="0" algn="ctr">
              <a:spcBef>
                <a:spcPts val="500"/>
              </a:spcBef>
              <a:buSzTx/>
              <a:buNone/>
              <a:defRPr sz="2400"/>
            </a:lvl3pPr>
            <a:lvl4pPr marL="1412239" indent="0" algn="ctr">
              <a:spcBef>
                <a:spcPts val="400"/>
              </a:spcBef>
              <a:buSzTx/>
              <a:buNone/>
              <a:defRPr sz="2000"/>
            </a:lvl4pPr>
            <a:lvl5pPr marL="1869439" indent="0" algn="ctr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600"/>
              </a:spcBef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defRPr sz="2000"/>
            </a:lvl4pPr>
            <a:lvl5pPr marL="2098039" indent="-228600">
              <a:spcBef>
                <a:spcPts val="400"/>
              </a:spcBef>
              <a:defRPr sz="2000"/>
            </a:lvl5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Body Level One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Body Level Two</a:t>
            </a:r>
            <a:endParaRPr b="1" sz="2800">
              <a:uFill>
                <a:solidFill/>
              </a:uFill>
            </a:endParaRPr>
          </a:p>
          <a:p>
            <a:pPr lvl="2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Body Level Three</a:t>
            </a:r>
            <a:endParaRPr b="1" sz="2400">
              <a:uFill>
                <a:solidFill/>
              </a:uFill>
            </a:endParaRPr>
          </a:p>
          <a:p>
            <a:pPr lvl="3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Four</a:t>
            </a:r>
            <a:endParaRPr b="1" sz="2000">
              <a:uFill>
                <a:solidFill/>
              </a:uFill>
            </a:endParaRPr>
          </a:p>
          <a:p>
            <a:pPr lvl="4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7359650" y="6248400"/>
            <a:ext cx="292100" cy="3048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marL="0" marR="0" algn="ct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spd="med" advClick="1"/>
  <p:txStyles>
    <p:titleStyle>
      <a:lvl1pPr marL="40639" marR="40639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marL="40639" marR="40639" indent="2286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marL="40639" marR="40639" indent="4572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marL="40639" marR="40639" indent="6858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marL="40639" marR="40639" indent="9144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marL="40639" marR="40639" indent="11430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marL="40639" marR="40639" indent="13716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marL="40639" marR="40639" indent="16002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marL="40639" marR="40639" indent="1828800" algn="ctr">
        <a:defRPr b="1" sz="3600">
          <a:uFill>
            <a:solidFill/>
          </a:uFill>
          <a:latin typeface="+mn-lt"/>
          <a:ea typeface="+mn-ea"/>
          <a:cs typeface="+mn-cs"/>
          <a:sym typeface="Baskerville SemiBold"/>
        </a:defRPr>
      </a:lvl9pPr>
    </p:titleStyle>
    <p:bodyStyle>
      <a:lvl1pPr marL="383540" marR="40639" indent="-34290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marL="824411" marR="40639" indent="-326571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marL="1259839" marR="40639" indent="-30480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marL="17780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marL="2235200" marR="40639" indent="-365760">
        <a:spcBef>
          <a:spcPts val="700"/>
        </a:spcBef>
        <a:buClr>
          <a:srgbClr val="000000"/>
        </a:buClr>
        <a:buSzPct val="100000"/>
        <a:buFont typeface="Wingdings"/>
        <a:buChar char=""/>
        <a:defRPr b="1" sz="3200">
          <a:uFill>
            <a:solidFill/>
          </a:uFill>
          <a:latin typeface="+mn-lt"/>
          <a:ea typeface="+mn-ea"/>
          <a:cs typeface="+mn-cs"/>
          <a:sym typeface="Baskerville SemiBold"/>
        </a:defRPr>
      </a:lvl9pPr>
    </p:bodyStyle>
    <p:otherStyle>
      <a:lvl1pPr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1pPr>
      <a:lvl2pPr indent="2286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2pPr>
      <a:lvl3pPr indent="4572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3pPr>
      <a:lvl4pPr indent="6858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4pPr>
      <a:lvl5pPr indent="9144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5pPr>
      <a:lvl6pPr indent="11430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6pPr>
      <a:lvl7pPr indent="13716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7pPr>
      <a:lvl8pPr indent="16002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8pPr>
      <a:lvl9pPr indent="1828800" algn="ctr" defTabSz="457200">
        <a:defRPr b="1"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Baskerville SemiBol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4.png"/><Relationship Id="rId4" Type="http://schemas.openxmlformats.org/officeDocument/2006/relationships/image" Target="../media/image13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5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7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8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9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9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9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9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0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Set Complementarity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Set Complement: the set formed by all pcs not included in original set</a:t>
            </a:r>
            <a:endParaRPr b="1" sz="3200">
              <a:uFill>
                <a:solidFill/>
              </a:uFill>
            </a:endParaRPr>
          </a:p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Union of set and its complement = collection fo all 12 pcs, or aggregate</a:t>
            </a:r>
            <a:endParaRPr b="1" sz="3200">
              <a:uFill>
                <a:solidFill/>
              </a:uFill>
            </a:endParaRPr>
          </a:p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[0123] and [456789TE]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Schoenberg, Drei Klavierstücke, Op. 11, no. 1, mm. 1-3</a:t>
            </a:r>
          </a:p>
        </p:txBody>
      </p:sp>
      <p:pic>
        <p:nvPicPr>
          <p:cNvPr id="74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3003550"/>
            <a:ext cx="7772400" cy="206851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1698600" y="1879600"/>
            <a:ext cx="5497722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>
              <a:defRPr b="0" sz="1800">
                <a:uFillTx/>
              </a:defRPr>
            </a:pPr>
            <a:r>
              <a:rPr b="1" sz="2400">
                <a:solidFill>
                  <a:srgbClr val="B51A00"/>
                </a:solidFill>
                <a:uFill>
                  <a:solidFill/>
                </a:uFill>
              </a:rPr>
              <a:t>Each hexachord shares the </a:t>
            </a:r>
            <a:endParaRPr b="1" sz="2400">
              <a:solidFill>
                <a:srgbClr val="B51A00"/>
              </a:solidFill>
              <a:uFill>
                <a:solidFill/>
              </a:uFill>
            </a:endParaRPr>
          </a:p>
          <a:p>
            <a:pPr lvl="0" algn="ctr">
              <a:defRPr b="0" sz="1800">
                <a:uFillTx/>
              </a:defRPr>
            </a:pPr>
            <a:r>
              <a:rPr b="1" sz="2400">
                <a:solidFill>
                  <a:srgbClr val="B51A00"/>
                </a:solidFill>
                <a:uFill>
                  <a:solidFill/>
                </a:uFill>
              </a:rPr>
              <a:t>trichordal subsets (014), (015) and (016)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Schoenberg, Drei Klavierstücke, Op. 11, no. 1, mm. 1-3</a:t>
            </a:r>
          </a:p>
        </p:txBody>
      </p:sp>
      <p:pic>
        <p:nvPicPr>
          <p:cNvPr id="79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3371850"/>
            <a:ext cx="7772400" cy="1331913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2413570" y="1879600"/>
            <a:ext cx="4067781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>
              <a:defRPr b="0" sz="1800">
                <a:uFillTx/>
              </a:defRPr>
            </a:pPr>
            <a:r>
              <a:rPr b="1" sz="2400">
                <a:solidFill>
                  <a:srgbClr val="B51A00"/>
                </a:solidFill>
                <a:uFill>
                  <a:solidFill/>
                </a:uFill>
              </a:rPr>
              <a:t>Each hexachord shares the </a:t>
            </a:r>
            <a:endParaRPr b="1" sz="2400">
              <a:solidFill>
                <a:srgbClr val="B51A00"/>
              </a:solidFill>
              <a:uFill>
                <a:solidFill/>
              </a:uFill>
            </a:endParaRPr>
          </a:p>
          <a:p>
            <a:pPr lvl="0" algn="ctr">
              <a:defRPr b="0" sz="1800">
                <a:uFillTx/>
              </a:defRPr>
            </a:pPr>
            <a:r>
              <a:rPr b="1" sz="2400">
                <a:solidFill>
                  <a:srgbClr val="B51A00"/>
                </a:solidFill>
                <a:uFill>
                  <a:solidFill/>
                </a:uFill>
              </a:rPr>
              <a:t>tetrachordal subset (0124)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Degrees of Symmetry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SzPct val="98000"/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Sets that </a:t>
            </a:r>
            <a:r>
              <a:rPr b="1" sz="3200">
                <a:solidFill>
                  <a:srgbClr val="77BB41"/>
                </a:solidFill>
                <a:uFill>
                  <a:solidFill/>
                </a:uFill>
              </a:rPr>
              <a:t>map onto themselves </a:t>
            </a:r>
            <a:endParaRPr b="1" sz="3200">
              <a:solidFill>
                <a:srgbClr val="77BB41"/>
              </a:solidFill>
              <a:uFill>
                <a:solidFill/>
              </a:uFill>
            </a:endParaRPr>
          </a:p>
          <a:p>
            <a:pPr lvl="0">
              <a:lnSpc>
                <a:spcPct val="90000"/>
              </a:lnSpc>
              <a:buSzPct val="98000"/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Defines the </a:t>
            </a:r>
            <a:r>
              <a:rPr b="1" sz="3200">
                <a:solidFill>
                  <a:srgbClr val="FFAA00"/>
                </a:solidFill>
                <a:uFill>
                  <a:solidFill/>
                </a:uFill>
              </a:rPr>
              <a:t>number of unique versions</a:t>
            </a:r>
            <a:r>
              <a:rPr b="1" sz="3200">
                <a:uFill>
                  <a:solidFill/>
                </a:uFill>
              </a:rPr>
              <a:t>; a non-symmetrical set has 24 distinct forms</a:t>
            </a:r>
            <a:endParaRPr b="1" sz="32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SzPct val="98000"/>
              <a:buChar char="•"/>
              <a:defRPr b="0" sz="1800">
                <a:uFillTx/>
              </a:defRPr>
            </a:pPr>
            <a:r>
              <a:rPr b="1" sz="3200">
                <a:solidFill>
                  <a:srgbClr val="E32400"/>
                </a:solidFill>
                <a:uFill>
                  <a:solidFill/>
                </a:uFill>
              </a:rPr>
              <a:t>Transpositional</a:t>
            </a:r>
            <a:r>
              <a:rPr b="1" sz="3200">
                <a:uFill>
                  <a:solidFill/>
                </a:uFill>
              </a:rPr>
              <a:t> symmetry: can the set transpose into itself?</a:t>
            </a:r>
            <a:endParaRPr b="1" sz="32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SzPct val="98000"/>
              <a:buChar char="•"/>
              <a:defRPr b="0" sz="1800">
                <a:uFillTx/>
              </a:defRPr>
            </a:pPr>
            <a:r>
              <a:rPr b="1" sz="3200">
                <a:solidFill>
                  <a:srgbClr val="0061FF"/>
                </a:solidFill>
                <a:uFill>
                  <a:solidFill/>
                </a:uFill>
              </a:rPr>
              <a:t>Inversional</a:t>
            </a:r>
            <a:r>
              <a:rPr b="1" sz="3200">
                <a:uFill>
                  <a:solidFill/>
                </a:uFill>
              </a:rPr>
              <a:t> symmetry: can the set invert into itself?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Degrees of Symmetry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Look at the </a:t>
            </a:r>
            <a:r>
              <a:rPr b="1" sz="3200">
                <a:solidFill>
                  <a:srgbClr val="9929BD"/>
                </a:solidFill>
                <a:uFill>
                  <a:solidFill/>
                </a:uFill>
              </a:rPr>
              <a:t>interval-class vector </a:t>
            </a:r>
            <a:endParaRPr b="1" sz="3200">
              <a:solidFill>
                <a:srgbClr val="9929BD"/>
              </a:solidFill>
              <a:uFill>
                <a:solidFill/>
              </a:uFill>
            </a:endParaRPr>
          </a:p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 set is transpositionally equivalent if the vector contains an entry equal to the number of pcs in the set (or half that number in the case of ic6)</a:t>
            </a:r>
            <a:endParaRPr b="1" sz="3200">
              <a:uFill>
                <a:solidFill/>
              </a:uFill>
            </a:endParaRPr>
          </a:p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(0369) = &lt;004002&gt;</a:t>
            </a:r>
            <a:endParaRPr b="1" sz="3200">
              <a:uFill>
                <a:solidFill/>
              </a:uFill>
            </a:endParaRPr>
          </a:p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(0369) maps onto itself at T</a:t>
            </a:r>
            <a:r>
              <a:rPr b="1" baseline="-25000" sz="3200">
                <a:uFill>
                  <a:solidFill/>
                </a:uFill>
              </a:rPr>
              <a:t>3/9</a:t>
            </a:r>
            <a:r>
              <a:rPr b="1" sz="3200">
                <a:uFill>
                  <a:solidFill/>
                </a:uFill>
              </a:rPr>
              <a:t> and T</a:t>
            </a:r>
            <a:r>
              <a:rPr b="1" baseline="-25000" sz="3200">
                <a:uFill>
                  <a:solidFill/>
                </a:uFill>
              </a:rPr>
              <a:t>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>
            <p:ph type="title"/>
          </p:nvPr>
        </p:nvSpPr>
        <p:spPr>
          <a:xfrm>
            <a:off x="685800" y="-254000"/>
            <a:ext cx="7772400" cy="16002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Degrees of Symmetry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673100" y="1587500"/>
            <a:ext cx="7493000" cy="3886200"/>
          </a:xfrm>
          <a:prstGeom prst="rect">
            <a:avLst/>
          </a:prstGeom>
        </p:spPr>
        <p:txBody>
          <a:bodyPr/>
          <a:lstStyle/>
          <a:p>
            <a:pPr lvl="0" marL="342900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 set that is inversionally symmetrical can be ordered so that its interval series is its own retrograde</a:t>
            </a:r>
            <a:endParaRPr b="1" sz="32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(0167) = 1-5-1</a:t>
            </a:r>
            <a:endParaRPr b="1" sz="32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(0167) can be inverted onto itself at T</a:t>
            </a:r>
            <a:r>
              <a:rPr b="1" baseline="-25000" sz="3200">
                <a:uFill>
                  <a:solidFill/>
                </a:uFill>
              </a:rPr>
              <a:t>7</a:t>
            </a:r>
            <a:r>
              <a:rPr b="1" sz="3200">
                <a:uFill>
                  <a:solidFill/>
                </a:uFill>
              </a:rPr>
              <a:t>I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>
            <p:ph type="title"/>
          </p:nvPr>
        </p:nvSpPr>
        <p:spPr>
          <a:xfrm>
            <a:off x="685800" y="-254000"/>
            <a:ext cx="7772400" cy="16002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Degrees of Symmetry</a:t>
            </a:r>
          </a:p>
        </p:txBody>
      </p:sp>
      <p:graphicFrame>
        <p:nvGraphicFramePr>
          <p:cNvPr id="96" name="Table 96"/>
          <p:cNvGraphicFramePr/>
          <p:nvPr/>
        </p:nvGraphicFramePr>
        <p:xfrm>
          <a:off x="637539" y="1234439"/>
          <a:ext cx="7360921" cy="50749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472183"/>
                <a:gridCol w="1472183"/>
                <a:gridCol w="1472183"/>
                <a:gridCol w="1472183"/>
                <a:gridCol w="1472183"/>
              </a:tblGrid>
              <a:tr h="1014984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2800"/>
                      </a:pP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1014984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E32400"/>
                          </a:solidFill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014984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E32400"/>
                          </a:solidFill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014984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E32400"/>
                          </a:solidFill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014984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  <a:latin typeface="Baskerville"/>
                          <a:ea typeface="Baskerville"/>
                          <a:cs typeface="Baskerville"/>
                          <a:sym typeface="Baskerville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solidFill>
                            <a:srgbClr val="E32400"/>
                          </a:solidFill>
                          <a:uFill>
                            <a:solidFill/>
                          </a:uFill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b="0" sz="1800">
                          <a:uFillTx/>
                        </a:defRPr>
                      </a:pPr>
                      <a:r>
                        <a:rPr b="1" sz="2800">
                          <a:uFill>
                            <a:solidFill/>
                          </a:uFill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B w="28575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(0, 3, 6, 9)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Maps into itself at T</a:t>
            </a:r>
            <a:r>
              <a:rPr b="1" baseline="-25000" sz="3200">
                <a:uFill>
                  <a:solidFill/>
                </a:uFill>
              </a:rPr>
              <a:t>0</a:t>
            </a:r>
            <a:r>
              <a:rPr b="1" sz="3200">
                <a:uFill>
                  <a:solidFill/>
                </a:uFill>
              </a:rPr>
              <a:t>, T</a:t>
            </a:r>
            <a:r>
              <a:rPr b="1" baseline="-25000" sz="3200">
                <a:uFill>
                  <a:solidFill/>
                </a:uFill>
              </a:rPr>
              <a:t>3</a:t>
            </a:r>
            <a:r>
              <a:rPr b="1" sz="3200">
                <a:uFill>
                  <a:solidFill/>
                </a:uFill>
              </a:rPr>
              <a:t>, T</a:t>
            </a:r>
            <a:r>
              <a:rPr b="1" baseline="-25000" sz="3200">
                <a:uFill>
                  <a:solidFill/>
                </a:uFill>
              </a:rPr>
              <a:t>6</a:t>
            </a:r>
            <a:r>
              <a:rPr b="1" sz="3200">
                <a:uFill>
                  <a:solidFill/>
                </a:uFill>
              </a:rPr>
              <a:t>, T</a:t>
            </a:r>
            <a:r>
              <a:rPr b="1" baseline="-25000" sz="3200">
                <a:uFill>
                  <a:solidFill/>
                </a:uFill>
              </a:rPr>
              <a:t>9</a:t>
            </a:r>
            <a:r>
              <a:rPr b="1" sz="3200">
                <a:uFill>
                  <a:solidFill/>
                </a:uFill>
              </a:rPr>
              <a:t>, T</a:t>
            </a:r>
            <a:r>
              <a:rPr b="1" baseline="-25000" sz="3200">
                <a:uFill>
                  <a:solidFill/>
                </a:uFill>
              </a:rPr>
              <a:t>0</a:t>
            </a:r>
            <a:r>
              <a:rPr b="1" sz="3200">
                <a:uFill>
                  <a:solidFill/>
                </a:uFill>
              </a:rPr>
              <a:t>I, T</a:t>
            </a:r>
            <a:r>
              <a:rPr b="1" baseline="-25000" sz="3200">
                <a:uFill>
                  <a:solidFill/>
                </a:uFill>
              </a:rPr>
              <a:t>3</a:t>
            </a:r>
            <a:r>
              <a:rPr b="1" sz="3200">
                <a:uFill>
                  <a:solidFill/>
                </a:uFill>
              </a:rPr>
              <a:t>I, T</a:t>
            </a:r>
            <a:r>
              <a:rPr b="1" baseline="-25000" sz="3200">
                <a:uFill>
                  <a:solidFill/>
                </a:uFill>
              </a:rPr>
              <a:t>6</a:t>
            </a:r>
            <a:r>
              <a:rPr b="1" sz="3200">
                <a:uFill>
                  <a:solidFill/>
                </a:uFill>
              </a:rPr>
              <a:t>I, T</a:t>
            </a:r>
            <a:r>
              <a:rPr b="1" baseline="-25000" sz="3200">
                <a:uFill>
                  <a:solidFill/>
                </a:uFill>
              </a:rPr>
              <a:t>9</a:t>
            </a:r>
            <a:r>
              <a:rPr b="1" sz="3200">
                <a:uFill>
                  <a:solidFill/>
                </a:uFill>
              </a:rPr>
              <a:t>I</a:t>
            </a:r>
            <a:endParaRPr b="1" sz="32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Can you think of a set that is MORE redundant?</a:t>
            </a:r>
            <a:endParaRPr b="1" sz="32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(02468T) can be mapped into itself at 6 levels of transposition and 6 levels of inversion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Webern_op5_4a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95425" y="609600"/>
            <a:ext cx="6151563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Webern_op5_4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85950" y="609600"/>
            <a:ext cx="5370513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Analysis of Webern, Op. 5, IV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primary tetrachords are 4-8 (0, 1, 5, 6) and 4-9 (0, 1, 6, 7)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both are symmetrical at Tn, TnI, as well as self-symmetrical. 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In the first two mm., [E, 0, 5] 3-5 (0, 1, 6) is held invariant between 4-8 and 4-9 in vns 1 &amp; 2, while pcs 4 and 6 are the variant pcs. </a:t>
            </a:r>
            <a:endParaRPr b="1" sz="28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whole step from E-F# becomes an important pitch-specific motive in the movement.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Set Complementarity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Literal Complement: the set of actual pcs not included in original set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[0123] and [456789TE]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[02468T] and [13579E]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[0369] and [124578TE]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2600" y="609600"/>
            <a:ext cx="4876800" cy="317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32000" y="3860800"/>
            <a:ext cx="6172200" cy="25146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 larger sets in the A section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The larger set 5-7 (0, 1, 2, 6, 7) is formed in vns &amp; va mm. 1-3 [E, 0, 4, 5, 6], and again in the second half the first beat of m. 4 to the third beat [E, 0, 5, 6, 7] and in m. 4 [E, 0, 1, 5, 6]</a:t>
            </a:r>
            <a:endParaRPr b="1" sz="3200">
              <a:uFill>
                <a:solidFill/>
              </a:uFill>
            </a:endParaRPr>
          </a:p>
          <a:p>
            <a:pPr lvl="0">
              <a:buChar char="•"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6-5 is the sum of all pcs found in mm. 1-3 (0, 1, 2, 3, 6, 7).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8100" y="533400"/>
            <a:ext cx="6156614" cy="250825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454025" y="3336925"/>
            <a:ext cx="307341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Baskerville SemiBold"/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3</a:t>
            </a:r>
          </a:p>
        </p:txBody>
      </p:sp>
      <p:pic>
        <p:nvPicPr>
          <p:cNvPr id="12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7100" y="3543300"/>
            <a:ext cx="3200400" cy="2590800"/>
          </a:xfrm>
          <a:prstGeom prst="rect">
            <a:avLst/>
          </a:prstGeom>
          <a:ln w="12700">
            <a:round/>
          </a:ln>
        </p:spPr>
      </p:pic>
      <p:pic>
        <p:nvPicPr>
          <p:cNvPr id="12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84800" y="3289300"/>
            <a:ext cx="2895600" cy="27559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motives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228600" y="1600200"/>
            <a:ext cx="5410200" cy="4114800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The descending motive in vn 1, m. 3 repeats the pitches of the initial 4-8, and appears at T</a:t>
            </a:r>
            <a:r>
              <a:rPr b="1" baseline="-25000" sz="3200">
                <a:uFill>
                  <a:solidFill/>
                </a:uFill>
              </a:rPr>
              <a:t>5</a:t>
            </a:r>
            <a:r>
              <a:rPr b="1" sz="3200">
                <a:uFill>
                  <a:solidFill/>
                </a:uFill>
              </a:rPr>
              <a:t> in vn 2 (holding two pcs invariant in outer voices with the first statement: B and F), and back at T0 in vc in m. 3. </a:t>
            </a:r>
          </a:p>
        </p:txBody>
      </p:sp>
      <p:pic>
        <p:nvPicPr>
          <p:cNvPr id="12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8800" y="3581400"/>
            <a:ext cx="2883925" cy="274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02300" y="546100"/>
            <a:ext cx="3200400" cy="2590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>
            <p:ph type="title"/>
          </p:nvPr>
        </p:nvSpPr>
        <p:spPr>
          <a:xfrm>
            <a:off x="685800" y="-152400"/>
            <a:ext cx="7772400" cy="16002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motives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685800" y="1371600"/>
            <a:ext cx="7772400" cy="24511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None/>
              <a:defRPr sz="2800"/>
            </a:lvl1pPr>
          </a:lstStyle>
          <a:p>
            <a:pPr lvl="0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This melodic 4-9 in imitation is punctuated by a harmonic 4-9 on the downbeat of m. 5 [0, 1, 6, 7], forming a 6-7 in mm. 1-4 (0, 1, 2, 6, 7, 8): a symmetrical set that includes both 4-8 and 4-9 [5, 6, 7, E, 0, 1].</a:t>
            </a:r>
          </a:p>
        </p:txBody>
      </p:sp>
      <p:pic>
        <p:nvPicPr>
          <p:cNvPr id="13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1000" y="3708400"/>
            <a:ext cx="6508248" cy="24384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A section canon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/>
          <a:p>
            <a:pPr lvl="0" marL="340677" indent="-300037">
              <a:buChar char="•"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Set-class 3-4 (0, 1, 5) begins a melodic canon in mm. 4-6 in vn 1 and vc;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buChar char="•"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 vertical trichords 3-4 and 3-5 "fall out" of the conjunction of the canon and the second important pitch specific motive: the rising semitone F#-G-F# in va, mm. 4-6.</a:t>
            </a:r>
            <a:r>
              <a:rPr b="1" sz="3200">
                <a:uFill>
                  <a:solidFill/>
                </a:uFill>
              </a:rPr>
              <a:t> </a:t>
            </a:r>
          </a:p>
        </p:txBody>
      </p:sp>
      <p:pic>
        <p:nvPicPr>
          <p:cNvPr id="13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1800" y="4673600"/>
            <a:ext cx="5410200" cy="1828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685800" y="0"/>
            <a:ext cx="7772400" cy="16002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A section canon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685800" y="1600200"/>
            <a:ext cx="7772400" cy="4876800"/>
          </a:xfrm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Set-class 3-4 is a subset of 4-8, and 3-5 is a subset of 4-9;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indeed, if you add 3-4 to its inversion at T</a:t>
            </a:r>
            <a:r>
              <a:rPr b="1" baseline="-25000" sz="2800">
                <a:uFill>
                  <a:solidFill/>
                </a:uFill>
              </a:rPr>
              <a:t>6</a:t>
            </a:r>
            <a:r>
              <a:rPr b="1" sz="2800">
                <a:uFill>
                  <a:solidFill/>
                </a:uFill>
              </a:rPr>
              <a:t>I, you get 4-8: (0, 1, 5) &amp; (1, 5, 6) = (0, 1, 5, 6),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Char char="•"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and if you add 3-5 to its inversion at T</a:t>
            </a:r>
            <a:r>
              <a:rPr b="1" baseline="-25000" sz="2800">
                <a:uFill>
                  <a:solidFill/>
                </a:uFill>
              </a:rPr>
              <a:t>7</a:t>
            </a:r>
            <a:r>
              <a:rPr b="1" sz="2800">
                <a:uFill>
                  <a:solidFill/>
                </a:uFill>
              </a:rPr>
              <a:t>I you get 4-9): (0, 1, 6) &amp; (1, 6, 7) = (0, 1, 6, 7).</a:t>
            </a:r>
          </a:p>
        </p:txBody>
      </p:sp>
      <p:pic>
        <p:nvPicPr>
          <p:cNvPr id="14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7500" y="4648200"/>
            <a:ext cx="5410200" cy="1828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A section transition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The "A" section of the movement is brought to an end by a rising figure in vn2, m. 6 that forms sc 7-19 (0, 1, 2, 3, 6, 7, 9): [T, E, 0, 1, 4, 6, 7]. </a:t>
            </a:r>
          </a:p>
        </p:txBody>
      </p:sp>
      <p:pic>
        <p:nvPicPr>
          <p:cNvPr id="14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9900" y="4406900"/>
            <a:ext cx="5410200" cy="1828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685800" y="533400"/>
            <a:ext cx="7772400" cy="1295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A section transition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xfrm>
            <a:off x="685800" y="1828800"/>
            <a:ext cx="7772400" cy="5029200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This set includes one occurrence of 4-8, one of 4-9, four of 3-4, and six of 3-5 (!): [T, E, 4], [1, 6, 7], [6, 7, 0], [0, 1, 6], [6, E, 0] and [7, 0, 1].</a:t>
            </a:r>
          </a:p>
        </p:txBody>
      </p:sp>
      <p:pic>
        <p:nvPicPr>
          <p:cNvPr id="1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6900" y="4318000"/>
            <a:ext cx="5410200" cy="1828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9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B section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B section contrasts greatly with the A: </a:t>
            </a:r>
            <a:endParaRPr b="1" sz="28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in A, all sets include at least one semitone/M7 (ic 1) and one P4/P5 (ic 5), </a:t>
            </a:r>
            <a:endParaRPr b="1" sz="24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10 pcs of the total chromatic are used: TE01234567. </a:t>
            </a:r>
            <a:endParaRPr b="1" sz="24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But the 3-12 that rotates in va in mm. 7-9 contains only M3s (ic 4); </a:t>
            </a:r>
            <a:endParaRPr b="1" sz="2800">
              <a:uFill>
                <a:solidFill/>
              </a:uFill>
            </a:endParaRPr>
          </a:p>
          <a:p>
            <a:pPr lvl="1" marL="742768" indent="-244928">
              <a:lnSpc>
                <a:spcPct val="90000"/>
              </a:lnSpc>
              <a:buBlip>
                <a:blip r:embed="rId2"/>
              </a:buBlip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the E harmonic in vc combines with it to form set 4-24 (0, 2, 6, 8) as [2, 4, 6, T], a set with exclusively even-numbered ics.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Set Complementarity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Abstract Complement: any member of the </a:t>
            </a:r>
            <a:r>
              <a:rPr b="1" i="1" sz="3200">
                <a:uFill>
                  <a:solidFill/>
                </a:uFill>
              </a:rPr>
              <a:t>set class</a:t>
            </a:r>
            <a:r>
              <a:rPr b="1" sz="3200">
                <a:uFill>
                  <a:solidFill/>
                </a:uFill>
              </a:rPr>
              <a:t> that includes the literal complement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(0123) and (01234567)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(02468T) and (02468T)</a:t>
            </a:r>
            <a:endParaRPr b="1" sz="3200">
              <a:uFill>
                <a:solidFill/>
              </a:uFill>
            </a:endParaRPr>
          </a:p>
          <a:p>
            <a:pPr lvl="0" marL="0" indent="0"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(0369) and (0134679T)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B section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Neither whole-tone set is a subset of any of the tetrachords, pentachords, hexachords or septachords heard in the A section.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Altogether there are but 4 pcs in mm. 7-9.</a:t>
            </a:r>
          </a:p>
        </p:txBody>
      </p:sp>
      <p:pic>
        <p:nvPicPr>
          <p:cNvPr id="15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200" y="4381500"/>
            <a:ext cx="7200900" cy="1828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685800" y="1752600"/>
            <a:ext cx="5486400" cy="5105400"/>
          </a:xfrm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7-19 motive returns--like the 4-9 in m. 3 did in m. 4--at T</a:t>
            </a:r>
            <a:r>
              <a:rPr b="1" baseline="-25000" sz="2800">
                <a:uFill>
                  <a:solidFill/>
                </a:uFill>
              </a:rPr>
              <a:t>5</a:t>
            </a:r>
            <a:r>
              <a:rPr b="1" sz="2800">
                <a:uFill>
                  <a:solidFill/>
                </a:uFill>
              </a:rPr>
              <a:t> to herald the ‘closing section’ of the movement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This motive holds 4 pcs invariant with its first statement in m. 6: the central four [E, 0, 4, 6], heard in vns, m. 1, and features the E-F# motive.</a:t>
            </a:r>
          </a:p>
        </p:txBody>
      </p:sp>
      <p:pic>
        <p:nvPicPr>
          <p:cNvPr id="16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61100" y="1803400"/>
            <a:ext cx="2514600" cy="2590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None/>
            </a:lvl1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The F#-G-F# neighbor motion returns in the tempo rit. mm. 11-12 in harmonics, vn 1, over a 3-4 in lower voices [0, 1, 5]</a:t>
            </a:r>
          </a:p>
        </p:txBody>
      </p:sp>
      <p:pic>
        <p:nvPicPr>
          <p:cNvPr id="16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" y="3962400"/>
            <a:ext cx="7175500" cy="2209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None/>
            </a:lvl1pPr>
          </a:lstStyle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this again produces sc 5-7, the union of the prime forms of 4-8 and 4-9: [0, 1, 5, 6, 7]</a:t>
            </a:r>
          </a:p>
        </p:txBody>
      </p:sp>
      <p:pic>
        <p:nvPicPr>
          <p:cNvPr id="17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" y="3378200"/>
            <a:ext cx="7175500" cy="2209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[0, 1, 5, 6, 7] pauses before a final 4-9 (T</a:t>
            </a:r>
            <a:r>
              <a:rPr b="1" baseline="-25000" sz="3200">
                <a:uFill>
                  <a:solidFill/>
                </a:uFill>
              </a:rPr>
              <a:t>7</a:t>
            </a:r>
            <a:r>
              <a:rPr b="1" sz="3200">
                <a:uFill>
                  <a:solidFill/>
                </a:uFill>
              </a:rPr>
              <a:t>I in relation to the first 4-9 [E, 0, 5, 6]) and the last statement of the rising 7-19 at T</a:t>
            </a:r>
            <a:r>
              <a:rPr b="1" baseline="-25000" sz="3200">
                <a:uFill>
                  <a:solidFill/>
                </a:uFill>
              </a:rPr>
              <a:t>8</a:t>
            </a:r>
            <a:r>
              <a:rPr b="1" sz="3200">
                <a:uFill>
                  <a:solidFill/>
                </a:uFill>
              </a:rPr>
              <a:t> </a:t>
            </a:r>
          </a:p>
        </p:txBody>
      </p:sp>
      <p:pic>
        <p:nvPicPr>
          <p:cNvPr id="17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" y="3873500"/>
            <a:ext cx="7175500" cy="2209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final rising figure holds three pcs invariant with its first appearance: 3-5 [0, 6, 7] and four invariant pcs with the 7-19 in m. 10: [0, 3, 6, 9]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This 4-28 joins with the [2, 7, 8] of the previous 4-9). </a:t>
            </a:r>
          </a:p>
        </p:txBody>
      </p:sp>
      <p:pic>
        <p:nvPicPr>
          <p:cNvPr id="18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0100" y="4292600"/>
            <a:ext cx="7175500" cy="2209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The closing section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None/>
              <a:defRPr sz="2800"/>
            </a:lvl1pPr>
          </a:lstStyle>
          <a:p>
            <a:pPr lvl="0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Altogether the vertical 4-9 and rising motive 7-19 create sc 8-9, the abstract complement of 4-9.</a:t>
            </a:r>
          </a:p>
        </p:txBody>
      </p:sp>
      <p:pic>
        <p:nvPicPr>
          <p:cNvPr id="18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00" y="3352800"/>
            <a:ext cx="7175500" cy="2209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6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Symmetry in op. 5, IV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0677" indent="-300037"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Symmetrical sets and the symmetrical use of sets in registral spacings are very important in this movement.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For example, the vertical 4-9 in m. 2, vn 1 &amp; 2, is horizontalized in m. 3, v 1, arpeggiated downward by i7, i6 and i5: 6-E-5-0. </a:t>
            </a:r>
            <a:endParaRPr b="1" sz="2800">
              <a:uFill>
                <a:solidFill/>
              </a:uFill>
            </a:endParaRPr>
          </a:p>
          <a:p>
            <a:pPr lvl="0" marL="340677" indent="-300037">
              <a:buBlip>
                <a:blip r:embed="rId3"/>
              </a:buBlip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The 7-19 motive is consistently divided in the middle by a pitch axis at pc E, 4 or 7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4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4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1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 1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Set-class inventory</a:t>
            </a:r>
          </a:p>
        </p:txBody>
      </p:sp>
      <p:pic>
        <p:nvPicPr>
          <p:cNvPr id="19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2133600"/>
            <a:ext cx="7772400" cy="25908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30500" y="457200"/>
            <a:ext cx="5461000" cy="59436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Webern Op. 5, IV, mm. 3-6</a:t>
            </a:r>
          </a:p>
        </p:txBody>
      </p:sp>
      <p:pic>
        <p:nvPicPr>
          <p:cNvPr id="36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90800" y="2895600"/>
            <a:ext cx="5715000" cy="321945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800100" y="1511300"/>
            <a:ext cx="12954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FF2600"/>
              </a:buClr>
              <a:buFont typeface="Baskerville SemiBold"/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5-7 (01267)</a:t>
            </a:r>
          </a:p>
        </p:txBody>
      </p:sp>
      <p:sp>
        <p:nvSpPr>
          <p:cNvPr id="38" name="Shape 38"/>
          <p:cNvSpPr/>
          <p:nvPr/>
        </p:nvSpPr>
        <p:spPr>
          <a:xfrm>
            <a:off x="2438400" y="1905000"/>
            <a:ext cx="7620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FF2600"/>
              </a:buClr>
              <a:buFont typeface="Baskerville SemiBold"/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5-7</a:t>
            </a:r>
          </a:p>
        </p:txBody>
      </p:sp>
      <p:sp>
        <p:nvSpPr>
          <p:cNvPr id="39" name="Shape 39"/>
          <p:cNvSpPr/>
          <p:nvPr/>
        </p:nvSpPr>
        <p:spPr>
          <a:xfrm>
            <a:off x="4572000" y="1905000"/>
            <a:ext cx="7620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FF2600"/>
              </a:buClr>
              <a:buFont typeface="Baskerville SemiBold"/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5-7</a:t>
            </a:r>
          </a:p>
        </p:txBody>
      </p:sp>
      <p:sp>
        <p:nvSpPr>
          <p:cNvPr id="40" name="Shape 40"/>
          <p:cNvSpPr/>
          <p:nvPr/>
        </p:nvSpPr>
        <p:spPr>
          <a:xfrm>
            <a:off x="7010400" y="1905000"/>
            <a:ext cx="7620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FF2600"/>
              </a:buClr>
              <a:buFont typeface="Baskerville SemiBold"/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5-7</a:t>
            </a:r>
          </a:p>
        </p:txBody>
      </p:sp>
      <p:sp>
        <p:nvSpPr>
          <p:cNvPr id="41" name="Shape 41"/>
          <p:cNvSpPr/>
          <p:nvPr/>
        </p:nvSpPr>
        <p:spPr>
          <a:xfrm>
            <a:off x="1447800" y="6248400"/>
            <a:ext cx="28067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00A8AA"/>
              </a:buClr>
              <a:buFont typeface="Baskerville SemiBold"/>
              <a:defRPr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7-7 (0123678)</a:t>
            </a:r>
          </a:p>
        </p:txBody>
      </p:sp>
      <p:sp>
        <p:nvSpPr>
          <p:cNvPr id="42" name="Shape 42"/>
          <p:cNvSpPr/>
          <p:nvPr/>
        </p:nvSpPr>
        <p:spPr>
          <a:xfrm>
            <a:off x="5486400" y="6400800"/>
            <a:ext cx="7620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buClr>
                <a:srgbClr val="00A8AA"/>
              </a:buClr>
              <a:buFont typeface="Baskerville SemiBold"/>
              <a:defRPr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</a:rPr>
              <a:t>7-7</a:t>
            </a:r>
          </a:p>
        </p:txBody>
      </p:sp>
      <p:pic>
        <p:nvPicPr>
          <p:cNvPr id="43" name="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000" y="2667000"/>
            <a:ext cx="2341563" cy="338613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304800" y="2438400"/>
            <a:ext cx="2286000" cy="25908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5" name="Shape 45"/>
          <p:cNvSpPr/>
          <p:nvPr/>
        </p:nvSpPr>
        <p:spPr>
          <a:xfrm>
            <a:off x="2743200" y="2590800"/>
            <a:ext cx="609600" cy="31242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6" name="Shape 46"/>
          <p:cNvSpPr/>
          <p:nvPr/>
        </p:nvSpPr>
        <p:spPr>
          <a:xfrm flipH="1">
            <a:off x="4572000" y="2590800"/>
            <a:ext cx="1600200" cy="35052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7" name="Shape 47"/>
          <p:cNvSpPr/>
          <p:nvPr/>
        </p:nvSpPr>
        <p:spPr>
          <a:xfrm flipH="1">
            <a:off x="5791200" y="2667000"/>
            <a:ext cx="2514600" cy="35052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8" name="Shape 48"/>
          <p:cNvSpPr/>
          <p:nvPr/>
        </p:nvSpPr>
        <p:spPr>
          <a:xfrm flipH="1">
            <a:off x="609600" y="2438400"/>
            <a:ext cx="2819400" cy="3657600"/>
          </a:xfrm>
          <a:prstGeom prst="rect">
            <a:avLst/>
          </a:prstGeom>
          <a:ln w="25400">
            <a:solidFill>
              <a:srgbClr val="00A8AA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9" name="Shape 49"/>
          <p:cNvSpPr/>
          <p:nvPr/>
        </p:nvSpPr>
        <p:spPr>
          <a:xfrm flipH="1">
            <a:off x="3962400" y="2514600"/>
            <a:ext cx="4419600" cy="3657600"/>
          </a:xfrm>
          <a:prstGeom prst="rect">
            <a:avLst/>
          </a:prstGeom>
          <a:ln w="25400">
            <a:solidFill>
              <a:srgbClr val="00A8AA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6"/>
      <p:bldP build="whole" bldLvl="1" animBg="1" rev="0" advAuto="0" spid="37" grpId="1"/>
      <p:bldP build="whole" bldLvl="1" animBg="1" rev="0" advAuto="0" spid="45" grpId="4"/>
      <p:bldP build="whole" bldLvl="1" animBg="1" rev="0" advAuto="0" spid="39" grpId="5"/>
      <p:bldP build="whole" bldLvl="1" animBg="1" rev="0" advAuto="0" spid="44" grpId="2"/>
      <p:bldP build="whole" bldLvl="1" animBg="1" rev="0" advAuto="0" spid="38" grpId="3"/>
      <p:bldP build="whole" bldLvl="1" animBg="1" rev="0" advAuto="0" spid="48" grpId="10"/>
      <p:bldP build="whole" bldLvl="1" animBg="1" rev="0" advAuto="0" spid="49" grpId="12"/>
      <p:bldP build="whole" bldLvl="1" animBg="1" rev="0" advAuto="0" spid="40" grpId="7"/>
      <p:bldP build="whole" bldLvl="1" animBg="1" rev="0" advAuto="0" spid="47" grpId="8"/>
      <p:bldP build="whole" bldLvl="1" animBg="1" rev="0" advAuto="0" spid="42" grpId="11"/>
      <p:bldP build="whole" bldLvl="1" animBg="1" rev="0" advAuto="0" spid="41" grpId="9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Transpositional Combination</a:t>
            </a:r>
          </a:p>
        </p:txBody>
      </p:sp>
      <p:sp>
        <p:nvSpPr>
          <p:cNvPr id="202" name="Shape 2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Combination of one set with one or more transpositions of itself to create a larger set</a:t>
            </a:r>
            <a:endParaRPr b="1" sz="32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13 Tetracords with this property</a:t>
            </a:r>
          </a:p>
        </p:txBody>
      </p:sp>
      <p:sp>
        <p:nvSpPr>
          <p:cNvPr id="203" name="Shape 2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uFillTx/>
              </a:defRPr>
            </a:pPr>
            <a:fld id="{86CB4B4D-7CA3-9044-876B-883B54F8677D}" type="slidenum">
              <a:rPr b="1" sz="1400"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Contour Relations</a:t>
            </a:r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CSEG: contour segment</a:t>
            </a:r>
            <a:endParaRPr b="1" sz="32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contour represented by string of numbers in angle brackets</a:t>
            </a:r>
            <a:endParaRPr b="1" sz="32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0 always lowest note, 1 next highest, etc.</a:t>
            </a:r>
            <a:endParaRPr b="1" sz="32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Thus the CSEG gives a snapshot of musical contours: an ordered representation</a:t>
            </a:r>
            <a:endParaRPr b="1" sz="32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CSEG class and inversion</a:t>
            </a:r>
          </a:p>
        </p:txBody>
      </p:sp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uFillTx/>
              </a:defRPr>
            </a:pPr>
            <a:fld id="{86CB4B4D-7CA3-9044-876B-883B54F8677D}" type="slidenum">
              <a:rPr b="1" sz="1400"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hape 211"/>
          <p:cNvSpPr/>
          <p:nvPr>
            <p:ph type="title"/>
          </p:nvPr>
        </p:nvSpPr>
        <p:spPr>
          <a:xfrm>
            <a:off x="685800" y="-203200"/>
            <a:ext cx="7772400" cy="16002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CSEG Class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685800" y="1130300"/>
            <a:ext cx="7772400" cy="5869434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Two trichordal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3-1 &lt;012&gt;, 3-2 &lt;021&gt;</a:t>
            </a:r>
            <a:endParaRPr b="1" sz="2800">
              <a:uFill>
                <a:solidFill/>
              </a:uFill>
            </a:endParaRPr>
          </a:p>
          <a:p>
            <a:pPr lvl="0"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Eight tetrachordal</a:t>
            </a:r>
            <a:endParaRPr b="1" sz="32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4-1 &lt;0123&gt;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4-2 &lt;0132&gt;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4-3 &lt;0213&gt;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4-4 &lt;0231&gt;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4-5 &lt;0312&gt;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4-6 &lt;0321&gt;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4-7 &lt;1032&gt;</a:t>
            </a:r>
            <a:endParaRPr b="1" sz="2800">
              <a:uFill>
                <a:solidFill/>
              </a:uFill>
            </a:endParaRPr>
          </a:p>
          <a:p>
            <a:pPr lvl="1"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4-8 &lt;1302&gt;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uFillTx/>
              </a:defRPr>
            </a:pPr>
            <a:fld id="{86CB4B4D-7CA3-9044-876B-883B54F8677D}" type="slidenum">
              <a:rPr b="1" sz="1400"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4343400"/>
            <a:ext cx="1819275" cy="1514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coupl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57200"/>
            <a:ext cx="1452563" cy="1558925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uFillTx/>
              </a:defRPr>
            </a:pPr>
            <a:fld id="{86CB4B4D-7CA3-9044-876B-883B54F8677D}" type="slidenum">
              <a:rPr b="1" sz="1400">
                <a:uFill>
                  <a:solidFill/>
                </a:uFill>
              </a:rPr>
            </a:fld>
          </a:p>
        </p:txBody>
      </p:sp>
      <p:sp>
        <p:nvSpPr>
          <p:cNvPr id="218" name="Shape 218"/>
          <p:cNvSpPr/>
          <p:nvPr/>
        </p:nvSpPr>
        <p:spPr>
          <a:xfrm>
            <a:off x="3116392" y="1663700"/>
            <a:ext cx="2090609" cy="0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19" name="Shape 219"/>
          <p:cNvSpPr/>
          <p:nvPr/>
        </p:nvSpPr>
        <p:spPr>
          <a:xfrm>
            <a:off x="3116392" y="3810000"/>
            <a:ext cx="2090609" cy="0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0" name="Shape 220"/>
          <p:cNvSpPr/>
          <p:nvPr/>
        </p:nvSpPr>
        <p:spPr>
          <a:xfrm flipH="1">
            <a:off x="3192592" y="2082800"/>
            <a:ext cx="1" cy="1558925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1" name="Shape 221"/>
          <p:cNvSpPr/>
          <p:nvPr/>
        </p:nvSpPr>
        <p:spPr>
          <a:xfrm>
            <a:off x="5237292" y="1957387"/>
            <a:ext cx="1" cy="1558926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2" name="Shape 222"/>
          <p:cNvSpPr/>
          <p:nvPr/>
        </p:nvSpPr>
        <p:spPr>
          <a:xfrm>
            <a:off x="3319592" y="2084387"/>
            <a:ext cx="1684208" cy="1304926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3" name="Shape 223"/>
          <p:cNvSpPr/>
          <p:nvPr/>
        </p:nvSpPr>
        <p:spPr>
          <a:xfrm flipH="1">
            <a:off x="3551237" y="2084517"/>
            <a:ext cx="1452564" cy="1304666"/>
          </a:xfrm>
          <a:prstGeom prst="line">
            <a:avLst/>
          </a:prstGeom>
          <a:ln w="25400">
            <a:solidFill>
              <a:srgbClr val="FF2600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4" name="Shape 224"/>
          <p:cNvSpPr/>
          <p:nvPr/>
        </p:nvSpPr>
        <p:spPr>
          <a:xfrm>
            <a:off x="4027076" y="912812"/>
            <a:ext cx="26924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I</a:t>
            </a:r>
          </a:p>
        </p:txBody>
      </p:sp>
      <p:sp>
        <p:nvSpPr>
          <p:cNvPr id="225" name="Shape 225"/>
          <p:cNvSpPr/>
          <p:nvPr/>
        </p:nvSpPr>
        <p:spPr>
          <a:xfrm>
            <a:off x="4142898" y="4230687"/>
            <a:ext cx="26924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I</a:t>
            </a:r>
          </a:p>
        </p:txBody>
      </p:sp>
      <p:sp>
        <p:nvSpPr>
          <p:cNvPr id="226" name="Shape 226"/>
          <p:cNvSpPr/>
          <p:nvPr/>
        </p:nvSpPr>
        <p:spPr>
          <a:xfrm>
            <a:off x="5817776" y="2508249"/>
            <a:ext cx="38056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R</a:t>
            </a:r>
          </a:p>
        </p:txBody>
      </p:sp>
      <p:sp>
        <p:nvSpPr>
          <p:cNvPr id="227" name="Shape 227"/>
          <p:cNvSpPr/>
          <p:nvPr/>
        </p:nvSpPr>
        <p:spPr>
          <a:xfrm>
            <a:off x="2356698" y="2508249"/>
            <a:ext cx="38056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R</a:t>
            </a:r>
          </a:p>
        </p:txBody>
      </p:sp>
      <p:sp>
        <p:nvSpPr>
          <p:cNvPr id="228" name="Shape 228"/>
          <p:cNvSpPr/>
          <p:nvPr/>
        </p:nvSpPr>
        <p:spPr>
          <a:xfrm>
            <a:off x="3812664" y="3059112"/>
            <a:ext cx="49486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RI</a:t>
            </a:r>
          </a:p>
        </p:txBody>
      </p:sp>
      <p:sp>
        <p:nvSpPr>
          <p:cNvPr id="229" name="Shape 229"/>
          <p:cNvSpPr/>
          <p:nvPr/>
        </p:nvSpPr>
        <p:spPr>
          <a:xfrm>
            <a:off x="3647923" y="1985962"/>
            <a:ext cx="49486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RI</a:t>
            </a:r>
          </a:p>
        </p:txBody>
      </p:sp>
      <p:sp>
        <p:nvSpPr>
          <p:cNvPr id="230" name="Shape 230"/>
          <p:cNvSpPr/>
          <p:nvPr/>
        </p:nvSpPr>
        <p:spPr>
          <a:xfrm>
            <a:off x="5635297" y="1528762"/>
            <a:ext cx="1171139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&lt;1320&gt;</a:t>
            </a:r>
          </a:p>
        </p:txBody>
      </p:sp>
      <p:sp>
        <p:nvSpPr>
          <p:cNvPr id="231" name="Shape 231"/>
          <p:cNvSpPr/>
          <p:nvPr/>
        </p:nvSpPr>
        <p:spPr>
          <a:xfrm>
            <a:off x="1894454" y="1693862"/>
            <a:ext cx="1171139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&lt;2013&gt;</a:t>
            </a:r>
          </a:p>
        </p:txBody>
      </p:sp>
      <p:sp>
        <p:nvSpPr>
          <p:cNvPr id="232" name="Shape 232"/>
          <p:cNvSpPr/>
          <p:nvPr/>
        </p:nvSpPr>
        <p:spPr>
          <a:xfrm>
            <a:off x="2384097" y="4230687"/>
            <a:ext cx="1171139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&lt;3102&gt;</a:t>
            </a:r>
          </a:p>
        </p:txBody>
      </p:sp>
      <p:sp>
        <p:nvSpPr>
          <p:cNvPr id="233" name="Shape 233"/>
          <p:cNvSpPr/>
          <p:nvPr/>
        </p:nvSpPr>
        <p:spPr>
          <a:xfrm>
            <a:off x="5279697" y="4230687"/>
            <a:ext cx="1171139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&lt;0231&gt;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Hexachordal Complementarity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Some 6-note sets are self-complements, such at the WT hexachord</a:t>
            </a:r>
            <a:endParaRPr b="1" sz="3200">
              <a:uFill>
                <a:solidFill/>
              </a:uFill>
            </a:endParaRPr>
          </a:p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All hexachords that are not self-complements are Z-related chords</a:t>
            </a:r>
            <a:endParaRPr b="1" sz="3200">
              <a:uFill>
                <a:solidFill/>
              </a:uFill>
            </a:endParaRPr>
          </a:p>
          <a:p>
            <a:pPr lvl="0"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That is, a 6-note set must evenly-divide all possible intervals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Inclusion: </a:t>
            </a:r>
            <a:br>
              <a:rPr sz="3600">
                <a:uFill>
                  <a:solidFill/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b="1" sz="3600">
                <a:uFill>
                  <a:solidFill/>
                </a:uFill>
              </a:rPr>
              <a:t>Supersets &amp; subsets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All sets x include themselves as well as smaller sets</a:t>
            </a:r>
            <a:endParaRPr b="1" sz="32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 literal subset is a subset of the actual pcs in a given superset</a:t>
            </a:r>
            <a:endParaRPr b="1" sz="32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Given the tetrachord [2345], [234], [235], [245], [345], [23], [24], [25], [34], [35], [45], [2], [3], [4], [5], ø are all subsets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Inclusion: </a:t>
            </a:r>
            <a:br>
              <a:rPr sz="3600">
                <a:uFill>
                  <a:solidFill/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b="1" sz="3600">
                <a:uFill>
                  <a:solidFill/>
                </a:uFill>
              </a:rPr>
              <a:t>Supersets &amp; subsets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An abstract subset is any member of the set class that includes a literal subset (the prime form of any subset)</a:t>
            </a:r>
            <a:endParaRPr b="1" sz="3200">
              <a:uFill>
                <a:solidFill/>
              </a:uFill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  <a:defRPr b="0" sz="1800">
                <a:uFillTx/>
              </a:defRPr>
            </a:pPr>
            <a:r>
              <a:rPr b="1" sz="3200">
                <a:uFill>
                  <a:solidFill/>
                </a:uFill>
              </a:rPr>
              <a:t>Given the tetrachord [2345] = (0123), (012), (013), (01), (02), (03), (0) and ø are all abstract subsets, as are any representations of those sets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[2,3,5,6,9]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Find all literal and abstract tetrachordal subsets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[2356] = (0134)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[2359] = (0137)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[2369] = (0147)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[2569] = (0347)</a:t>
            </a:r>
            <a:endParaRPr b="1" sz="2800">
              <a:uFill>
                <a:solidFill/>
              </a:u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b="0" sz="1800">
                <a:uFillTx/>
              </a:defRPr>
            </a:pPr>
            <a:r>
              <a:rPr b="1" sz="2800">
                <a:uFill>
                  <a:solidFill/>
                </a:uFill>
              </a:rPr>
              <a:t>[3569] = (0236)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coup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4648200"/>
            <a:ext cx="18192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uFillTx/>
              </a:defRPr>
            </a:pPr>
            <a:r>
              <a:rPr b="1" sz="3600">
                <a:uFill>
                  <a:solidFill/>
                </a:uFill>
              </a:rPr>
              <a:t>Schoenberg, Drei Klavierstücke, Op. 11, no. 1, mm. 1-3</a:t>
            </a:r>
          </a:p>
        </p:txBody>
      </p:sp>
      <p:pic>
        <p:nvPicPr>
          <p:cNvPr id="69" name="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2667000"/>
            <a:ext cx="7772400" cy="2725738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1409700" y="1968500"/>
            <a:ext cx="37592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B51A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B51A00"/>
                </a:solidFill>
                <a:uFill>
                  <a:solidFill/>
                </a:uFill>
              </a:rPr>
              <a:t>Two different hexachords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 SemiBold"/>
        <a:ea typeface="Baskerville SemiBold"/>
        <a:cs typeface="Baskerville SemiBold"/>
      </a:majorFont>
      <a:minorFont>
        <a:latin typeface="Baskerville SemiBold"/>
        <a:ea typeface="Baskerville SemiBold"/>
        <a:cs typeface="Baskerville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 SemiBold"/>
        <a:ea typeface="Baskerville SemiBold"/>
        <a:cs typeface="Baskerville SemiBold"/>
      </a:majorFont>
      <a:minorFont>
        <a:latin typeface="Baskerville SemiBold"/>
        <a:ea typeface="Baskerville SemiBold"/>
        <a:cs typeface="Baskerville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Baskerville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