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lvl1pPr marL="40639" marR="40639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1pPr>
    <a:lvl2pPr marL="40639" marR="40639" indent="2667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2pPr>
    <a:lvl3pPr marL="40639" marR="40639" indent="5334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3pPr>
    <a:lvl4pPr marL="40639" marR="40639" indent="800099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4pPr>
    <a:lvl5pPr marL="40639" marR="40639" indent="10668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5pPr>
    <a:lvl6pPr marL="40639" marR="40639" indent="13335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6pPr>
    <a:lvl7pPr marL="40639" marR="40639" indent="16129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7pPr>
    <a:lvl8pPr marL="40639" marR="40639" indent="18796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8pPr>
    <a:lvl9pPr marL="40639" marR="40639" indent="21463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1600">
        <a:latin typeface="Lucida Grande"/>
        <a:ea typeface="Lucida Grande"/>
        <a:cs typeface="Lucida Grande"/>
        <a:sym typeface="Lucida Grande"/>
      </a:defRPr>
    </a:lvl1pPr>
    <a:lvl2pPr indent="228600" defTabSz="457200">
      <a:defRPr sz="1600">
        <a:latin typeface="Lucida Grande"/>
        <a:ea typeface="Lucida Grande"/>
        <a:cs typeface="Lucida Grande"/>
        <a:sym typeface="Lucida Grande"/>
      </a:defRPr>
    </a:lvl2pPr>
    <a:lvl3pPr indent="457200" defTabSz="457200">
      <a:defRPr sz="1600">
        <a:latin typeface="Lucida Grande"/>
        <a:ea typeface="Lucida Grande"/>
        <a:cs typeface="Lucida Grande"/>
        <a:sym typeface="Lucida Grande"/>
      </a:defRPr>
    </a:lvl3pPr>
    <a:lvl4pPr indent="685800" defTabSz="457200">
      <a:defRPr sz="1600">
        <a:latin typeface="Lucida Grande"/>
        <a:ea typeface="Lucida Grande"/>
        <a:cs typeface="Lucida Grande"/>
        <a:sym typeface="Lucida Grande"/>
      </a:defRPr>
    </a:lvl4pPr>
    <a:lvl5pPr indent="914400" defTabSz="457200">
      <a:defRPr sz="1600">
        <a:latin typeface="Lucida Grande"/>
        <a:ea typeface="Lucida Grande"/>
        <a:cs typeface="Lucida Grande"/>
        <a:sym typeface="Lucida Grande"/>
      </a:defRPr>
    </a:lvl5pPr>
    <a:lvl6pPr indent="1143000" defTabSz="457200">
      <a:defRPr sz="1600">
        <a:latin typeface="Lucida Grande"/>
        <a:ea typeface="Lucida Grande"/>
        <a:cs typeface="Lucida Grande"/>
        <a:sym typeface="Lucida Grande"/>
      </a:defRPr>
    </a:lvl6pPr>
    <a:lvl7pPr indent="1371600" defTabSz="457200">
      <a:defRPr sz="1600">
        <a:latin typeface="Lucida Grande"/>
        <a:ea typeface="Lucida Grande"/>
        <a:cs typeface="Lucida Grande"/>
        <a:sym typeface="Lucida Grande"/>
      </a:defRPr>
    </a:lvl7pPr>
    <a:lvl8pPr indent="1600200" defTabSz="457200">
      <a:defRPr sz="1600">
        <a:latin typeface="Lucida Grande"/>
        <a:ea typeface="Lucida Grande"/>
        <a:cs typeface="Lucida Grande"/>
        <a:sym typeface="Lucida Grande"/>
      </a:defRPr>
    </a:lvl8pPr>
    <a:lvl9pPr indent="1828800" defTabSz="45720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defRPr sz="2000"/>
            </a:lvl4pPr>
            <a:lvl5pPr marL="2098039" indent="-228600">
              <a:spcBef>
                <a:spcPts val="400"/>
              </a:spcBef>
              <a:defRPr sz="2000"/>
            </a:lvl5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Body Level One</a:t>
            </a:r>
            <a:endParaRPr b="1" sz="32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Two</a:t>
            </a:r>
            <a:endParaRPr b="1" sz="28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Three</a:t>
            </a:r>
            <a:endParaRPr b="1" sz="24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Four</a:t>
            </a:r>
            <a:endParaRPr b="1" sz="20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Yer - N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defRPr sz="2000"/>
            </a:lvl4pPr>
            <a:lvl5pPr marL="2098039" indent="-228600">
              <a:spcBef>
                <a:spcPts val="400"/>
              </a:spcBef>
              <a:defRPr sz="2000"/>
            </a:lvl5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Body Level One</a:t>
            </a:r>
            <a:endParaRPr b="1" sz="32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Two</a:t>
            </a:r>
            <a:endParaRPr b="1" sz="28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Three</a:t>
            </a:r>
            <a:endParaRPr b="1" sz="24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Four</a:t>
            </a:r>
            <a:endParaRPr b="1" sz="20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53200" y="4343400"/>
            <a:ext cx="1819276" cy="15144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coupl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57200"/>
            <a:ext cx="1452563" cy="1558926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hape 16"/>
          <p:cNvSpPr/>
          <p:nvPr>
            <p:ph type="title"/>
          </p:nvPr>
        </p:nvSpPr>
        <p:spPr>
          <a:xfrm>
            <a:off x="838200" y="1371600"/>
            <a:ext cx="7772400" cy="1905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1447800" y="3276600"/>
            <a:ext cx="6400800" cy="3467100"/>
          </a:xfrm>
          <a:prstGeom prst="rect">
            <a:avLst/>
          </a:prstGeom>
        </p:spPr>
        <p:txBody>
          <a:bodyPr/>
          <a:lstStyle>
            <a:lvl1pPr marL="40639" indent="0" algn="ctr">
              <a:buSzTx/>
              <a:buNone/>
            </a:lvl1pPr>
            <a:lvl2pPr marL="497840" indent="0" algn="ctr">
              <a:spcBef>
                <a:spcPts val="600"/>
              </a:spcBef>
              <a:buSzTx/>
              <a:buNone/>
              <a:defRPr sz="2800"/>
            </a:lvl2pPr>
            <a:lvl3pPr marL="955039" indent="0" algn="ctr">
              <a:spcBef>
                <a:spcPts val="500"/>
              </a:spcBef>
              <a:buSzTx/>
              <a:buNone/>
              <a:defRPr sz="2400"/>
            </a:lvl3pPr>
            <a:lvl4pPr marL="1412239" indent="0" algn="ctr">
              <a:spcBef>
                <a:spcPts val="400"/>
              </a:spcBef>
              <a:buSzTx/>
              <a:buNone/>
              <a:defRPr sz="2000"/>
            </a:lvl4pPr>
            <a:lvl5pPr marL="1869439" indent="0" algn="ctr">
              <a:spcBef>
                <a:spcPts val="400"/>
              </a:spcBef>
              <a:buSzTx/>
              <a:buNone/>
              <a:defRPr sz="2000"/>
            </a:lvl5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Body Level One</a:t>
            </a:r>
            <a:endParaRPr b="1" sz="32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Two</a:t>
            </a:r>
            <a:endParaRPr b="1" sz="28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Three</a:t>
            </a:r>
            <a:endParaRPr b="1" sz="24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Four</a:t>
            </a:r>
            <a:endParaRPr b="1" sz="20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783590" indent="-285750">
              <a:spcBef>
                <a:spcPts val="600"/>
              </a:spcBef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defRPr sz="2000"/>
            </a:lvl4pPr>
            <a:lvl5pPr marL="2098039" indent="-228600">
              <a:spcBef>
                <a:spcPts val="400"/>
              </a:spcBef>
              <a:defRPr sz="2000"/>
            </a:lvl5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Body Level One</a:t>
            </a:r>
            <a:endParaRPr b="1" sz="32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Two</a:t>
            </a:r>
            <a:endParaRPr b="1" sz="28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Three</a:t>
            </a:r>
            <a:endParaRPr b="1" sz="24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Four</a:t>
            </a:r>
            <a:endParaRPr b="1" sz="20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7359650" y="6248400"/>
            <a:ext cx="292100" cy="3048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marL="0" marR="0" algn="ctr" defTabSz="457200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spd="med" advClick="1"/>
  <p:txStyles>
    <p:titleStyle>
      <a:lvl1pPr marL="40639" marR="40639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1pPr>
      <a:lvl2pPr marL="40639" marR="40639" indent="2286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2pPr>
      <a:lvl3pPr marL="40639" marR="40639" indent="4572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3pPr>
      <a:lvl4pPr marL="40639" marR="40639" indent="6858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4pPr>
      <a:lvl5pPr marL="40639" marR="40639" indent="9144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5pPr>
      <a:lvl6pPr marL="40639" marR="40639" indent="11430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6pPr>
      <a:lvl7pPr marL="40639" marR="40639" indent="13716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7pPr>
      <a:lvl8pPr marL="40639" marR="40639" indent="16002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8pPr>
      <a:lvl9pPr marL="40639" marR="40639" indent="18288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9pPr>
    </p:titleStyle>
    <p:bodyStyle>
      <a:lvl1pPr marL="383540" marR="40639" indent="-34290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1pPr>
      <a:lvl2pPr marL="824411" marR="40639" indent="-326571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2pPr>
      <a:lvl3pPr marL="1259839" marR="40639" indent="-30480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3pPr>
      <a:lvl4pPr marL="17780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4pPr>
      <a:lvl5pPr marL="22352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5pPr>
      <a:lvl6pPr marL="22352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6pPr>
      <a:lvl7pPr marL="22352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7pPr>
      <a:lvl8pPr marL="22352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8pPr>
      <a:lvl9pPr marL="22352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9pPr>
    </p:bodyStyle>
    <p:otherStyle>
      <a:lvl1pPr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1pPr>
      <a:lvl2pPr indent="2286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2pPr>
      <a:lvl3pPr indent="4572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3pPr>
      <a:lvl4pPr indent="6858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4pPr>
      <a:lvl5pPr indent="9144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5pPr>
      <a:lvl6pPr indent="11430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6pPr>
      <a:lvl7pPr indent="13716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7pPr>
      <a:lvl8pPr indent="16002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8pPr>
      <a:lvl9pPr indent="18288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53200" y="4343400"/>
            <a:ext cx="1819276" cy="15144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coupl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57200"/>
            <a:ext cx="1452563" cy="1558926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Pitch-class sets: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Further relations and properties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Invariant Tones </a:t>
            </a:r>
            <a:br>
              <a:rPr sz="3600">
                <a:uFill>
                  <a:solidFill/>
                </a:uFill>
                <a:latin typeface="ＭＳ Ｐゴシック"/>
                <a:ea typeface="ＭＳ Ｐゴシック"/>
                <a:cs typeface="ＭＳ Ｐゴシック"/>
                <a:sym typeface="ＭＳ Ｐゴシック"/>
              </a:rPr>
            </a:br>
            <a:r>
              <a:rPr b="1" sz="3600">
                <a:uFill>
                  <a:solidFill/>
                </a:uFill>
              </a:rPr>
              <a:t>under Inversion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The sums of each pair of elements in the set</a:t>
            </a:r>
            <a:endParaRPr b="1" sz="28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For each sum, there are two common tones under TnI for that n</a:t>
            </a:r>
            <a:endParaRPr b="1" sz="28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Inversion often leads to pc invariance. But, this operation needs to be considered in combination with transposition</a:t>
            </a:r>
            <a:endParaRPr b="1" sz="28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TnI represents a transposition n of the inversion</a:t>
            </a:r>
            <a:endParaRPr b="1" sz="28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Build a summation square to determine common tones under inversion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Invariant Tones </a:t>
            </a:r>
            <a:br>
              <a:rPr sz="3600">
                <a:uFill>
                  <a:solidFill/>
                </a:uFill>
                <a:latin typeface="ＭＳ Ｐゴシック"/>
                <a:ea typeface="ＭＳ Ｐゴシック"/>
                <a:cs typeface="ＭＳ Ｐゴシック"/>
                <a:sym typeface="ＭＳ Ｐゴシック"/>
              </a:rPr>
            </a:br>
            <a:r>
              <a:rPr b="1" sz="3600">
                <a:uFill>
                  <a:solidFill/>
                </a:uFill>
              </a:rPr>
              <a:t>under Inversion</a:t>
            </a:r>
          </a:p>
        </p:txBody>
      </p:sp>
      <p:graphicFrame>
        <p:nvGraphicFramePr>
          <p:cNvPr id="64" name="Table 64"/>
          <p:cNvGraphicFramePr/>
          <p:nvPr/>
        </p:nvGraphicFramePr>
        <p:xfrm>
          <a:off x="609600" y="1981200"/>
          <a:ext cx="7772400" cy="4114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1554162"/>
                <a:gridCol w="1554162"/>
                <a:gridCol w="1555750"/>
                <a:gridCol w="1554162"/>
                <a:gridCol w="1554162"/>
              </a:tblGrid>
              <a:tr h="822325"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sz="2800"/>
                      </a:pP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  <a:tr h="823912"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5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9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823912"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5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9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12 unique sums, 12 indices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0</a:t>
            </a:r>
            <a:r>
              <a:rPr b="1" sz="3200">
                <a:uFill>
                  <a:solidFill/>
                </a:uFill>
              </a:rPr>
              <a:t>I =3	 T</a:t>
            </a:r>
            <a:r>
              <a:rPr b="1" baseline="-25000" sz="3200">
                <a:uFill>
                  <a:solidFill/>
                </a:uFill>
              </a:rPr>
              <a:t>6</a:t>
            </a:r>
            <a:r>
              <a:rPr b="1" sz="3200">
                <a:uFill>
                  <a:solidFill/>
                </a:uFill>
              </a:rPr>
              <a:t>I =0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1</a:t>
            </a:r>
            <a:r>
              <a:rPr b="1" sz="3200">
                <a:uFill>
                  <a:solidFill/>
                </a:uFill>
              </a:rPr>
              <a:t>I =2	 T</a:t>
            </a:r>
            <a:r>
              <a:rPr b="1" baseline="-25000" sz="3200">
                <a:uFill>
                  <a:solidFill/>
                </a:uFill>
              </a:rPr>
              <a:t>7</a:t>
            </a:r>
            <a:r>
              <a:rPr b="1" sz="3200">
                <a:uFill>
                  <a:solidFill/>
                </a:uFill>
              </a:rPr>
              <a:t>I =0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2</a:t>
            </a:r>
            <a:r>
              <a:rPr b="1" sz="3200">
                <a:uFill>
                  <a:solidFill/>
                </a:uFill>
              </a:rPr>
              <a:t>I =1	 T</a:t>
            </a:r>
            <a:r>
              <a:rPr b="1" baseline="-25000" sz="3200">
                <a:uFill>
                  <a:solidFill/>
                </a:uFill>
              </a:rPr>
              <a:t>8</a:t>
            </a:r>
            <a:r>
              <a:rPr b="1" sz="3200">
                <a:uFill>
                  <a:solidFill/>
                </a:uFill>
              </a:rPr>
              <a:t>I =3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3</a:t>
            </a:r>
            <a:r>
              <a:rPr b="1" sz="3200">
                <a:uFill>
                  <a:solidFill/>
                </a:uFill>
              </a:rPr>
              <a:t>I =0	 T</a:t>
            </a:r>
            <a:r>
              <a:rPr b="1" baseline="-25000" sz="3200">
                <a:uFill>
                  <a:solidFill/>
                </a:uFill>
              </a:rPr>
              <a:t>9</a:t>
            </a:r>
            <a:r>
              <a:rPr b="1" sz="3200">
                <a:uFill>
                  <a:solidFill/>
                </a:uFill>
              </a:rPr>
              <a:t>I =2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4</a:t>
            </a:r>
            <a:r>
              <a:rPr b="1" sz="3200">
                <a:uFill>
                  <a:solidFill/>
                </a:uFill>
              </a:rPr>
              <a:t>I =3	 T</a:t>
            </a:r>
            <a:r>
              <a:rPr b="1" baseline="-25000" sz="3200">
                <a:uFill>
                  <a:solidFill/>
                </a:uFill>
              </a:rPr>
              <a:t>10</a:t>
            </a:r>
            <a:r>
              <a:rPr b="1" sz="3200">
                <a:uFill>
                  <a:solidFill/>
                </a:uFill>
              </a:rPr>
              <a:t>I =0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5</a:t>
            </a:r>
            <a:r>
              <a:rPr b="1" sz="3200">
                <a:uFill>
                  <a:solidFill/>
                </a:uFill>
              </a:rPr>
              <a:t>I =2	 T</a:t>
            </a:r>
            <a:r>
              <a:rPr b="1" baseline="-25000" sz="3200">
                <a:uFill>
                  <a:solidFill/>
                </a:uFill>
              </a:rPr>
              <a:t>11</a:t>
            </a:r>
            <a:r>
              <a:rPr b="1" sz="3200">
                <a:uFill>
                  <a:solidFill/>
                </a:uFill>
              </a:rPr>
              <a:t>I =0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[0148]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0</a:t>
            </a:r>
            <a:r>
              <a:rPr b="1" sz="3200">
                <a:uFill>
                  <a:solidFill/>
                </a:uFill>
              </a:rPr>
              <a:t>I =3	 [</a:t>
            </a:r>
            <a:r>
              <a:rPr b="1"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48</a:t>
            </a:r>
            <a:r>
              <a:rPr b="1" sz="3200">
                <a:uFill>
                  <a:solidFill/>
                </a:uFill>
              </a:rPr>
              <a:t>E</a:t>
            </a:r>
            <a:r>
              <a:rPr b="1"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</a:t>
            </a:r>
            <a:r>
              <a:rPr b="1" sz="3200">
                <a:uFill>
                  <a:solidFill/>
                </a:uFill>
              </a:rPr>
              <a:t>]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1</a:t>
            </a:r>
            <a:r>
              <a:rPr b="1" sz="3200">
                <a:uFill>
                  <a:solidFill/>
                </a:uFill>
              </a:rPr>
              <a:t>I =2	 [59</a:t>
            </a:r>
            <a:r>
              <a:rPr b="1"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01</a:t>
            </a:r>
            <a:r>
              <a:rPr b="1" sz="3200">
                <a:uFill>
                  <a:solidFill/>
                </a:uFill>
              </a:rPr>
              <a:t>]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2</a:t>
            </a:r>
            <a:r>
              <a:rPr b="1" sz="3200">
                <a:uFill>
                  <a:solidFill/>
                </a:uFill>
              </a:rPr>
              <a:t>I =1	 [6T</a:t>
            </a:r>
            <a:r>
              <a:rPr b="1"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</a:t>
            </a:r>
            <a:r>
              <a:rPr b="1" sz="3200">
                <a:uFill>
                  <a:solidFill/>
                </a:uFill>
              </a:rPr>
              <a:t>2]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3</a:t>
            </a:r>
            <a:r>
              <a:rPr b="1" sz="3200">
                <a:uFill>
                  <a:solidFill/>
                </a:uFill>
              </a:rPr>
              <a:t>I =0	 [7E23]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4</a:t>
            </a:r>
            <a:r>
              <a:rPr b="1" sz="3200">
                <a:uFill>
                  <a:solidFill/>
                </a:uFill>
              </a:rPr>
              <a:t>I =3	 [</a:t>
            </a:r>
            <a:r>
              <a:rPr b="1"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80</a:t>
            </a:r>
            <a:r>
              <a:rPr b="1" sz="3200">
                <a:uFill>
                  <a:solidFill/>
                </a:uFill>
              </a:rPr>
              <a:t>3</a:t>
            </a:r>
            <a:r>
              <a:rPr b="1"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</a:t>
            </a:r>
            <a:r>
              <a:rPr b="1" sz="3200">
                <a:uFill>
                  <a:solidFill/>
                </a:uFill>
              </a:rPr>
              <a:t>]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5</a:t>
            </a:r>
            <a:r>
              <a:rPr b="1" sz="3200">
                <a:uFill>
                  <a:solidFill/>
                </a:uFill>
              </a:rPr>
              <a:t>I =2	 [9</a:t>
            </a:r>
            <a:r>
              <a:rPr b="1"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14</a:t>
            </a:r>
            <a:r>
              <a:rPr b="1" sz="3200">
                <a:uFill>
                  <a:solidFill/>
                </a:uFill>
              </a:rPr>
              <a:t>5]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[0148]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Value of n in T</a:t>
            </a:r>
            <a:r>
              <a:rPr b="1" baseline="-25000" sz="3200">
                <a:uFill>
                  <a:solidFill/>
                </a:uFill>
              </a:rPr>
              <a:t>n</a:t>
            </a:r>
            <a:r>
              <a:rPr b="1" sz="3200">
                <a:uFill>
                  <a:solidFill/>
                </a:uFill>
              </a:rPr>
              <a:t>I and Index vector for [0148]: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   0 1  2  3 4  5  6 7 8 9 10 11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&lt;3, 2, 1, 0, 3, 2 0, 0, 3, 2 0, 0&gt;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Index vectors derived from particular normal orders, not from prime forms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0347</a:t>
            </a:r>
          </a:p>
        </p:txBody>
      </p:sp>
      <p:graphicFrame>
        <p:nvGraphicFramePr>
          <p:cNvPr id="80" name="Table 80"/>
          <p:cNvGraphicFramePr/>
          <p:nvPr/>
        </p:nvGraphicFramePr>
        <p:xfrm>
          <a:off x="609600" y="1981200"/>
          <a:ext cx="7772400" cy="4114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1554162"/>
                <a:gridCol w="1554162"/>
                <a:gridCol w="1555750"/>
                <a:gridCol w="1554162"/>
                <a:gridCol w="1554162"/>
              </a:tblGrid>
              <a:tr h="822325"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sz="2800"/>
                      </a:pP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3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  <a:tr h="823912"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3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3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3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10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823912"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4349AA"/>
                          </a:solidFill>
                          <a:uFill>
                            <a:solidFill>
                              <a:srgbClr val="4349AA"/>
                            </a:solidFill>
                          </a:uFill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10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L="40639" marR="40639" algn="l" defTabSz="914400">
                        <a:spcBef>
                          <a:spcPts val="600"/>
                        </a:spcBef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What does the table tell us?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0677" indent="-300037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The numbers within the table are the sums at the intersections of the pcs. </a:t>
            </a:r>
            <a:endParaRPr b="1" sz="28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By tallying these numbers we can ascertain the invariant pcs under TnI. For example, the two 11s reveal that there are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2</a:t>
            </a:r>
            <a:r>
              <a:rPr b="1" sz="2800">
                <a:uFill>
                  <a:solidFill/>
                </a:uFill>
              </a:rPr>
              <a:t> common pcs at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T</a:t>
            </a:r>
            <a:r>
              <a:rPr b="1" baseline="-25000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11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I</a:t>
            </a:r>
            <a:r>
              <a:rPr b="1" sz="2800">
                <a:uFill>
                  <a:solidFill/>
                </a:uFill>
              </a:rPr>
              <a:t>.</a:t>
            </a:r>
            <a:endParaRPr b="1" sz="28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Further, the table tells us </a:t>
            </a:r>
            <a:r>
              <a:rPr b="1" i="1" sz="2800">
                <a:uFill>
                  <a:solidFill/>
                </a:uFill>
              </a:rPr>
              <a:t>which</a:t>
            </a:r>
            <a:r>
              <a:rPr b="1" sz="2800">
                <a:uFill>
                  <a:solidFill/>
                </a:uFill>
              </a:rPr>
              <a:t> pcs are invariant under this T: those that create the intersection: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</a:t>
            </a:r>
            <a:r>
              <a:rPr b="1" sz="2800">
                <a:uFill>
                  <a:solidFill/>
                </a:uFill>
              </a:rPr>
              <a:t> and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7</a:t>
            </a:r>
            <a:r>
              <a:rPr b="1" sz="2800">
                <a:uFill>
                  <a:solidFill/>
                </a:uFill>
              </a:rPr>
              <a:t>. </a:t>
            </a:r>
            <a:endParaRPr b="1" sz="28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The two </a:t>
            </a:r>
            <a:r>
              <a:rPr b="1" sz="280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</a:rPr>
              <a:t>3</a:t>
            </a:r>
            <a:r>
              <a:rPr b="1" sz="2800">
                <a:uFill>
                  <a:solidFill/>
                </a:uFill>
              </a:rPr>
              <a:t>s indicate </a:t>
            </a:r>
            <a:r>
              <a:rPr b="1" sz="280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</a:rPr>
              <a:t>2</a:t>
            </a:r>
            <a:r>
              <a:rPr b="1" sz="2800">
                <a:uFill>
                  <a:solidFill/>
                </a:uFill>
              </a:rPr>
              <a:t> common pcs at </a:t>
            </a:r>
            <a:r>
              <a:rPr b="1" sz="280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</a:rPr>
              <a:t>T</a:t>
            </a:r>
            <a:r>
              <a:rPr b="1" baseline="-25000" sz="280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</a:rPr>
              <a:t>3</a:t>
            </a:r>
            <a:r>
              <a:rPr b="1" sz="280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</a:rPr>
              <a:t>I</a:t>
            </a:r>
            <a:r>
              <a:rPr b="1" sz="2800">
                <a:uFill>
                  <a:solidFill/>
                </a:uFill>
              </a:rPr>
              <a:t>, and they are </a:t>
            </a:r>
            <a:r>
              <a:rPr b="1" sz="280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</a:rPr>
              <a:t>0</a:t>
            </a:r>
            <a:r>
              <a:rPr b="1" sz="2800">
                <a:uFill>
                  <a:solidFill/>
                </a:uFill>
              </a:rPr>
              <a:t> and </a:t>
            </a:r>
            <a:r>
              <a:rPr b="1" sz="280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</a:rPr>
              <a:t>3</a:t>
            </a:r>
            <a:r>
              <a:rPr b="1" sz="2800">
                <a:uFill>
                  <a:solidFill/>
                </a:uFill>
              </a:rPr>
              <a:t>, etc.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" y="838200"/>
            <a:ext cx="7772400" cy="50593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Invariant Tones under Transposition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SzPct val="88000"/>
              <a:buBlip>
                <a:blip r:embed="rId3"/>
              </a:buBlip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The number of Common tones that occur at a specific transposition level</a:t>
            </a:r>
            <a:endParaRPr b="1" sz="3200">
              <a:uFill>
                <a:solidFill/>
              </a:uFill>
            </a:endParaRPr>
          </a:p>
          <a:p>
            <a:pPr lvl="0">
              <a:buSzPct val="88000"/>
              <a:buBlip>
                <a:blip r:embed="rId3"/>
              </a:buBlip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Equal to the number of times N occurs in the set (except at ic6, which will be multiplied by two, as each tritone maps into the other)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Chords in mm. 1-6 of Op. 5, III</a:t>
            </a:r>
          </a:p>
        </p:txBody>
      </p:sp>
      <p:pic>
        <p:nvPicPr>
          <p:cNvPr id="36" name="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" y="2752725"/>
            <a:ext cx="7772401" cy="2419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Examples of Invariant Tones under Transposition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0677" indent="-300037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024 &lt;020100&gt; </a:t>
            </a:r>
            <a:endParaRPr b="1" sz="28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at T</a:t>
            </a:r>
            <a:r>
              <a:rPr b="1" baseline="-25000" sz="2800">
                <a:uFill>
                  <a:solidFill/>
                </a:uFill>
              </a:rPr>
              <a:t>1</a:t>
            </a:r>
            <a:r>
              <a:rPr b="1" sz="2800">
                <a:uFill>
                  <a:solidFill/>
                </a:uFill>
              </a:rPr>
              <a:t>, T</a:t>
            </a:r>
            <a:r>
              <a:rPr b="1" baseline="-25000" sz="2800">
                <a:uFill>
                  <a:solidFill/>
                </a:uFill>
              </a:rPr>
              <a:t>3</a:t>
            </a:r>
            <a:r>
              <a:rPr b="1" sz="2800">
                <a:uFill>
                  <a:solidFill/>
                </a:uFill>
              </a:rPr>
              <a:t>, T</a:t>
            </a:r>
            <a:r>
              <a:rPr b="1" baseline="-25000" sz="2800">
                <a:uFill>
                  <a:solidFill/>
                </a:uFill>
              </a:rPr>
              <a:t>5</a:t>
            </a:r>
            <a:r>
              <a:rPr b="1" sz="2800">
                <a:uFill>
                  <a:solidFill/>
                </a:uFill>
              </a:rPr>
              <a:t> and T</a:t>
            </a:r>
            <a:r>
              <a:rPr b="1" baseline="-25000" sz="2800">
                <a:uFill>
                  <a:solidFill/>
                </a:uFill>
              </a:rPr>
              <a:t>6</a:t>
            </a:r>
            <a:r>
              <a:rPr b="1" sz="2800">
                <a:uFill>
                  <a:solidFill/>
                </a:uFill>
              </a:rPr>
              <a:t> there are no CT</a:t>
            </a:r>
            <a:endParaRPr b="1" sz="2800">
              <a:uFill>
                <a:solidFill/>
              </a:uFill>
            </a:endParaRPr>
          </a:p>
          <a:p>
            <a:pPr lvl="1" marL="742768" indent="-244928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[024] at T</a:t>
            </a:r>
            <a:r>
              <a:rPr b="1" baseline="-25000" sz="2400">
                <a:uFill>
                  <a:solidFill/>
                </a:uFill>
              </a:rPr>
              <a:t>1</a:t>
            </a:r>
            <a:r>
              <a:rPr b="1" sz="2400">
                <a:uFill>
                  <a:solidFill/>
                </a:uFill>
              </a:rPr>
              <a:t> = [135]</a:t>
            </a:r>
            <a:endParaRPr b="1" sz="2400">
              <a:uFill>
                <a:solidFill/>
              </a:uFill>
            </a:endParaRPr>
          </a:p>
          <a:p>
            <a:pPr lvl="1" marL="742768" indent="-244928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[024] at T</a:t>
            </a:r>
            <a:r>
              <a:rPr b="1" baseline="-25000" sz="2400">
                <a:uFill>
                  <a:solidFill/>
                </a:uFill>
              </a:rPr>
              <a:t>3</a:t>
            </a:r>
            <a:r>
              <a:rPr b="1" sz="2400">
                <a:uFill>
                  <a:solidFill/>
                </a:uFill>
              </a:rPr>
              <a:t> = [357]</a:t>
            </a:r>
            <a:endParaRPr b="1" sz="2400">
              <a:uFill>
                <a:solidFill/>
              </a:uFill>
            </a:endParaRPr>
          </a:p>
          <a:p>
            <a:pPr lvl="1" marL="742768" indent="-244928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[024] at T</a:t>
            </a:r>
            <a:r>
              <a:rPr b="1" baseline="-25000" sz="2400">
                <a:uFill>
                  <a:solidFill/>
                </a:uFill>
              </a:rPr>
              <a:t>5</a:t>
            </a:r>
            <a:r>
              <a:rPr b="1" sz="2400">
                <a:uFill>
                  <a:solidFill/>
                </a:uFill>
              </a:rPr>
              <a:t> = [579]</a:t>
            </a:r>
            <a:endParaRPr b="1" sz="2400">
              <a:uFill>
                <a:solidFill/>
              </a:uFill>
            </a:endParaRPr>
          </a:p>
          <a:p>
            <a:pPr lvl="1" marL="742768" indent="-244928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[024] at T</a:t>
            </a:r>
            <a:r>
              <a:rPr b="1" baseline="-25000" sz="2400">
                <a:uFill>
                  <a:solidFill/>
                </a:uFill>
              </a:rPr>
              <a:t>6</a:t>
            </a:r>
            <a:r>
              <a:rPr b="1" sz="2400">
                <a:uFill>
                  <a:solidFill/>
                </a:uFill>
              </a:rPr>
              <a:t> = [68T]</a:t>
            </a:r>
            <a:endParaRPr b="1" sz="24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at T</a:t>
            </a:r>
            <a:r>
              <a:rPr b="1" baseline="-25000" sz="2800">
                <a:uFill>
                  <a:solidFill/>
                </a:uFill>
              </a:rPr>
              <a:t>2</a:t>
            </a:r>
            <a:r>
              <a:rPr b="1" sz="2800">
                <a:uFill>
                  <a:solidFill/>
                </a:uFill>
              </a:rPr>
              <a:t> there are 2 CT</a:t>
            </a:r>
            <a:endParaRPr b="1" sz="2800">
              <a:uFill>
                <a:solidFill/>
              </a:uFill>
            </a:endParaRPr>
          </a:p>
          <a:p>
            <a:pPr lvl="1" marL="742768" indent="-244928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[024] at T</a:t>
            </a:r>
            <a:r>
              <a:rPr b="1" baseline="-25000" sz="2400">
                <a:uFill>
                  <a:solidFill/>
                </a:uFill>
              </a:rPr>
              <a:t>2</a:t>
            </a:r>
            <a:r>
              <a:rPr b="1" sz="2400">
                <a:uFill>
                  <a:solidFill/>
                </a:uFill>
              </a:rPr>
              <a:t> = [</a:t>
            </a:r>
            <a:r>
              <a:rPr b="1" sz="24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24</a:t>
            </a:r>
            <a:r>
              <a:rPr b="1" sz="2400">
                <a:uFill>
                  <a:solidFill/>
                </a:uFill>
              </a:rPr>
              <a:t>6]</a:t>
            </a:r>
            <a:endParaRPr b="1" sz="24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at T</a:t>
            </a:r>
            <a:r>
              <a:rPr b="1" baseline="-25000" sz="2800">
                <a:uFill>
                  <a:solidFill/>
                </a:uFill>
              </a:rPr>
              <a:t>4</a:t>
            </a:r>
            <a:r>
              <a:rPr b="1" sz="2800">
                <a:uFill>
                  <a:solidFill/>
                </a:uFill>
              </a:rPr>
              <a:t> there is 1 ct</a:t>
            </a:r>
            <a:endParaRPr b="1" sz="2800">
              <a:uFill>
                <a:solidFill/>
              </a:uFill>
            </a:endParaRPr>
          </a:p>
          <a:p>
            <a:pPr lvl="1" marL="742768" indent="-244928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[024] at T</a:t>
            </a:r>
            <a:r>
              <a:rPr b="1" baseline="-25000" sz="2400">
                <a:uFill>
                  <a:solidFill/>
                </a:uFill>
              </a:rPr>
              <a:t>4</a:t>
            </a:r>
            <a:r>
              <a:rPr b="1" sz="2400">
                <a:uFill>
                  <a:solidFill/>
                </a:uFill>
              </a:rPr>
              <a:t> = [</a:t>
            </a:r>
            <a:r>
              <a:rPr b="1" sz="24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</a:t>
            </a:r>
            <a:r>
              <a:rPr b="1" sz="2400">
                <a:uFill>
                  <a:solidFill/>
                </a:uFill>
              </a:rPr>
              <a:t>8T]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1" fill="hold">
                                  <p:stCondLst>
                                    <p:cond delay="1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nodeType="afterEffect" presetClass="entr" presetSubtype="0" presetID="1" grpId="1" fill="hold">
                                  <p:stCondLst>
                                    <p:cond delay="1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nodeType="afterEffect" presetClass="entr" presetSubtype="0" presetID="1" grpId="1" fill="hold">
                                  <p:stCondLst>
                                    <p:cond delay="1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nodeType="afterEffect" presetClass="entr" presetSubtype="0" presetID="1" grpId="1" fill="hold">
                                  <p:stCondLst>
                                    <p:cond delay="1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afterEffect" presetClass="entr" presetSubtype="0" presetID="1" grpId="1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afterEffect" presetClass="entr" presetSubtype="0" presetID="1" grpId="1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Because it is an ICV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This will work for each interval and its complement </a:t>
            </a:r>
            <a:endParaRPr b="1" sz="24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at T</a:t>
            </a:r>
            <a:r>
              <a:rPr b="1" baseline="-25000" sz="2400">
                <a:uFill>
                  <a:solidFill/>
                </a:uFill>
              </a:rPr>
              <a:t>11</a:t>
            </a:r>
            <a:r>
              <a:rPr b="1" sz="2400">
                <a:uFill>
                  <a:solidFill/>
                </a:uFill>
              </a:rPr>
              <a:t>, T</a:t>
            </a:r>
            <a:r>
              <a:rPr b="1" baseline="-25000" sz="2400">
                <a:uFill>
                  <a:solidFill/>
                </a:uFill>
              </a:rPr>
              <a:t>9</a:t>
            </a:r>
            <a:r>
              <a:rPr b="1" sz="2400">
                <a:uFill>
                  <a:solidFill/>
                </a:uFill>
              </a:rPr>
              <a:t>, T</a:t>
            </a:r>
            <a:r>
              <a:rPr b="1" baseline="-25000" sz="2400">
                <a:uFill>
                  <a:solidFill/>
                </a:uFill>
              </a:rPr>
              <a:t>7</a:t>
            </a:r>
            <a:r>
              <a:rPr b="1" sz="2400">
                <a:uFill>
                  <a:solidFill/>
                </a:uFill>
              </a:rPr>
              <a:t> there are no CT</a:t>
            </a:r>
            <a:endParaRPr b="1" sz="2400">
              <a:uFill>
                <a:solidFill/>
              </a:uFill>
            </a:endParaRPr>
          </a:p>
          <a:p>
            <a:pPr lvl="1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[024] at T</a:t>
            </a:r>
            <a:r>
              <a:rPr b="1" baseline="-25000" sz="2000">
                <a:uFill>
                  <a:solidFill/>
                </a:uFill>
              </a:rPr>
              <a:t>11</a:t>
            </a:r>
            <a:r>
              <a:rPr b="1" sz="2000">
                <a:uFill>
                  <a:solidFill/>
                </a:uFill>
              </a:rPr>
              <a:t> = [E13]</a:t>
            </a:r>
            <a:endParaRPr b="1" sz="2000">
              <a:uFill>
                <a:solidFill/>
              </a:uFill>
            </a:endParaRPr>
          </a:p>
          <a:p>
            <a:pPr lvl="1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[024] at T</a:t>
            </a:r>
            <a:r>
              <a:rPr b="1" baseline="-25000" sz="2000">
                <a:uFill>
                  <a:solidFill/>
                </a:uFill>
              </a:rPr>
              <a:t>9</a:t>
            </a:r>
            <a:r>
              <a:rPr b="1" sz="2000">
                <a:uFill>
                  <a:solidFill/>
                </a:uFill>
              </a:rPr>
              <a:t> = [9E1]</a:t>
            </a:r>
            <a:endParaRPr b="1" sz="2000">
              <a:uFill>
                <a:solidFill/>
              </a:uFill>
            </a:endParaRPr>
          </a:p>
          <a:p>
            <a:pPr lvl="1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[024] at T</a:t>
            </a:r>
            <a:r>
              <a:rPr b="1" baseline="-25000" sz="2000">
                <a:uFill>
                  <a:solidFill/>
                </a:uFill>
              </a:rPr>
              <a:t>7</a:t>
            </a:r>
            <a:r>
              <a:rPr b="1" sz="2000">
                <a:uFill>
                  <a:solidFill/>
                </a:uFill>
              </a:rPr>
              <a:t> = [79E]</a:t>
            </a:r>
            <a:endParaRPr b="1" sz="20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at T</a:t>
            </a:r>
            <a:r>
              <a:rPr b="1" baseline="-25000" sz="2400">
                <a:uFill>
                  <a:solidFill/>
                </a:uFill>
              </a:rPr>
              <a:t>10</a:t>
            </a:r>
            <a:r>
              <a:rPr b="1" sz="2400">
                <a:uFill>
                  <a:solidFill/>
                </a:uFill>
              </a:rPr>
              <a:t> there are 2 CT</a:t>
            </a:r>
            <a:endParaRPr b="1" sz="2400">
              <a:uFill>
                <a:solidFill/>
              </a:uFill>
            </a:endParaRPr>
          </a:p>
          <a:p>
            <a:pPr lvl="1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[024] at T</a:t>
            </a:r>
            <a:r>
              <a:rPr b="1" baseline="-25000" sz="2000">
                <a:uFill>
                  <a:solidFill/>
                </a:uFill>
              </a:rPr>
              <a:t>10</a:t>
            </a:r>
            <a:r>
              <a:rPr b="1" sz="2000">
                <a:uFill>
                  <a:solidFill/>
                </a:uFill>
              </a:rPr>
              <a:t> = [T</a:t>
            </a:r>
            <a:r>
              <a:rPr b="1" sz="20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02</a:t>
            </a:r>
            <a:r>
              <a:rPr b="1" sz="2000">
                <a:uFill>
                  <a:solidFill/>
                </a:uFill>
              </a:rPr>
              <a:t>]</a:t>
            </a:r>
            <a:endParaRPr b="1" sz="20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at T</a:t>
            </a:r>
            <a:r>
              <a:rPr b="1" baseline="-25000" sz="2400">
                <a:uFill>
                  <a:solidFill/>
                </a:uFill>
              </a:rPr>
              <a:t>8</a:t>
            </a:r>
            <a:r>
              <a:rPr b="1" sz="2400">
                <a:uFill>
                  <a:solidFill/>
                </a:uFill>
              </a:rPr>
              <a:t> there is 1 ct</a:t>
            </a:r>
            <a:endParaRPr b="1" sz="2400">
              <a:uFill>
                <a:solidFill/>
              </a:uFill>
            </a:endParaRPr>
          </a:p>
          <a:p>
            <a:pPr lvl="1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[024] at T</a:t>
            </a:r>
            <a:r>
              <a:rPr b="1" baseline="-25000" sz="2000">
                <a:uFill>
                  <a:solidFill/>
                </a:uFill>
              </a:rPr>
              <a:t>1</a:t>
            </a:r>
            <a:r>
              <a:rPr b="1" sz="2000">
                <a:uFill>
                  <a:solidFill/>
                </a:uFill>
              </a:rPr>
              <a:t> = [8T</a:t>
            </a:r>
            <a:r>
              <a:rPr b="1" sz="20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</a:t>
            </a:r>
            <a:r>
              <a:rPr b="1" sz="2000">
                <a:uFill>
                  <a:solidFill/>
                </a:uFill>
              </a:rPr>
              <a:t>]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nodeType="afterEffect" presetClass="entr" presetSubtype="0" presetID="1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nodeType="afterEffect" presetClass="entr" presetSubtype="0" presetID="1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afterEffect" presetClass="entr" presetSubtype="0" presetID="1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presetClass="entr" presetSubtype="0" presetID="1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More Examples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[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0347</a:t>
            </a:r>
            <a:r>
              <a:rPr b="1" sz="2800">
                <a:uFill>
                  <a:solidFill/>
                </a:uFill>
              </a:rPr>
              <a:t>] &lt;102210&gt; = at </a:t>
            </a: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1</a:t>
            </a:r>
            <a:r>
              <a:rPr b="1" sz="2800">
                <a:uFill>
                  <a:solidFill/>
                </a:uFill>
              </a:rPr>
              <a:t>, 1 CT</a:t>
            </a:r>
            <a:endParaRPr b="1" sz="28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At </a:t>
            </a: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1 </a:t>
            </a:r>
            <a:r>
              <a:rPr b="1" sz="2800">
                <a:uFill>
                  <a:solidFill/>
                </a:uFill>
              </a:rPr>
              <a:t>, 1 CT: [1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</a:t>
            </a:r>
            <a:r>
              <a:rPr b="1" sz="2800">
                <a:uFill>
                  <a:solidFill/>
                </a:uFill>
              </a:rPr>
              <a:t>58]</a:t>
            </a:r>
            <a:endParaRPr b="1" sz="28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At </a:t>
            </a: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2 </a:t>
            </a:r>
            <a:r>
              <a:rPr b="1" sz="2800">
                <a:uFill>
                  <a:solidFill/>
                </a:uFill>
              </a:rPr>
              <a:t>, 0 CT: [2569]</a:t>
            </a:r>
            <a:endParaRPr b="1" sz="28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At </a:t>
            </a: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3 </a:t>
            </a:r>
            <a:r>
              <a:rPr b="1" sz="2800">
                <a:uFill>
                  <a:solidFill/>
                </a:uFill>
              </a:rPr>
              <a:t>, 2 CT: [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3</a:t>
            </a:r>
            <a:r>
              <a:rPr b="1" sz="2800">
                <a:uFill>
                  <a:solidFill/>
                </a:uFill>
              </a:rPr>
              <a:t>6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7</a:t>
            </a:r>
            <a:r>
              <a:rPr b="1" sz="2800">
                <a:uFill>
                  <a:solidFill/>
                </a:uFill>
              </a:rPr>
              <a:t>T]</a:t>
            </a:r>
            <a:endParaRPr b="1" sz="28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At </a:t>
            </a: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4 </a:t>
            </a:r>
            <a:r>
              <a:rPr b="1" sz="2800">
                <a:uFill>
                  <a:solidFill/>
                </a:uFill>
              </a:rPr>
              <a:t>, 2 CT: [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47</a:t>
            </a:r>
            <a:r>
              <a:rPr b="1" sz="2800">
                <a:uFill>
                  <a:solidFill/>
                </a:uFill>
              </a:rPr>
              <a:t>8E]</a:t>
            </a:r>
            <a:endParaRPr b="1" sz="28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At </a:t>
            </a: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5 </a:t>
            </a:r>
            <a:r>
              <a:rPr b="1" sz="2800">
                <a:uFill>
                  <a:solidFill/>
                </a:uFill>
              </a:rPr>
              <a:t>, 1 CT: [589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</a:t>
            </a:r>
            <a:r>
              <a:rPr b="1" sz="2800">
                <a:uFill>
                  <a:solidFill/>
                </a:uFill>
              </a:rPr>
              <a:t>]</a:t>
            </a:r>
            <a:endParaRPr b="1" sz="28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At </a:t>
            </a: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6 </a:t>
            </a:r>
            <a:r>
              <a:rPr b="1" sz="2800">
                <a:uFill>
                  <a:solidFill/>
                </a:uFill>
              </a:rPr>
              <a:t>, 0 CT: [69T1]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More Examples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[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016</a:t>
            </a:r>
            <a:r>
              <a:rPr b="1" sz="2800">
                <a:uFill>
                  <a:solidFill/>
                </a:uFill>
              </a:rPr>
              <a:t>] &lt;100011&gt; </a:t>
            </a:r>
            <a:endParaRPr b="1" sz="28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At </a:t>
            </a: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1</a:t>
            </a:r>
            <a:r>
              <a:rPr b="1" sz="2800">
                <a:uFill>
                  <a:solidFill/>
                </a:uFill>
              </a:rPr>
              <a:t>, 1 CT: [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</a:t>
            </a:r>
            <a:r>
              <a:rPr b="1" sz="2800">
                <a:uFill>
                  <a:solidFill/>
                </a:uFill>
              </a:rPr>
              <a:t>27] </a:t>
            </a:r>
            <a:endParaRPr b="1" sz="28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At </a:t>
            </a: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5</a:t>
            </a:r>
            <a:r>
              <a:rPr b="1" sz="2800">
                <a:uFill>
                  <a:solidFill/>
                </a:uFill>
              </a:rPr>
              <a:t>, 1 CT: [5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6</a:t>
            </a:r>
            <a:r>
              <a:rPr b="1" sz="2800">
                <a:uFill>
                  <a:solidFill/>
                </a:uFill>
              </a:rPr>
              <a:t>E] </a:t>
            </a:r>
            <a:endParaRPr b="1" sz="28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but at </a:t>
            </a:r>
            <a:r>
              <a:rPr b="1" sz="3200">
                <a:uFill>
                  <a:solidFill/>
                </a:uFill>
              </a:rPr>
              <a:t>T</a:t>
            </a:r>
            <a:r>
              <a:rPr b="1" baseline="-25000" sz="3200">
                <a:uFill>
                  <a:solidFill/>
                </a:uFill>
              </a:rPr>
              <a:t>6</a:t>
            </a:r>
            <a:r>
              <a:rPr b="1" sz="2800">
                <a:uFill>
                  <a:solidFill/>
                </a:uFill>
              </a:rPr>
              <a:t>, 2 CT: [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6</a:t>
            </a:r>
            <a:r>
              <a:rPr b="1" sz="2800">
                <a:uFill>
                  <a:solidFill/>
                </a:uFill>
              </a:rPr>
              <a:t>7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</a:t>
            </a:r>
            <a:r>
              <a:rPr b="1" sz="2800">
                <a:uFill>
                  <a:solidFill/>
                </a:uFill>
              </a:rPr>
              <a:t>]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6" cy="1514476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The interval vector shows </a:t>
            </a:r>
            <a:br>
              <a:rPr sz="3600">
                <a:uFill>
                  <a:solidFill/>
                </a:uFill>
                <a:latin typeface="ＭＳ Ｐゴシック"/>
                <a:ea typeface="ＭＳ Ｐゴシック"/>
                <a:cs typeface="ＭＳ Ｐゴシック"/>
                <a:sym typeface="ＭＳ Ｐゴシック"/>
              </a:rPr>
            </a:br>
            <a:r>
              <a:rPr b="1" sz="3600">
                <a:uFill>
                  <a:solidFill/>
                </a:uFill>
              </a:rPr>
              <a:t>pitch hierarchy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Interval Vector of 7-35 (013568t) &lt;254361&gt;</a:t>
            </a:r>
            <a:endParaRPr b="1" sz="28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Unique multiplicity of interval class hierarchy: Tn level determines the closeness of the tonality to the tonic (as opposed to, say, WT)</a:t>
            </a:r>
            <a:endParaRPr b="1" sz="28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If the interval vector entry numbers = # of cardinality, then the set-class maps into itself under Tn (1/2# in 6)</a:t>
            </a:r>
            <a:endParaRPr b="1" sz="28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0369 &lt;004002&gt; maps into itself under EITHER 3 or 6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6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 SemiBold"/>
        <a:ea typeface="Baskerville SemiBold"/>
        <a:cs typeface="Baskerville SemiBold"/>
      </a:majorFont>
      <a:minorFont>
        <a:latin typeface="Baskerville SemiBold"/>
        <a:ea typeface="Baskerville SemiBold"/>
        <a:cs typeface="Baskerville SemiBol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Baskerville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Baskerville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 SemiBold"/>
        <a:ea typeface="Baskerville SemiBold"/>
        <a:cs typeface="Baskerville SemiBold"/>
      </a:majorFont>
      <a:minorFont>
        <a:latin typeface="Baskerville SemiBold"/>
        <a:ea typeface="Baskerville SemiBold"/>
        <a:cs typeface="Baskerville SemiBol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Baskerville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Baskerville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