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p3" ContentType="audio/unknown"/>
  <Override PartName="/ppt/media/media2.mp3" ContentType="audio/unknown"/>
  <Override PartName="/ppt/media/media3.mp3" ContentType="audio/unknown"/>
  <Override PartName="/ppt/media/media4.mp3" ContentType="audio/unknown"/>
  <Override PartName="/ppt/media/media1.m4a" ContentType="audio/unknown"/>
  <Override PartName="/ppt/media/media2.m4a" ContentType="audio/unknown"/>
  <Override PartName="/ppt/media/media3.m4a" ContentType="audio/unknown"/>
  <Override PartName="/ppt/media/media5.mp3" ContentType="audio/unknown"/>
  <Override PartName="/ppt/media/media4.m4a" ContentType="audio/unknown"/>
  <Override PartName="/ppt/media/media5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2999418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half" idx="1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quarter" idx="15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audio" Target="../media/media2.mp3"/><Relationship Id="rId5" Type="http://schemas.microsoft.com/office/2007/relationships/media" Target="../media/media2.mp3"/><Relationship Id="rId6" Type="http://schemas.openxmlformats.org/officeDocument/2006/relationships/image" Target="../media/image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audio" Target="../media/media3.mp3"/><Relationship Id="rId5" Type="http://schemas.microsoft.com/office/2007/relationships/media" Target="../media/media3.mp3"/><Relationship Id="rId6" Type="http://schemas.openxmlformats.org/officeDocument/2006/relationships/image" Target="../media/image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3" Type="http://schemas.openxmlformats.org/officeDocument/2006/relationships/audio" Target="../media/media4.mp3"/><Relationship Id="rId4" Type="http://schemas.microsoft.com/office/2007/relationships/media" Target="../media/media4.mp3"/><Relationship Id="rId5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audio" Target="../media/media1.m4a"/><Relationship Id="rId4" Type="http://schemas.microsoft.com/office/2007/relationships/media" Target="../media/media1.m4a"/><Relationship Id="rId5" Type="http://schemas.openxmlformats.org/officeDocument/2006/relationships/image" Target="../media/image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audio" Target="../media/media2.m4a"/><Relationship Id="rId4" Type="http://schemas.microsoft.com/office/2007/relationships/media" Target="../media/media2.m4a"/><Relationship Id="rId5" Type="http://schemas.openxmlformats.org/officeDocument/2006/relationships/image" Target="../media/image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3" Type="http://schemas.microsoft.com/office/2007/relationships/media" Target="../media/media3.m4a"/><Relationship Id="rId4" Type="http://schemas.openxmlformats.org/officeDocument/2006/relationships/image" Target="../media/image4.png"/><Relationship Id="rId5" Type="http://schemas.openxmlformats.org/officeDocument/2006/relationships/image" Target="../media/image2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Relationship Id="rId3" Type="http://schemas.openxmlformats.org/officeDocument/2006/relationships/audio" Target="../media/media5.mp3"/><Relationship Id="rId4" Type="http://schemas.microsoft.com/office/2007/relationships/media" Target="../media/media5.mp3"/><Relationship Id="rId5" Type="http://schemas.openxmlformats.org/officeDocument/2006/relationships/image" Target="../media/image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audio" Target="../media/media4.m4a"/><Relationship Id="rId4" Type="http://schemas.microsoft.com/office/2007/relationships/media" Target="../media/media4.m4a"/><Relationship Id="rId5" Type="http://schemas.openxmlformats.org/officeDocument/2006/relationships/image" Target="../media/image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audio" Target="../media/media5.m4a"/><Relationship Id="rId5" Type="http://schemas.microsoft.com/office/2007/relationships/media" Target="../media/media5.m4a"/><Relationship Id="rId6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riadic Post-tonality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600"/>
            </a:lvl1pPr>
          </a:lstStyle>
          <a:p>
            <a:pPr/>
            <a:r>
              <a:t>Triadic Post-tonality</a:t>
            </a:r>
          </a:p>
        </p:txBody>
      </p:sp>
      <p:sp>
        <p:nvSpPr>
          <p:cNvPr id="120" name="Neo-Riemannian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Neo-Riemannian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Analyze this example from Prokofiev’s Fugitive Visions"/>
          <p:cNvSpPr txBox="1"/>
          <p:nvPr>
            <p:ph type="body" sz="quarter" idx="1"/>
          </p:nvPr>
        </p:nvSpPr>
        <p:spPr>
          <a:xfrm>
            <a:off x="1473200" y="7861300"/>
            <a:ext cx="10464800" cy="1130300"/>
          </a:xfrm>
          <a:prstGeom prst="rect">
            <a:avLst/>
          </a:prstGeom>
        </p:spPr>
        <p:txBody>
          <a:bodyPr/>
          <a:lstStyle/>
          <a:p>
            <a:pPr/>
            <a:r>
              <a:t>Analyze this example from Prokofiev’s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Fugitive Visions</a:t>
            </a:r>
          </a:p>
        </p:txBody>
      </p:sp>
      <p:pic>
        <p:nvPicPr>
          <p:cNvPr id="160" name="15_Profogiev_vision_fugitive.png" descr="15_Profogiev_vision_fugitive.png"/>
          <p:cNvPicPr>
            <a:picLocks noChangeAspect="1"/>
          </p:cNvPicPr>
          <p:nvPr/>
        </p:nvPicPr>
        <p:blipFill>
          <a:blip r:embed="rId2">
            <a:extLst/>
          </a:blip>
          <a:srcRect l="0" t="0" r="1366" b="0"/>
          <a:stretch>
            <a:fillRect/>
          </a:stretch>
        </p:blipFill>
        <p:spPr>
          <a:xfrm>
            <a:off x="1504888" y="2388129"/>
            <a:ext cx="9545303" cy="2669314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C+"/>
          <p:cNvSpPr txBox="1"/>
          <p:nvPr/>
        </p:nvSpPr>
        <p:spPr>
          <a:xfrm>
            <a:off x="2522524" y="5029200"/>
            <a:ext cx="74615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C+</a:t>
            </a:r>
          </a:p>
        </p:txBody>
      </p:sp>
      <p:sp>
        <p:nvSpPr>
          <p:cNvPr id="162" name="E-"/>
          <p:cNvSpPr txBox="1"/>
          <p:nvPr/>
        </p:nvSpPr>
        <p:spPr>
          <a:xfrm>
            <a:off x="3295751" y="5029200"/>
            <a:ext cx="54589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E-</a:t>
            </a:r>
          </a:p>
        </p:txBody>
      </p:sp>
      <p:sp>
        <p:nvSpPr>
          <p:cNvPr id="163" name="C+"/>
          <p:cNvSpPr txBox="1"/>
          <p:nvPr/>
        </p:nvSpPr>
        <p:spPr>
          <a:xfrm>
            <a:off x="3830624" y="5029200"/>
            <a:ext cx="74615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C+</a:t>
            </a:r>
          </a:p>
        </p:txBody>
      </p:sp>
      <p:sp>
        <p:nvSpPr>
          <p:cNvPr id="164" name="E-"/>
          <p:cNvSpPr txBox="1"/>
          <p:nvPr/>
        </p:nvSpPr>
        <p:spPr>
          <a:xfrm>
            <a:off x="4502251" y="5029200"/>
            <a:ext cx="54589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E-</a:t>
            </a:r>
          </a:p>
        </p:txBody>
      </p:sp>
      <p:sp>
        <p:nvSpPr>
          <p:cNvPr id="165" name="L"/>
          <p:cNvSpPr txBox="1"/>
          <p:nvPr/>
        </p:nvSpPr>
        <p:spPr>
          <a:xfrm>
            <a:off x="3143148" y="5651500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8F00"/>
                </a:solidFill>
              </a:defRPr>
            </a:lvl1pPr>
          </a:lstStyle>
          <a:p>
            <a:pPr/>
            <a:r>
              <a:t>L</a:t>
            </a:r>
          </a:p>
        </p:txBody>
      </p:sp>
      <p:sp>
        <p:nvSpPr>
          <p:cNvPr id="166" name="L"/>
          <p:cNvSpPr txBox="1"/>
          <p:nvPr/>
        </p:nvSpPr>
        <p:spPr>
          <a:xfrm>
            <a:off x="3701211" y="5651500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8F00"/>
                </a:solidFill>
              </a:defRPr>
            </a:lvl1pPr>
          </a:lstStyle>
          <a:p>
            <a:pPr/>
            <a:r>
              <a:t>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6" grpId="6"/>
      <p:bldP build="whole" bldLvl="1" animBg="1" rev="0" advAuto="0" spid="164" grpId="4"/>
      <p:bldP build="whole" bldLvl="1" animBg="1" rev="0" advAuto="0" spid="161" grpId="1"/>
      <p:bldP build="whole" bldLvl="1" animBg="1" rev="0" advAuto="0" spid="165" grpId="5"/>
      <p:bldP build="whole" bldLvl="1" animBg="1" rev="0" advAuto="0" spid="163" grpId="3"/>
      <p:bldP build="whole" bldLvl="1" animBg="1" rev="0" advAuto="0" spid="162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Answer Prokofiev’s Fugitive Visions"/>
          <p:cNvSpPr txBox="1"/>
          <p:nvPr>
            <p:ph type="body" sz="quarter" idx="1"/>
          </p:nvPr>
        </p:nvSpPr>
        <p:spPr>
          <a:xfrm>
            <a:off x="1473200" y="7861300"/>
            <a:ext cx="10464800" cy="1130300"/>
          </a:xfrm>
          <a:prstGeom prst="rect">
            <a:avLst/>
          </a:prstGeom>
        </p:spPr>
        <p:txBody>
          <a:bodyPr/>
          <a:lstStyle/>
          <a:p>
            <a:pPr/>
            <a:r>
              <a:t>Answer Prokofiev’s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Fugitive Visions</a:t>
            </a:r>
          </a:p>
        </p:txBody>
      </p:sp>
      <p:pic>
        <p:nvPicPr>
          <p:cNvPr id="169" name="16_solution_15.png" descr="16_solution_15.png"/>
          <p:cNvPicPr>
            <a:picLocks noChangeAspect="1"/>
          </p:cNvPicPr>
          <p:nvPr/>
        </p:nvPicPr>
        <p:blipFill>
          <a:blip r:embed="rId2">
            <a:extLst/>
          </a:blip>
          <a:srcRect l="0" t="2920" r="0" b="2920"/>
          <a:stretch>
            <a:fillRect/>
          </a:stretch>
        </p:blipFill>
        <p:spPr>
          <a:xfrm>
            <a:off x="3753387" y="1530710"/>
            <a:ext cx="6135221" cy="5409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 cycle hexatonic"/>
          <p:cNvSpPr txBox="1"/>
          <p:nvPr>
            <p:ph type="title"/>
          </p:nvPr>
        </p:nvSpPr>
        <p:spPr>
          <a:xfrm>
            <a:off x="2933700" y="50800"/>
            <a:ext cx="11099800" cy="2159000"/>
          </a:xfrm>
          <a:prstGeom prst="rect">
            <a:avLst/>
          </a:prstGeom>
        </p:spPr>
        <p:txBody>
          <a:bodyPr/>
          <a:lstStyle>
            <a:lvl1pPr algn="l">
              <a:defRPr sz="5400"/>
            </a:lvl1pPr>
          </a:lstStyle>
          <a:p>
            <a:pPr/>
            <a:r>
              <a:t>PL cycle hexatonic</a:t>
            </a:r>
          </a:p>
        </p:txBody>
      </p:sp>
      <p:pic>
        <p:nvPicPr>
          <p:cNvPr id="172" name="21_PL_cycle.png" descr="21_PL_cycle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377"/>
          <a:stretch>
            <a:fillRect/>
          </a:stretch>
        </p:blipFill>
        <p:spPr>
          <a:xfrm>
            <a:off x="384316" y="2262479"/>
            <a:ext cx="9919845" cy="2293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Further transform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100"/>
            </a:lvl1pPr>
          </a:lstStyle>
          <a:p>
            <a:pPr/>
            <a:r>
              <a:t>Further transformations</a:t>
            </a:r>
          </a:p>
        </p:txBody>
      </p:sp>
      <p:sp>
        <p:nvSpPr>
          <p:cNvPr id="175" name="P’ = SLIDE invert around the third: C+         C#-…"/>
          <p:cNvSpPr txBox="1"/>
          <p:nvPr>
            <p:ph type="body" idx="1"/>
          </p:nvPr>
        </p:nvSpPr>
        <p:spPr>
          <a:xfrm>
            <a:off x="952500" y="2418091"/>
            <a:ext cx="11099800" cy="628650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latin typeface="Helvetica"/>
                <a:ea typeface="Helvetica"/>
                <a:cs typeface="Helvetica"/>
                <a:sym typeface="Helvetica"/>
              </a:rPr>
              <a:t>P’ </a:t>
            </a:r>
            <a:r>
              <a:t>= SLIDE invert around the third: C+         C#-</a:t>
            </a:r>
          </a:p>
          <a:p>
            <a:pPr/>
            <a:r>
              <a:rPr b="1">
                <a:latin typeface="Helvetica"/>
                <a:ea typeface="Helvetica"/>
                <a:cs typeface="Helvetica"/>
                <a:sym typeface="Helvetica"/>
              </a:rPr>
              <a:t>L’ </a:t>
            </a:r>
            <a:r>
              <a:t>root of major becomes fifth of minor and v.v.: </a:t>
            </a:r>
          </a:p>
          <a:p>
            <a:pPr lvl="1"/>
            <a:r>
              <a:t>C+         F-</a:t>
            </a:r>
          </a:p>
          <a:p>
            <a:pPr/>
            <a:r>
              <a:rPr b="1">
                <a:latin typeface="Helvetica"/>
                <a:ea typeface="Helvetica"/>
                <a:cs typeface="Helvetica"/>
                <a:sym typeface="Helvetica"/>
              </a:rPr>
              <a:t>R’ </a:t>
            </a:r>
            <a:r>
              <a:t>fifth of major becomes root of minor and v.v.: </a:t>
            </a:r>
          </a:p>
          <a:p>
            <a:pPr lvl="1"/>
            <a:r>
              <a:t>C+         G-</a:t>
            </a:r>
          </a:p>
        </p:txBody>
      </p:sp>
      <p:sp>
        <p:nvSpPr>
          <p:cNvPr id="176" name="Double Arrow"/>
          <p:cNvSpPr/>
          <p:nvPr/>
        </p:nvSpPr>
        <p:spPr>
          <a:xfrm>
            <a:off x="9233962" y="3259133"/>
            <a:ext cx="977297" cy="358456"/>
          </a:xfrm>
          <a:prstGeom prst="leftRightArrow">
            <a:avLst>
              <a:gd name="adj1" fmla="val 32000"/>
              <a:gd name="adj2" fmla="val 109056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77" name="Double Arrow"/>
          <p:cNvSpPr/>
          <p:nvPr/>
        </p:nvSpPr>
        <p:spPr>
          <a:xfrm>
            <a:off x="2612083" y="5382113"/>
            <a:ext cx="977296" cy="358456"/>
          </a:xfrm>
          <a:prstGeom prst="leftRightArrow">
            <a:avLst>
              <a:gd name="adj1" fmla="val 32000"/>
              <a:gd name="adj2" fmla="val 109056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78" name="Double Arrow"/>
          <p:cNvSpPr/>
          <p:nvPr/>
        </p:nvSpPr>
        <p:spPr>
          <a:xfrm>
            <a:off x="2612083" y="7576372"/>
            <a:ext cx="977296" cy="358456"/>
          </a:xfrm>
          <a:prstGeom prst="leftRightArrow">
            <a:avLst>
              <a:gd name="adj1" fmla="val 32000"/>
              <a:gd name="adj2" fmla="val 109056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ombining transform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pPr/>
            <a:r>
              <a:t>Combining transformations</a:t>
            </a:r>
          </a:p>
        </p:txBody>
      </p:sp>
      <p:sp>
        <p:nvSpPr>
          <p:cNvPr id="181" name="LP cycle is hexatonic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rgbClr val="FF2600"/>
                </a:solidFill>
              </a:rPr>
              <a:t>L</a:t>
            </a:r>
            <a:r>
              <a:rPr>
                <a:solidFill>
                  <a:srgbClr val="0433FF"/>
                </a:solidFill>
              </a:rPr>
              <a:t>P</a:t>
            </a:r>
            <a:r>
              <a:t> cycle is hexatonic: </a:t>
            </a:r>
          </a:p>
          <a:p>
            <a:pPr lvl="1"/>
            <a:r>
              <a:t>C+,</a:t>
            </a:r>
            <a:r>
              <a:rPr>
                <a:solidFill>
                  <a:srgbClr val="FF2600"/>
                </a:solidFill>
              </a:rPr>
              <a:t> E-</a:t>
            </a:r>
            <a:r>
              <a:t>, </a:t>
            </a:r>
            <a:r>
              <a:rPr>
                <a:solidFill>
                  <a:srgbClr val="0433FF"/>
                </a:solidFill>
              </a:rPr>
              <a:t>E+</a:t>
            </a:r>
            <a:r>
              <a:t>,</a:t>
            </a:r>
            <a:r>
              <a:rPr>
                <a:solidFill>
                  <a:srgbClr val="FF2600"/>
                </a:solidFill>
              </a:rPr>
              <a:t> G</a:t>
            </a:r>
            <a:r>
              <a:rPr baseline="31999">
                <a:solidFill>
                  <a:srgbClr val="FF2600"/>
                </a:solidFill>
              </a:rPr>
              <a:t>#</a:t>
            </a:r>
            <a:r>
              <a:rPr>
                <a:solidFill>
                  <a:srgbClr val="FF2600"/>
                </a:solidFill>
              </a:rPr>
              <a:t>-</a:t>
            </a:r>
            <a:r>
              <a:t>, </a:t>
            </a:r>
            <a:r>
              <a:rPr>
                <a:solidFill>
                  <a:srgbClr val="0433FF"/>
                </a:solidFill>
              </a:rPr>
              <a:t>Ab+</a:t>
            </a:r>
            <a:r>
              <a:t>, </a:t>
            </a:r>
            <a:r>
              <a:rPr>
                <a:solidFill>
                  <a:srgbClr val="FF2600"/>
                </a:solidFill>
              </a:rPr>
              <a:t>C-, </a:t>
            </a:r>
            <a:r>
              <a:rPr>
                <a:solidFill>
                  <a:srgbClr val="0433FF"/>
                </a:solidFill>
              </a:rPr>
              <a:t>C+</a:t>
            </a:r>
          </a:p>
          <a:p>
            <a:pPr/>
            <a:r>
              <a:rPr>
                <a:solidFill>
                  <a:srgbClr val="0433FF"/>
                </a:solidFill>
              </a:rPr>
              <a:t>P</a:t>
            </a:r>
            <a:r>
              <a:rPr>
                <a:solidFill>
                  <a:srgbClr val="FF2600"/>
                </a:solidFill>
              </a:rPr>
              <a:t>L</a:t>
            </a:r>
            <a:r>
              <a:rPr>
                <a:solidFill>
                  <a:srgbClr val="008F00"/>
                </a:solidFill>
              </a:rPr>
              <a:t>R</a:t>
            </a:r>
            <a:r>
              <a:t> cycle: six triads that all share one pitch:</a:t>
            </a:r>
          </a:p>
          <a:p>
            <a:pPr/>
            <a:r>
              <a:t>C+, </a:t>
            </a:r>
            <a:r>
              <a:rPr>
                <a:solidFill>
                  <a:srgbClr val="0433FF"/>
                </a:solidFill>
              </a:rPr>
              <a:t>C-</a:t>
            </a:r>
            <a:r>
              <a:t>, </a:t>
            </a:r>
            <a:r>
              <a:rPr>
                <a:solidFill>
                  <a:srgbClr val="FF2600"/>
                </a:solidFill>
              </a:rPr>
              <a:t>Ab+</a:t>
            </a:r>
            <a:r>
              <a:t>,</a:t>
            </a:r>
            <a:r>
              <a:rPr>
                <a:solidFill>
                  <a:srgbClr val="008F00"/>
                </a:solidFill>
              </a:rPr>
              <a:t> F-</a:t>
            </a:r>
            <a:r>
              <a:t>, </a:t>
            </a:r>
            <a:r>
              <a:rPr>
                <a:solidFill>
                  <a:srgbClr val="0433FF"/>
                </a:solidFill>
              </a:rPr>
              <a:t>F+</a:t>
            </a:r>
            <a:r>
              <a:t>, </a:t>
            </a:r>
            <a:r>
              <a:rPr>
                <a:solidFill>
                  <a:srgbClr val="FF2600"/>
                </a:solidFill>
              </a:rPr>
              <a:t>A-</a:t>
            </a:r>
            <a:r>
              <a:t>,</a:t>
            </a:r>
            <a:r>
              <a:rPr>
                <a:solidFill>
                  <a:srgbClr val="008F00"/>
                </a:solidFill>
              </a:rPr>
              <a:t> C+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ohn’s hyperhexatonic system: PL"/>
          <p:cNvSpPr txBox="1"/>
          <p:nvPr>
            <p:ph type="body" sz="quarter" idx="1"/>
          </p:nvPr>
        </p:nvSpPr>
        <p:spPr>
          <a:xfrm>
            <a:off x="1494366" y="7931150"/>
            <a:ext cx="10464801" cy="1130300"/>
          </a:xfrm>
          <a:prstGeom prst="rect">
            <a:avLst/>
          </a:prstGeom>
        </p:spPr>
        <p:txBody>
          <a:bodyPr/>
          <a:lstStyle/>
          <a:p>
            <a:pPr/>
            <a:r>
              <a:t>Cohn’s hyperhexatonic system: PL</a:t>
            </a:r>
          </a:p>
        </p:txBody>
      </p:sp>
      <p:pic>
        <p:nvPicPr>
          <p:cNvPr id="184" name="23_Coh_hyerp-hex_system.png" descr="23_Coh_hyerp-hex_system.png"/>
          <p:cNvPicPr>
            <a:picLocks noChangeAspect="1"/>
          </p:cNvPicPr>
          <p:nvPr/>
        </p:nvPicPr>
        <p:blipFill>
          <a:blip r:embed="rId2">
            <a:extLst/>
          </a:blip>
          <a:srcRect l="0" t="5739" r="0" b="0"/>
          <a:stretch>
            <a:fillRect/>
          </a:stretch>
        </p:blipFill>
        <p:spPr>
          <a:xfrm>
            <a:off x="3518384" y="1024466"/>
            <a:ext cx="5649900" cy="64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Line"/>
          <p:cNvSpPr/>
          <p:nvPr/>
        </p:nvSpPr>
        <p:spPr>
          <a:xfrm flipV="1">
            <a:off x="6502399" y="3658343"/>
            <a:ext cx="1" cy="1192975"/>
          </a:xfrm>
          <a:prstGeom prst="line">
            <a:avLst/>
          </a:prstGeom>
          <a:ln w="76200">
            <a:solidFill>
              <a:srgbClr val="FF26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6" name="Line"/>
          <p:cNvSpPr/>
          <p:nvPr/>
        </p:nvSpPr>
        <p:spPr>
          <a:xfrm>
            <a:off x="5852748" y="4216317"/>
            <a:ext cx="1299304" cy="1"/>
          </a:xfrm>
          <a:prstGeom prst="line">
            <a:avLst/>
          </a:prstGeom>
          <a:ln w="76200">
            <a:solidFill>
              <a:srgbClr val="FF26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xit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" dur="1000" fill="hold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" grpId="1"/>
      <p:bldP build="whole" bldLvl="1" animBg="1" rev="0" advAuto="0" spid="183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traus_T-voice-leading_Page_08.png" descr="Straus_T-voice-leading_Page_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1602" y="403444"/>
            <a:ext cx="6616963" cy="7762657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PLR cycle"/>
          <p:cNvSpPr txBox="1"/>
          <p:nvPr/>
        </p:nvSpPr>
        <p:spPr>
          <a:xfrm>
            <a:off x="4770163" y="8667750"/>
            <a:ext cx="229984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PLR cycle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traus_T-voice-leading_Page_09.png" descr="Straus_T-voice-leading_Page_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033" y="1632090"/>
            <a:ext cx="11720330" cy="5759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Straus_T-voice-leading_Page_10.png" descr="Straus_T-voice-leading_Page_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2533" y="1227627"/>
            <a:ext cx="11776715" cy="7921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Harmonium_crave.mp3" descr="Harmonium_crave.mp3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1112500" y="87757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6938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193"/>
                </p:tgtEl>
              </p:cMediaNode>
            </p:audio>
          </p:childTnLst>
        </p:cTn>
      </p:par>
    </p:tnLst>
    <p:bldLst>
      <p:bldP build="whole" bldLvl="1" animBg="1" rev="0" advAuto="0" spid="192" grpId="3"/>
      <p:bldP build="whole" bldLvl="1" animBg="1" rev="0" advAuto="0" spid="191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traus_T-voice-leading_Page_11.png" descr="Straus_T-voice-leading_Page_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6533" y="445085"/>
            <a:ext cx="12122607" cy="605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Straus_T-voice-leading_Page_12.png" descr="Straus_T-voice-leading_Page_12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74760"/>
          <a:stretch>
            <a:fillRect/>
          </a:stretch>
        </p:blipFill>
        <p:spPr>
          <a:xfrm>
            <a:off x="548208" y="6802026"/>
            <a:ext cx="12841619" cy="3280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pat_nixon_prophetic.mp3" descr="pat_nixon_prophetic.mp3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1569700" y="7437966"/>
            <a:ext cx="571500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11019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traus_T-voice-leading_Page_12.png" descr="Straus_T-voice-leading_Page_12.png"/>
          <p:cNvPicPr>
            <a:picLocks noChangeAspect="1"/>
          </p:cNvPicPr>
          <p:nvPr/>
        </p:nvPicPr>
        <p:blipFill>
          <a:blip r:embed="rId2">
            <a:extLst/>
          </a:blip>
          <a:srcRect l="0" t="23517" r="0" b="0"/>
          <a:stretch>
            <a:fillRect/>
          </a:stretch>
        </p:blipFill>
        <p:spPr>
          <a:xfrm>
            <a:off x="774342" y="563212"/>
            <a:ext cx="10768734" cy="8336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pat_nixon_dream.mp3" descr="pat_nixon_dream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587566" y="8775700"/>
            <a:ext cx="571501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1632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Klangs"/>
          <p:cNvSpPr txBox="1"/>
          <p:nvPr>
            <p:ph type="title"/>
          </p:nvPr>
        </p:nvSpPr>
        <p:spPr>
          <a:xfrm>
            <a:off x="1333500" y="330200"/>
            <a:ext cx="11099800" cy="2159000"/>
          </a:xfrm>
          <a:prstGeom prst="rect">
            <a:avLst/>
          </a:prstGeom>
        </p:spPr>
        <p:txBody>
          <a:bodyPr/>
          <a:lstStyle>
            <a:lvl1pPr algn="l">
              <a:defRPr sz="6000"/>
            </a:lvl1pPr>
          </a:lstStyle>
          <a:p>
            <a:pPr/>
            <a:r>
              <a:t>Klangs</a:t>
            </a:r>
          </a:p>
        </p:txBody>
      </p:sp>
      <p:sp>
        <p:nvSpPr>
          <p:cNvPr id="123" name="In NRT, triads are considered ordered pc sets and are referred to as Klangs: an ordered pair (p, sign), where p is a pitch class and sign takes on the values + and – for major and minor"/>
          <p:cNvSpPr txBox="1"/>
          <p:nvPr>
            <p:ph type="body" idx="1"/>
          </p:nvPr>
        </p:nvSpPr>
        <p:spPr>
          <a:xfrm>
            <a:off x="1333499" y="3848100"/>
            <a:ext cx="11099802" cy="628650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In NRT, triads are considered ordered pc sets and are referred to as Klangs: an ordered pair (p, sign), where p is a pitch class and sign takes on the values + and – for major and minor</a:t>
            </a:r>
          </a:p>
        </p:txBody>
      </p:sp>
      <p:pic>
        <p:nvPicPr>
          <p:cNvPr id="124" name="3_Cohn_Brahms_Concerto.png" descr="3_Cohn_Brahms_Concert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3289" y="2451937"/>
            <a:ext cx="9942422" cy="2719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Brahms_Conc_vn_vc_I_268ff.mp3" descr="Brahms_Conc_vn_vc_I_268ff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691507" y="843547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99591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traus_T-voice-leading_Page_13.png" descr="Straus_T-voice-leading_Page_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3798" y="1949993"/>
            <a:ext cx="10137204" cy="4801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Glass_Einstein_hextatonic.m4a" descr="Glass_Einstein_hextatonic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492691" y="744934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9999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traus_T-voice-leading_Page_14.png" descr="Straus_T-voice-leading_Page_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6306" y="809849"/>
            <a:ext cx="11074973" cy="8133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shostakovich_4_hexatonic.m4a" descr="shostakovich_4_hexatonic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09033" y="8724900"/>
            <a:ext cx="571501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89000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Zwilich_Chamber_Conc_trp_5.m4a" descr="Zwilich_Chamber_Conc_trp_5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13833" y="8267700"/>
            <a:ext cx="571501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Straus_NRT2_Zwilich.png" descr="Straus_NRT2_Zwilich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6507" y="1379379"/>
            <a:ext cx="11548693" cy="769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6000" fill="hold"/>
                                        <p:tgtEl>
                                          <p:spTgt spid="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traus_NRT2_SYm_in_C_I.png" descr="Straus_NRT2_SYm_in_C_I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6342" y="1110582"/>
            <a:ext cx="11473258" cy="6855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Symphony_C_intro.mp3" descr="Symphony_C_intro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502900" y="8183033"/>
            <a:ext cx="571500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6327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traus_NRT2_CRUMB.png" descr="Straus_NRT2_CRUM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914" y="1671615"/>
            <a:ext cx="11851420" cy="3912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Crumb.m4a" descr="Crumb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996766" y="752263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85999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traus_NRT2_Britten_serenade.png" descr="Straus_NRT2_Britten_serenade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59270"/>
          <a:stretch>
            <a:fillRect/>
          </a:stretch>
        </p:blipFill>
        <p:spPr>
          <a:xfrm>
            <a:off x="1613531" y="186895"/>
            <a:ext cx="6817504" cy="2750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Straus_NRT2_Britten_serenade2.png" descr="Straus_NRT2_Britten_serenad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2745" y="6559998"/>
            <a:ext cx="6655952" cy="2894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Straus_NRT2_Britten_serenade.png" descr="Straus_NRT2_Britten_serenade.png"/>
          <p:cNvPicPr>
            <a:picLocks noChangeAspect="1"/>
          </p:cNvPicPr>
          <p:nvPr/>
        </p:nvPicPr>
        <p:blipFill>
          <a:blip r:embed="rId2">
            <a:extLst/>
          </a:blip>
          <a:srcRect l="0" t="48589" r="0" b="0"/>
          <a:stretch>
            <a:fillRect/>
          </a:stretch>
        </p:blipFill>
        <p:spPr>
          <a:xfrm>
            <a:off x="2248531" y="2926722"/>
            <a:ext cx="6817504" cy="3472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Britten_serenade.m4a" descr="Britten_serenade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0206566" y="7915275"/>
            <a:ext cx="571501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99996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arsinomious voice-leading"/>
          <p:cNvSpPr txBox="1"/>
          <p:nvPr>
            <p:ph type="title"/>
          </p:nvPr>
        </p:nvSpPr>
        <p:spPr>
          <a:xfrm>
            <a:off x="1333500" y="330200"/>
            <a:ext cx="11099800" cy="2159000"/>
          </a:xfrm>
          <a:prstGeom prst="rect">
            <a:avLst/>
          </a:prstGeom>
        </p:spPr>
        <p:txBody>
          <a:bodyPr/>
          <a:lstStyle>
            <a:lvl1pPr algn="l">
              <a:defRPr sz="6000"/>
            </a:lvl1pPr>
          </a:lstStyle>
          <a:p>
            <a:pPr/>
            <a:r>
              <a:t>Parsinomious voice-leading</a:t>
            </a:r>
          </a:p>
        </p:txBody>
      </p:sp>
      <p:sp>
        <p:nvSpPr>
          <p:cNvPr id="128" name="Cohn’s 1997 article, “Neo-‐Riemannian Operations, Parsimonious Trichords, and Their ‘Tonnetz’,” introduced the term parsimony.…"/>
          <p:cNvSpPr txBox="1"/>
          <p:nvPr>
            <p:ph type="body" idx="1"/>
          </p:nvPr>
        </p:nvSpPr>
        <p:spPr>
          <a:xfrm>
            <a:off x="1549400" y="2654300"/>
            <a:ext cx="11099801" cy="55118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Cohn’s 1997 article, “Neo-­‐Riemannian Operations, Parsimonious Trichords, and Their ‘Tonnetz’,” introduced the term parsimony.</a:t>
            </a:r>
          </a:p>
          <a:p>
            <a:pPr marL="0" indent="0">
              <a:buSzTx/>
              <a:buNone/>
            </a:pPr>
            <a:r>
              <a:t>(1) two voices are retained as common tones, and (2) the third voice proceeds by an interval no greater than twice the smallest available interval in a given tuning.</a:t>
            </a:r>
          </a:p>
          <a:p>
            <a:pPr marL="0" indent="0">
              <a:buSzTx/>
              <a:buNone/>
            </a:pPr>
            <a:r>
              <a:t>Examples of parsimonious voice leading among pc sets</a:t>
            </a:r>
          </a:p>
        </p:txBody>
      </p:sp>
      <p:pic>
        <p:nvPicPr>
          <p:cNvPr id="129" name="4_stewise_transforms.png" descr="4_stewise_transforms.png"/>
          <p:cNvPicPr>
            <a:picLocks noChangeAspect="1"/>
          </p:cNvPicPr>
          <p:nvPr/>
        </p:nvPicPr>
        <p:blipFill>
          <a:blip r:embed="rId2">
            <a:extLst/>
          </a:blip>
          <a:srcRect l="0" t="10280" r="0" b="10280"/>
          <a:stretch>
            <a:fillRect/>
          </a:stretch>
        </p:blipFill>
        <p:spPr>
          <a:xfrm>
            <a:off x="2224004" y="3354784"/>
            <a:ext cx="8556874" cy="3323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" grpId="2"/>
      <p:bldP build="whole" bldLvl="1" animBg="1" rev="0" advAuto="0" spid="12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Basic triadic Transform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pPr/>
            <a:r>
              <a:t>Basic triadic Transformations</a:t>
            </a:r>
          </a:p>
        </p:txBody>
      </p:sp>
      <p:sp>
        <p:nvSpPr>
          <p:cNvPr id="132" name="A parallel transformation converts a major triad to the minor and vice versa by moving the third by half-step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1159" indent="-391159" defTabSz="514095">
              <a:spcBef>
                <a:spcPts val="3600"/>
              </a:spcBef>
              <a:defRPr sz="3168"/>
            </a:pPr>
            <a:r>
              <a:t>A </a:t>
            </a:r>
            <a:r>
              <a:rPr>
                <a:solidFill>
                  <a:srgbClr val="FF2600"/>
                </a:solidFill>
              </a:rPr>
              <a:t>parallel</a:t>
            </a:r>
            <a:r>
              <a:t> transformation converts a major triad to the minor and vice versa by moving the third by half-­step.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A </a:t>
            </a:r>
            <a:r>
              <a:rPr>
                <a:solidFill>
                  <a:srgbClr val="0096FF"/>
                </a:solidFill>
              </a:rPr>
              <a:t>relative</a:t>
            </a:r>
            <a:r>
              <a:t> transformation converts a major triad to a minor triad by moving the fifth a whole-­‐step up and moves a minor triad to a major triad by moving the root down by whole-­step. 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The </a:t>
            </a:r>
            <a:r>
              <a:rPr>
                <a:solidFill>
                  <a:srgbClr val="008F00"/>
                </a:solidFill>
              </a:rPr>
              <a:t>leading­‐tone exchange </a:t>
            </a:r>
            <a:r>
              <a:t>transformation converts a major triad to a minor triad by moving the root down by half-step, and vice versa, from minor to major by moving the fifth up a half­-step to become the root of the resulting triad.</a:t>
            </a:r>
          </a:p>
        </p:txBody>
      </p:sp>
      <p:pic>
        <p:nvPicPr>
          <p:cNvPr id="133" name="1_NRT_CM.png" descr="1_NRT_C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9266" y="4195004"/>
            <a:ext cx="9957660" cy="13635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2" grpId="1"/>
      <p:bldP build="whole" bldLvl="1" animBg="1" rev="0" advAuto="0" spid="133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asic triadic transform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pPr/>
            <a:r>
              <a:t>Basic triadic transformations</a:t>
            </a:r>
          </a:p>
        </p:txBody>
      </p:sp>
      <p:sp>
        <p:nvSpPr>
          <p:cNvPr id="136" name="Each transformation an involution; each is mode-altering; and each transformation preserves two common tones, replacing the third with a pc a semitone away (in the case of P and L) or a whole tone away (in the case of R)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Each transformation an </a:t>
            </a:r>
            <a:r>
              <a:rPr>
                <a:solidFill>
                  <a:srgbClr val="FF2600"/>
                </a:solidFill>
              </a:rPr>
              <a:t>involution</a:t>
            </a:r>
            <a:r>
              <a:t>; each is </a:t>
            </a:r>
            <a:r>
              <a:rPr>
                <a:solidFill>
                  <a:srgbClr val="0433FF"/>
                </a:solidFill>
              </a:rPr>
              <a:t>mode-altering</a:t>
            </a:r>
            <a:r>
              <a:t>; and each transformation preserves </a:t>
            </a:r>
            <a:r>
              <a:rPr>
                <a:solidFill>
                  <a:srgbClr val="008F00"/>
                </a:solidFill>
              </a:rPr>
              <a:t>two common tones</a:t>
            </a:r>
            <a:r>
              <a:t>, replacing the third with a pc a semitone away (in the case of P and L) or a whole tone away (in the case of R). </a:t>
            </a:r>
          </a:p>
          <a:p>
            <a:pPr/>
            <a:r>
              <a:rPr>
                <a:solidFill>
                  <a:srgbClr val="0433FF"/>
                </a:solidFill>
              </a:rPr>
              <a:t>Mode‐altering</a:t>
            </a:r>
            <a:r>
              <a:t> can be thought of as the </a:t>
            </a:r>
            <a:r>
              <a:rPr>
                <a:solidFill>
                  <a:srgbClr val="0433FF"/>
                </a:solidFill>
              </a:rPr>
              <a:t>inversion</a:t>
            </a:r>
            <a:r>
              <a:t> of the triad; thus, [047] becomes [037] or vice versa.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he Tonnetz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Tonnetz</a:t>
            </a:r>
          </a:p>
        </p:txBody>
      </p:sp>
      <p:sp>
        <p:nvSpPr>
          <p:cNvPr id="139" name="A  two‐dimensional graph in which the axes represent the three intervals of a trichord"/>
          <p:cNvSpPr txBox="1"/>
          <p:nvPr>
            <p:ph type="body" sz="quarter" idx="1"/>
          </p:nvPr>
        </p:nvSpPr>
        <p:spPr>
          <a:xfrm>
            <a:off x="1409700" y="8197850"/>
            <a:ext cx="10464800" cy="1130300"/>
          </a:xfrm>
          <a:prstGeom prst="rect">
            <a:avLst/>
          </a:prstGeom>
        </p:spPr>
        <p:txBody>
          <a:bodyPr/>
          <a:lstStyle/>
          <a:p>
            <a:pPr/>
            <a:r>
              <a:t>A  two‐dimensional graph in which the axes represent the three intervals of a trichord</a:t>
            </a:r>
          </a:p>
        </p:txBody>
      </p:sp>
      <p:sp>
        <p:nvSpPr>
          <p:cNvPr id="140" name="Because they are involutions, the tonnetz includes only major and minor triads"/>
          <p:cNvSpPr txBox="1"/>
          <p:nvPr/>
        </p:nvSpPr>
        <p:spPr>
          <a:xfrm>
            <a:off x="2260600" y="8197850"/>
            <a:ext cx="10464800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sz="3200"/>
            </a:lvl1pPr>
          </a:lstStyle>
          <a:p>
            <a:pPr/>
            <a:r>
              <a:t>Because they are involutions, the tonnetz includes only major and minor triads</a:t>
            </a:r>
          </a:p>
        </p:txBody>
      </p:sp>
      <p:pic>
        <p:nvPicPr>
          <p:cNvPr id="141" name="6_pitch-name_tonnetz.png" descr="6_pitch-name_tonnetz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8934" y="1004435"/>
            <a:ext cx="10586766" cy="5179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7_transform__tonnetz.png" descr="7_transform__tonnetz.png"/>
          <p:cNvPicPr>
            <a:picLocks noChangeAspect="1"/>
          </p:cNvPicPr>
          <p:nvPr/>
        </p:nvPicPr>
        <p:blipFill>
          <a:blip r:embed="rId3">
            <a:extLst/>
          </a:blip>
          <a:srcRect l="5155" t="0" r="5155" b="0"/>
          <a:stretch>
            <a:fillRect/>
          </a:stretch>
        </p:blipFill>
        <p:spPr>
          <a:xfrm>
            <a:off x="1752600" y="520700"/>
            <a:ext cx="9779000" cy="5918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xit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8" dur="1000" fill="hold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9" grpId="4"/>
      <p:bldP build="whole" bldLvl="1" animBg="1" rev="0" advAuto="0" spid="142" grpId="3"/>
      <p:bldP build="whole" bldLvl="1" animBg="1" rev="0" advAuto="0" spid="141" grpId="1"/>
      <p:bldP build="whole" bldLvl="1" animBg="1" rev="0" advAuto="0" spid="140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iemann’s Tonnetz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700"/>
            </a:lvl1pPr>
          </a:lstStyle>
          <a:p>
            <a:pPr/>
            <a:r>
              <a:t>Riemann’s Tonnetz</a:t>
            </a:r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9764" y="1352910"/>
            <a:ext cx="9291027" cy="51935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Jack Douthett and Peter Steinbach’s chickenwire Tonnetz shows the relationship of triads through the use of root-named chords"/>
          <p:cNvSpPr txBox="1"/>
          <p:nvPr>
            <p:ph type="body" sz="quarter" idx="1"/>
          </p:nvPr>
        </p:nvSpPr>
        <p:spPr>
          <a:xfrm>
            <a:off x="1473200" y="7861300"/>
            <a:ext cx="10464800" cy="1130300"/>
          </a:xfrm>
          <a:prstGeom prst="rect">
            <a:avLst/>
          </a:prstGeom>
        </p:spPr>
        <p:txBody>
          <a:bodyPr/>
          <a:lstStyle>
            <a:lvl1pPr defTabSz="519937">
              <a:defRPr sz="2848"/>
            </a:lvl1pPr>
          </a:lstStyle>
          <a:p>
            <a:pPr/>
            <a:r>
              <a:t>Jack Douthett and Peter Steinbach’s chickenwire Tonnetz shows the relationship of triads through the use of root-named chords</a:t>
            </a:r>
          </a:p>
        </p:txBody>
      </p:sp>
      <p:pic>
        <p:nvPicPr>
          <p:cNvPr id="148" name="11_douthett_steinbach__tonnetz.png" descr="11_douthett_steinbach__tonnetz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955646" y="1264010"/>
            <a:ext cx="8335805" cy="5791842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parallel"/>
          <p:cNvSpPr txBox="1"/>
          <p:nvPr/>
        </p:nvSpPr>
        <p:spPr>
          <a:xfrm>
            <a:off x="3714699" y="679450"/>
            <a:ext cx="16130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parallel</a:t>
            </a:r>
          </a:p>
        </p:txBody>
      </p:sp>
      <p:sp>
        <p:nvSpPr>
          <p:cNvPr id="150" name="relative"/>
          <p:cNvSpPr txBox="1"/>
          <p:nvPr/>
        </p:nvSpPr>
        <p:spPr>
          <a:xfrm>
            <a:off x="5579288" y="787400"/>
            <a:ext cx="157962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96FF"/>
                </a:solidFill>
              </a:defRPr>
            </a:lvl1pPr>
          </a:lstStyle>
          <a:p>
            <a:pPr/>
            <a:r>
              <a:t>relative</a:t>
            </a:r>
          </a:p>
        </p:txBody>
      </p:sp>
      <p:sp>
        <p:nvSpPr>
          <p:cNvPr id="151" name="leading-tone"/>
          <p:cNvSpPr txBox="1"/>
          <p:nvPr/>
        </p:nvSpPr>
        <p:spPr>
          <a:xfrm>
            <a:off x="6635318" y="1327748"/>
            <a:ext cx="268056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8F00"/>
                </a:solidFill>
              </a:defRPr>
            </a:lvl1pPr>
          </a:lstStyle>
          <a:p>
            <a:pPr/>
            <a:r>
              <a:t>leading-tone</a:t>
            </a:r>
          </a:p>
        </p:txBody>
      </p:sp>
      <p:sp>
        <p:nvSpPr>
          <p:cNvPr id="152" name="Line"/>
          <p:cNvSpPr/>
          <p:nvPr/>
        </p:nvSpPr>
        <p:spPr>
          <a:xfrm flipH="1">
            <a:off x="3949700" y="1226746"/>
            <a:ext cx="523821" cy="849704"/>
          </a:xfrm>
          <a:prstGeom prst="line">
            <a:avLst/>
          </a:prstGeom>
          <a:ln w="381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53" name="Line"/>
          <p:cNvSpPr/>
          <p:nvPr/>
        </p:nvSpPr>
        <p:spPr>
          <a:xfrm flipH="1">
            <a:off x="4610100" y="1301272"/>
            <a:ext cx="833135" cy="1209869"/>
          </a:xfrm>
          <a:prstGeom prst="line">
            <a:avLst/>
          </a:prstGeom>
          <a:ln w="38100">
            <a:solidFill>
              <a:srgbClr val="0096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54" name="Line"/>
          <p:cNvSpPr/>
          <p:nvPr/>
        </p:nvSpPr>
        <p:spPr>
          <a:xfrm flipH="1">
            <a:off x="6045199" y="1773190"/>
            <a:ext cx="620761" cy="620760"/>
          </a:xfrm>
          <a:prstGeom prst="line">
            <a:avLst/>
          </a:prstGeom>
          <a:ln w="38100" cap="rnd">
            <a:solidFill>
              <a:srgbClr val="008F00"/>
            </a:solidFill>
            <a:custDash>
              <a:ds d="100000" sp="200000"/>
            </a:custDash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4" grpId="3"/>
      <p:bldP build="whole" bldLvl="1" animBg="1" rev="0" advAuto="0" spid="149" grpId="4"/>
      <p:bldP build="whole" bldLvl="1" animBg="1" rev="0" advAuto="0" spid="152" grpId="1"/>
      <p:bldP build="whole" bldLvl="1" animBg="1" rev="0" advAuto="0" spid="150" grpId="5"/>
      <p:bldP build="whole" bldLvl="1" animBg="1" rev="0" advAuto="0" spid="151" grpId="6"/>
      <p:bldP build="whole" bldLvl="1" animBg="1" rev="0" advAuto="0" spid="153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o navigate the Rieman/Hyer Tonnetz, chords are transformed by changing one pitch at a time."/>
          <p:cNvSpPr txBox="1"/>
          <p:nvPr>
            <p:ph type="body" sz="quarter" idx="1"/>
          </p:nvPr>
        </p:nvSpPr>
        <p:spPr>
          <a:xfrm>
            <a:off x="854686" y="6654800"/>
            <a:ext cx="10464801" cy="1130300"/>
          </a:xfrm>
          <a:prstGeom prst="rect">
            <a:avLst/>
          </a:prstGeom>
        </p:spPr>
        <p:txBody>
          <a:bodyPr/>
          <a:lstStyle/>
          <a:p>
            <a:pPr/>
            <a:r>
              <a:t>To navigate the Rieman/Hyer Tonnetz, chords are transformed by changing one pitch at a time. </a:t>
            </a:r>
          </a:p>
        </p:txBody>
      </p:sp>
      <p:pic>
        <p:nvPicPr>
          <p:cNvPr id="157" name="13_basic_transforms__tonnetz.png" descr="13_basic_transforms__tonnetz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441664" y="1996367"/>
            <a:ext cx="9291027" cy="3474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