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media1.mp3" ContentType="audio/unknown"/>
  <Override PartName="/ppt/media/media1.m4a" ContentType="audio/unknown"/>
  <Override PartName="/ppt/media/media2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1422400" y="7861300"/>
            <a:ext cx="10541000" cy="1371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riangle"/>
          <p:cNvSpPr/>
          <p:nvPr/>
        </p:nvSpPr>
        <p:spPr>
          <a:xfrm>
            <a:off x="278468" y="8356600"/>
            <a:ext cx="1245950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6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7" name="Image"/>
          <p:cNvSpPr/>
          <p:nvPr>
            <p:ph type="pic" sz="quarter" idx="13"/>
          </p:nvPr>
        </p:nvSpPr>
        <p:spPr>
          <a:xfrm>
            <a:off x="8597900" y="43561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Image"/>
          <p:cNvSpPr/>
          <p:nvPr>
            <p:ph type="pic" idx="14"/>
          </p:nvPr>
        </p:nvSpPr>
        <p:spPr>
          <a:xfrm>
            <a:off x="368899" y="368300"/>
            <a:ext cx="81407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9" name="Image"/>
          <p:cNvSpPr/>
          <p:nvPr>
            <p:ph type="pic" sz="quarter" idx="15"/>
          </p:nvPr>
        </p:nvSpPr>
        <p:spPr>
          <a:xfrm>
            <a:off x="8597900" y="3683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0" name="Title Text"/>
          <p:cNvSpPr txBox="1"/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cap="all"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1" name="Body Level One…"/>
          <p:cNvSpPr txBox="1"/>
          <p:nvPr>
            <p:ph type="body" sz="quarter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1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riangle"/>
          <p:cNvSpPr/>
          <p:nvPr/>
        </p:nvSpPr>
        <p:spPr>
          <a:xfrm>
            <a:off x="278468" y="8356600"/>
            <a:ext cx="1245950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0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1" name="Image"/>
          <p:cNvSpPr/>
          <p:nvPr>
            <p:ph type="pic" idx="13"/>
          </p:nvPr>
        </p:nvSpPr>
        <p:spPr>
          <a:xfrm>
            <a:off x="368899" y="368300"/>
            <a:ext cx="122682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2" name="Title Text"/>
          <p:cNvSpPr txBox="1"/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cap="all"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sz="quarter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“Type a quote here.”"/>
          <p:cNvSpPr/>
          <p:nvPr>
            <p:ph type="body" sz="quarter" idx="13"/>
          </p:nvPr>
        </p:nvSpPr>
        <p:spPr>
          <a:xfrm>
            <a:off x="1270000" y="4292600"/>
            <a:ext cx="104648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42" name="–Johnny Appleseed"/>
          <p:cNvSpPr/>
          <p:nvPr>
            <p:ph type="body" sz="quarter" idx="14"/>
          </p:nvPr>
        </p:nvSpPr>
        <p:spPr>
          <a:xfrm>
            <a:off x="1270000" y="6362700"/>
            <a:ext cx="10464800" cy="52344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i="1"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Y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8480" y="6610773"/>
            <a:ext cx="2587414" cy="215392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itle Text"/>
          <p:cNvSpPr txBox="1"/>
          <p:nvPr>
            <p:ph type="title"/>
          </p:nvPr>
        </p:nvSpPr>
        <p:spPr>
          <a:xfrm>
            <a:off x="975359" y="541866"/>
            <a:ext cx="11054082" cy="2275841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40639" marR="40639" algn="ctr" defTabSz="914400">
              <a:lnSpc>
                <a:spcPct val="100000"/>
              </a:lnSpc>
              <a:defRPr sz="5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7" name="Body Level One…"/>
          <p:cNvSpPr txBox="1"/>
          <p:nvPr>
            <p:ph type="body" idx="1"/>
          </p:nvPr>
        </p:nvSpPr>
        <p:spPr>
          <a:xfrm>
            <a:off x="975359" y="2817706"/>
            <a:ext cx="11054082" cy="6935895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878839" marR="40639" indent="-838200" defTabSz="914400">
              <a:spcBef>
                <a:spcPts val="700"/>
              </a:spcBef>
              <a:buClr>
                <a:srgbClr val="000000"/>
              </a:buClr>
              <a:buSzPct val="100000"/>
              <a:buFont typeface="Baskerville"/>
              <a:buAutoNum type="arabicPeriod" startAt="1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 marL="1221739" marR="40639" indent="-723899" defTabSz="914400">
              <a:spcBef>
                <a:spcPts val="600"/>
              </a:spcBef>
              <a:buClr>
                <a:srgbClr val="000000"/>
              </a:buClr>
              <a:buSzPct val="100000"/>
              <a:buFont typeface="Times"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 marL="1602739" marR="40639" indent="-647700" defTabSz="914400">
              <a:spcBef>
                <a:spcPts val="500"/>
              </a:spcBef>
              <a:buClr>
                <a:srgbClr val="000000"/>
              </a:buClr>
              <a:buSzPct val="100000"/>
              <a:buChar char="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 marL="1945639" marR="40639" indent="-533400" defTabSz="914400">
              <a:spcBef>
                <a:spcPts val="400"/>
              </a:spcBef>
              <a:buClr>
                <a:srgbClr val="000000"/>
              </a:buClr>
              <a:buSzPct val="100000"/>
              <a:buFont typeface="Baskerville"/>
              <a:buChar char="ü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 marL="2402839" marR="40639" indent="-533400" defTabSz="914400">
              <a:spcBef>
                <a:spcPts val="400"/>
              </a:spcBef>
              <a:buClr>
                <a:srgbClr val="000000"/>
              </a:buClr>
              <a:buSzPct val="100000"/>
              <a:buFont typeface="Baskerville"/>
              <a:buChar char="ü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10481874" y="8886613"/>
            <a:ext cx="385799" cy="398499"/>
          </a:xfrm>
          <a:prstGeom prst="rect">
            <a:avLst/>
          </a:prstGeom>
        </p:spPr>
        <p:txBody>
          <a:bodyPr lIns="72248" tIns="72248" rIns="72248" bIns="72248"/>
          <a:lstStyle>
            <a:lvl1pPr defTabSz="4572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riangle"/>
          <p:cNvSpPr/>
          <p:nvPr/>
        </p:nvSpPr>
        <p:spPr>
          <a:xfrm>
            <a:off x="278468" y="8915400"/>
            <a:ext cx="1244693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" name="Triangle"/>
          <p:cNvSpPr/>
          <p:nvPr/>
        </p:nvSpPr>
        <p:spPr>
          <a:xfrm rot="5400000">
            <a:off x="4960888" y="9198807"/>
            <a:ext cx="59221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Triangle"/>
          <p:cNvSpPr/>
          <p:nvPr/>
        </p:nvSpPr>
        <p:spPr>
          <a:xfrm>
            <a:off x="278468" y="7188200"/>
            <a:ext cx="1244693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" name="NAME"/>
          <p:cNvSpPr/>
          <p:nvPr>
            <p:ph type="body" sz="quarter" idx="13"/>
          </p:nvPr>
        </p:nvSpPr>
        <p:spPr>
          <a:xfrm>
            <a:off x="6359707" y="8877300"/>
            <a:ext cx="1189179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6" name="PROJECT"/>
          <p:cNvSpPr/>
          <p:nvPr>
            <p:ph type="body" sz="quarter" idx="14"/>
          </p:nvPr>
        </p:nvSpPr>
        <p:spPr>
          <a:xfrm>
            <a:off x="339854" y="7197750"/>
            <a:ext cx="935432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18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PROJECT</a:t>
            </a:r>
          </a:p>
        </p:txBody>
      </p:sp>
      <p:sp>
        <p:nvSpPr>
          <p:cNvPr id="27" name="DATE"/>
          <p:cNvSpPr/>
          <p:nvPr>
            <p:ph type="body" sz="quarter" idx="15"/>
          </p:nvPr>
        </p:nvSpPr>
        <p:spPr>
          <a:xfrm>
            <a:off x="339905" y="8912250"/>
            <a:ext cx="57973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18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28" name="Client"/>
          <p:cNvSpPr/>
          <p:nvPr>
            <p:ph type="body" sz="quarter" idx="16"/>
          </p:nvPr>
        </p:nvSpPr>
        <p:spPr>
          <a:xfrm>
            <a:off x="5318302" y="8912250"/>
            <a:ext cx="75278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18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Client</a:t>
            </a:r>
          </a:p>
        </p:txBody>
      </p:sp>
      <p:sp>
        <p:nvSpPr>
          <p:cNvPr id="29" name="DATE"/>
          <p:cNvSpPr/>
          <p:nvPr>
            <p:ph type="body" sz="quarter" idx="17"/>
          </p:nvPr>
        </p:nvSpPr>
        <p:spPr>
          <a:xfrm>
            <a:off x="1422400" y="8877300"/>
            <a:ext cx="1045160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30" name="Image"/>
          <p:cNvSpPr/>
          <p:nvPr>
            <p:ph type="pic" idx="18"/>
          </p:nvPr>
        </p:nvSpPr>
        <p:spPr>
          <a:xfrm>
            <a:off x="368300" y="355600"/>
            <a:ext cx="122682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4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riangle"/>
          <p:cNvSpPr/>
          <p:nvPr/>
        </p:nvSpPr>
        <p:spPr>
          <a:xfrm>
            <a:off x="278468" y="8915400"/>
            <a:ext cx="1244693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1" name="Triangle"/>
          <p:cNvSpPr/>
          <p:nvPr/>
        </p:nvSpPr>
        <p:spPr>
          <a:xfrm rot="5400000">
            <a:off x="4960888" y="9198807"/>
            <a:ext cx="59221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Triangle"/>
          <p:cNvSpPr/>
          <p:nvPr/>
        </p:nvSpPr>
        <p:spPr>
          <a:xfrm>
            <a:off x="278468" y="7188200"/>
            <a:ext cx="1244693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" name="NAME"/>
          <p:cNvSpPr/>
          <p:nvPr>
            <p:ph type="body" sz="quarter" idx="13"/>
          </p:nvPr>
        </p:nvSpPr>
        <p:spPr>
          <a:xfrm>
            <a:off x="6359707" y="8877300"/>
            <a:ext cx="1189179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45" name="PROJECT"/>
          <p:cNvSpPr/>
          <p:nvPr>
            <p:ph type="body" sz="quarter" idx="14"/>
          </p:nvPr>
        </p:nvSpPr>
        <p:spPr>
          <a:xfrm>
            <a:off x="339854" y="7197750"/>
            <a:ext cx="935432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18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PROJECT</a:t>
            </a:r>
          </a:p>
        </p:txBody>
      </p:sp>
      <p:sp>
        <p:nvSpPr>
          <p:cNvPr id="46" name="DATE"/>
          <p:cNvSpPr/>
          <p:nvPr>
            <p:ph type="body" sz="quarter" idx="15"/>
          </p:nvPr>
        </p:nvSpPr>
        <p:spPr>
          <a:xfrm>
            <a:off x="339905" y="8912250"/>
            <a:ext cx="57973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18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47" name="Client"/>
          <p:cNvSpPr/>
          <p:nvPr>
            <p:ph type="body" sz="quarter" idx="16"/>
          </p:nvPr>
        </p:nvSpPr>
        <p:spPr>
          <a:xfrm>
            <a:off x="5318302" y="8912250"/>
            <a:ext cx="75278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18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Client</a:t>
            </a:r>
          </a:p>
        </p:txBody>
      </p:sp>
      <p:sp>
        <p:nvSpPr>
          <p:cNvPr id="48" name="DATE"/>
          <p:cNvSpPr/>
          <p:nvPr>
            <p:ph type="body" sz="quarter" idx="17"/>
          </p:nvPr>
        </p:nvSpPr>
        <p:spPr>
          <a:xfrm>
            <a:off x="1419408" y="8877300"/>
            <a:ext cx="1045160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49" name="Image"/>
          <p:cNvSpPr/>
          <p:nvPr>
            <p:ph type="pic" sz="half" idx="18"/>
          </p:nvPr>
        </p:nvSpPr>
        <p:spPr>
          <a:xfrm>
            <a:off x="3683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0" name="Image"/>
          <p:cNvSpPr/>
          <p:nvPr>
            <p:ph type="pic" sz="quarter" idx="19"/>
          </p:nvPr>
        </p:nvSpPr>
        <p:spPr>
          <a:xfrm>
            <a:off x="5295900" y="3683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Image"/>
          <p:cNvSpPr/>
          <p:nvPr>
            <p:ph type="pic" sz="quarter" idx="20"/>
          </p:nvPr>
        </p:nvSpPr>
        <p:spPr>
          <a:xfrm>
            <a:off x="5295900" y="37719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" name="Image"/>
          <p:cNvSpPr/>
          <p:nvPr>
            <p:ph type="pic" sz="half" idx="21"/>
          </p:nvPr>
        </p:nvSpPr>
        <p:spPr>
          <a:xfrm>
            <a:off x="77851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xfrm>
            <a:off x="1231900" y="3568700"/>
            <a:ext cx="10541000" cy="26289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mage"/>
          <p:cNvSpPr/>
          <p:nvPr>
            <p:ph type="pic" sz="half" idx="13"/>
          </p:nvPr>
        </p:nvSpPr>
        <p:spPr>
          <a:xfrm>
            <a:off x="6921500" y="1354541"/>
            <a:ext cx="5156200" cy="703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xfrm>
            <a:off x="1041400" y="1295400"/>
            <a:ext cx="5334000" cy="3924300"/>
          </a:xfrm>
          <a:prstGeom prst="rect">
            <a:avLst/>
          </a:prstGeom>
        </p:spPr>
        <p:txBody>
          <a:bodyPr anchor="b"/>
          <a:lstStyle>
            <a:lvl1pPr>
              <a:defRPr cap="all" sz="65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sz="quarter" idx="1"/>
          </p:nvPr>
        </p:nvSpPr>
        <p:spPr>
          <a:xfrm>
            <a:off x="1041400" y="5207000"/>
            <a:ext cx="5334000" cy="3225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/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idx="1"/>
          </p:nvPr>
        </p:nvSpPr>
        <p:spPr>
          <a:xfrm>
            <a:off x="1041400" y="2768600"/>
            <a:ext cx="10922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quarter" idx="13"/>
          </p:nvPr>
        </p:nvSpPr>
        <p:spPr>
          <a:xfrm>
            <a:off x="7645400" y="2768600"/>
            <a:ext cx="42926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half" idx="1"/>
          </p:nvPr>
        </p:nvSpPr>
        <p:spPr>
          <a:xfrm>
            <a:off x="1041400" y="2768600"/>
            <a:ext cx="5334000" cy="57150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2800"/>
              </a:spcBef>
              <a:buBlip>
                <a:blip r:embed="rId2"/>
              </a:buBlip>
              <a:defRPr sz="3000"/>
            </a:lvl1pPr>
            <a:lvl2pPr marL="762000" indent="-381000">
              <a:spcBef>
                <a:spcPts val="2800"/>
              </a:spcBef>
              <a:buBlip>
                <a:blip r:embed="rId2"/>
              </a:buBlip>
              <a:defRPr sz="3000"/>
            </a:lvl2pPr>
            <a:lvl3pPr marL="1143000" indent="-381000">
              <a:spcBef>
                <a:spcPts val="2800"/>
              </a:spcBef>
              <a:buBlip>
                <a:blip r:embed="rId2"/>
              </a:buBlip>
              <a:defRPr sz="3000"/>
            </a:lvl3pPr>
            <a:lvl4pPr marL="1524000" indent="-381000">
              <a:spcBef>
                <a:spcPts val="2800"/>
              </a:spcBef>
              <a:buBlip>
                <a:blip r:embed="rId2"/>
              </a:buBlip>
              <a:defRPr sz="3000"/>
            </a:lvl4pPr>
            <a:lvl5pPr marL="1905000" indent="-3810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041400" y="1473200"/>
            <a:ext cx="10922000" cy="680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1041400" y="254000"/>
            <a:ext cx="10922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4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transition xmlns:p14="http://schemas.microsoft.com/office/powerpoint/2010/main" spd="med" advClick="1"/>
  <p:txStyles>
    <p:titleStyle>
      <a:lvl1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tif"/><Relationship Id="rId3" Type="http://schemas.openxmlformats.org/officeDocument/2006/relationships/image" Target="../media/image14.png"/><Relationship Id="rId4" Type="http://schemas.openxmlformats.org/officeDocument/2006/relationships/audio" Target="../media/media2.m4a"/><Relationship Id="rId5" Type="http://schemas.microsoft.com/office/2007/relationships/media" Target="../media/media2.m4a"/><Relationship Id="rId6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audio" Target="../media/media1.m4a"/><Relationship Id="rId5" Type="http://schemas.microsoft.com/office/2007/relationships/media" Target="../media/media1.m4a"/><Relationship Id="rId6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More from Straus ch 4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from Straus ch 4</a:t>
            </a:r>
          </a:p>
        </p:txBody>
      </p:sp>
      <p:sp>
        <p:nvSpPr>
          <p:cNvPr id="185" name="transformational voice-leading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transformational voice-leading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Rich_relations_theme.tiff" descr="Rich_relations_them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0" y="1017921"/>
            <a:ext cx="12115800" cy="5578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500" y="6797167"/>
            <a:ext cx="12471400" cy="123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contextual inversion:"/>
          <p:cNvSpPr txBox="1"/>
          <p:nvPr/>
        </p:nvSpPr>
        <p:spPr>
          <a:xfrm>
            <a:off x="882607" y="126576"/>
            <a:ext cx="4883159" cy="69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marL="40639" marR="40639" algn="l" defTabSz="914400"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contextual inversion:</a:t>
            </a:r>
          </a:p>
        </p:txBody>
      </p:sp>
      <p:sp>
        <p:nvSpPr>
          <p:cNvPr id="216" name="Recursive retrograde inversion relations in the theme of…"/>
          <p:cNvSpPr txBox="1"/>
          <p:nvPr/>
        </p:nvSpPr>
        <p:spPr>
          <a:xfrm>
            <a:off x="750422" y="8544983"/>
            <a:ext cx="110617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Recursive retrograde inversion relations in the theme of </a:t>
            </a:r>
          </a:p>
          <a:p>
            <a:pPr>
              <a:defRPr i="1" sz="2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i="0"/>
              <a:t>György</a:t>
            </a:r>
            <a:r>
              <a:t> </a:t>
            </a:r>
            <a:r>
              <a:rPr i="0"/>
              <a:t>Ligeti’s</a:t>
            </a:r>
            <a:r>
              <a:t> Metamorphoses Nocturnes</a:t>
            </a:r>
          </a:p>
        </p:txBody>
      </p:sp>
      <p:pic>
        <p:nvPicPr>
          <p:cNvPr id="217" name="Metamorphose_th.m4a" descr="Metamorphose_th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519833" y="858943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6999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ransformational voi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transformational voices</a:t>
            </a:r>
          </a:p>
        </p:txBody>
      </p:sp>
      <p:sp>
        <p:nvSpPr>
          <p:cNvPr id="188" name="Our discussion of composing-out an interval cycle is mostly concerned with the ways in which one note can be heard to move to another and the  resulting melodic line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02260" indent="-302260" defTabSz="397256">
              <a:spcBef>
                <a:spcPts val="2100"/>
              </a:spcBef>
              <a:buBlip>
                <a:blip r:embed="rId2"/>
              </a:buBlip>
              <a:defRPr sz="2448"/>
            </a:pPr>
            <a:r>
              <a:t>Our discussion of composing-out an interval cycle is mostly concerned with the ways in which one note can be heard to move to another and the  resulting melodic lines.</a:t>
            </a:r>
          </a:p>
          <a:p>
            <a:pPr marL="302260" indent="-302260" defTabSz="397256">
              <a:spcBef>
                <a:spcPts val="2100"/>
              </a:spcBef>
              <a:buBlip>
                <a:blip r:embed="rId2"/>
              </a:buBlip>
              <a:defRPr sz="2448"/>
            </a:pPr>
            <a:r>
              <a:t>A more abstract aspect of organization is the movement of transformational voices </a:t>
            </a:r>
          </a:p>
          <a:p>
            <a:pPr marL="302260" indent="-302260" defTabSz="397256">
              <a:spcBef>
                <a:spcPts val="2100"/>
              </a:spcBef>
              <a:buBlip>
                <a:blip r:embed="rId2"/>
              </a:buBlip>
              <a:defRPr sz="2448"/>
            </a:pPr>
            <a:r>
              <a:t>A line is literal and concrete a voice results from underlying harmonic transformation</a:t>
            </a:r>
          </a:p>
          <a:p>
            <a:pPr marL="302260" indent="-302260" defTabSz="397256">
              <a:spcBef>
                <a:spcPts val="2100"/>
              </a:spcBef>
              <a:buBlip>
                <a:blip r:embed="rId2"/>
              </a:buBlip>
              <a:defRPr sz="2448"/>
            </a:pPr>
            <a:r>
              <a:t>One good way to describe voice leading in post-total music involves paying attention to the pitch-class counterpoint created by transposition and inversion</a:t>
            </a:r>
          </a:p>
          <a:p>
            <a:pPr marL="302260" indent="-302260" defTabSz="397256">
              <a:spcBef>
                <a:spcPts val="2100"/>
              </a:spcBef>
              <a:buBlip>
                <a:blip r:embed="rId2"/>
              </a:buBlip>
              <a:defRPr sz="2448"/>
            </a:pPr>
            <a:r>
              <a:t>Transposition and inversion involve mapping notes from one set to those in the next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traus_T-voice-leading_Page_01.png" descr="Straus_T-voice-leading_Page_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9195" y="315317"/>
            <a:ext cx="7804568" cy="9122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traus_T-voice-leading_Page_02.png" descr="Straus_T-voice-leading_Page_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082" y="517639"/>
            <a:ext cx="6788397" cy="8718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3-54 String Quartet, Op. 5, III.mp3" descr="3-54 String Quartet, Op. 5, III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198100" y="7522633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8367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traus_T-voice-leading_Page_03.png" descr="Straus_T-voice-leading_Page_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7135" y="1064346"/>
            <a:ext cx="10410530" cy="7624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traus_T-voice-leading_Page_04.png" descr="Straus_T-voice-leading_Page_0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963"/>
          <a:stretch>
            <a:fillRect/>
          </a:stretch>
        </p:blipFill>
        <p:spPr>
          <a:xfrm>
            <a:off x="2777201" y="159772"/>
            <a:ext cx="6564158" cy="4789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Straus_T-voice-leading_Page_05.png" descr="Straus_T-voice-leading_Page_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5665" y="7250865"/>
            <a:ext cx="6864453" cy="2182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traus_T-voice-leading_Page_04.png" descr="Straus_T-voice-leading_Page_04.png"/>
          <p:cNvPicPr>
            <a:picLocks noChangeAspect="1"/>
          </p:cNvPicPr>
          <p:nvPr/>
        </p:nvPicPr>
        <p:blipFill>
          <a:blip r:embed="rId2">
            <a:extLst/>
          </a:blip>
          <a:srcRect l="0" t="64497" r="0" b="0"/>
          <a:stretch>
            <a:fillRect/>
          </a:stretch>
        </p:blipFill>
        <p:spPr>
          <a:xfrm>
            <a:off x="2883541" y="4793949"/>
            <a:ext cx="6351875" cy="2491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30 Three Songs from Shakespeare - I Music to Hear.m4a" descr="30 Three Songs from Shakespeare - I Music to Hear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282766" y="589703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93328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traus_T-voice-leading_Page_06.png" descr="Straus_T-voice-leading_Page_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3370" y="1189402"/>
            <a:ext cx="8030109" cy="7374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traus_T-voice-leading_Page_07.png" descr="Straus_T-voice-leading_Page_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1088" y="696308"/>
            <a:ext cx="8482624" cy="8360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8480" y="6610773"/>
            <a:ext cx="2587414" cy="215392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C---B---Bb-Ab-G---F#--C A---Ab-G---F---E---Eb--A F#-G---Ab-Bb-B---C----F# Eb-E---F---G---G#-A---Eb"/>
          <p:cNvSpPr txBox="1"/>
          <p:nvPr>
            <p:ph type="title"/>
          </p:nvPr>
        </p:nvSpPr>
        <p:spPr>
          <a:xfrm>
            <a:off x="3129279" y="379306"/>
            <a:ext cx="5689601" cy="3287326"/>
          </a:xfrm>
          <a:prstGeom prst="rect">
            <a:avLst/>
          </a:prstGeom>
        </p:spPr>
        <p:txBody>
          <a:bodyPr/>
          <a:lstStyle/>
          <a:p>
            <a:pPr algn="l">
              <a:defRPr sz="3400"/>
            </a:pPr>
            <a:r>
              <a:t>C---B---Bb-Ab-G---</a:t>
            </a:r>
            <a:r>
              <a:rPr>
                <a:solidFill>
                  <a:srgbClr val="D95000"/>
                </a:solidFill>
              </a:rPr>
              <a:t>F#--C</a:t>
            </a:r>
            <a:b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A---Ab-G---F---E---</a:t>
            </a:r>
            <a:r>
              <a:rPr>
                <a:solidFill>
                  <a:srgbClr val="D95000"/>
                </a:solidFill>
              </a:rPr>
              <a:t>Eb--A</a:t>
            </a:r>
            <a:br>
              <a:rPr>
                <a:solidFill>
                  <a:srgbClr val="D95000"/>
                </a:solid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F#-G---Ab-Bb-B---</a:t>
            </a:r>
            <a:r>
              <a:rPr>
                <a:solidFill>
                  <a:srgbClr val="D95000"/>
                </a:solidFill>
              </a:rPr>
              <a:t>C----F#</a:t>
            </a:r>
            <a:b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Eb-E---F---G---G#-</a:t>
            </a:r>
            <a:r>
              <a:rPr>
                <a:solidFill>
                  <a:srgbClr val="D95000"/>
                </a:solidFill>
              </a:rPr>
              <a:t>A---Eb</a:t>
            </a:r>
          </a:p>
        </p:txBody>
      </p:sp>
      <p:pic>
        <p:nvPicPr>
          <p:cNvPr id="208" name="2.png" descr="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9573" y="3251200"/>
            <a:ext cx="5229014" cy="585216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regular inversion:"/>
          <p:cNvSpPr txBox="1"/>
          <p:nvPr/>
        </p:nvSpPr>
        <p:spPr>
          <a:xfrm>
            <a:off x="446574" y="160443"/>
            <a:ext cx="4149833" cy="690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marL="40639" marR="40639" algn="l" defTabSz="914400"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regular inversion:</a:t>
            </a:r>
          </a:p>
        </p:txBody>
      </p:sp>
      <p:sp>
        <p:nvSpPr>
          <p:cNvPr id="210" name="[0369] at I0"/>
          <p:cNvSpPr txBox="1"/>
          <p:nvPr/>
        </p:nvSpPr>
        <p:spPr>
          <a:xfrm>
            <a:off x="9495748" y="2215162"/>
            <a:ext cx="2316920" cy="62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/>
          <a:p>
            <a:pPr marL="40639" marR="40639" algn="l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t>[0369] at I</a:t>
            </a:r>
            <a:r>
              <a:rPr baseline="-5999"/>
              <a:t>0</a:t>
            </a:r>
          </a:p>
        </p:txBody>
      </p:sp>
      <p:sp>
        <p:nvSpPr>
          <p:cNvPr id="211" name="[0369] at IC F#"/>
          <p:cNvSpPr txBox="1"/>
          <p:nvPr/>
        </p:nvSpPr>
        <p:spPr>
          <a:xfrm>
            <a:off x="9495748" y="3822699"/>
            <a:ext cx="2821108" cy="627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/>
          <a:p>
            <a:pPr marL="40639" marR="40639" algn="l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t>[0369] at I</a:t>
            </a:r>
            <a:r>
              <a:rPr baseline="31999"/>
              <a:t>C </a:t>
            </a:r>
            <a:r>
              <a:rPr baseline="-5999"/>
              <a:t>F#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