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ntro to Transformational Theory"/>
          <p:cNvSpPr txBox="1"/>
          <p:nvPr>
            <p:ph type="ctrTitle"/>
          </p:nvPr>
        </p:nvSpPr>
        <p:spPr>
          <a:xfrm>
            <a:off x="1270000" y="1638300"/>
            <a:ext cx="10464800" cy="4597400"/>
          </a:xfrm>
          <a:prstGeom prst="rect">
            <a:avLst/>
          </a:prstGeom>
        </p:spPr>
        <p:txBody>
          <a:bodyPr/>
          <a:lstStyle/>
          <a:p>
            <a:pPr/>
            <a:r>
              <a:t>Intro to Transformational Theory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Bass Cad inverts X in pitch space, and in additive duration space as well as operating as a syntactic inverse (ending rather than beginning)"/>
          <p:cNvSpPr txBox="1"/>
          <p:nvPr>
            <p:ph type="title"/>
          </p:nvPr>
        </p:nvSpPr>
        <p:spPr>
          <a:xfrm>
            <a:off x="1270000" y="5270500"/>
            <a:ext cx="10464800" cy="18288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D95000"/>
                </a:solidFill>
              </a:defRPr>
            </a:pPr>
            <a:r>
              <a:t>Bass Cad inverts X in pitch space, </a:t>
            </a:r>
            <a:r>
              <a:rPr i="1"/>
              <a:t>and</a:t>
            </a:r>
            <a:r>
              <a:t> in additive duration space as well as operating as a syntactic inverse (ending rather than beginning)</a:t>
            </a:r>
          </a:p>
        </p:txBody>
      </p:sp>
      <p:sp>
        <p:nvSpPr>
          <p:cNvPr id="255" name="A2"/>
          <p:cNvSpPr/>
          <p:nvPr/>
        </p:nvSpPr>
        <p:spPr>
          <a:xfrm>
            <a:off x="2120900" y="35179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A2</a:t>
            </a:r>
          </a:p>
        </p:txBody>
      </p:sp>
      <p:sp>
        <p:nvSpPr>
          <p:cNvPr id="256" name="D3"/>
          <p:cNvSpPr/>
          <p:nvPr/>
        </p:nvSpPr>
        <p:spPr>
          <a:xfrm>
            <a:off x="6248400" y="5334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D3</a:t>
            </a:r>
          </a:p>
        </p:txBody>
      </p:sp>
      <p:sp>
        <p:nvSpPr>
          <p:cNvPr id="257" name="B2"/>
          <p:cNvSpPr/>
          <p:nvPr/>
        </p:nvSpPr>
        <p:spPr>
          <a:xfrm>
            <a:off x="6210300" y="25908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B2</a:t>
            </a:r>
          </a:p>
        </p:txBody>
      </p:sp>
      <p:sp>
        <p:nvSpPr>
          <p:cNvPr id="258" name="BassCad"/>
          <p:cNvSpPr txBox="1"/>
          <p:nvPr/>
        </p:nvSpPr>
        <p:spPr>
          <a:xfrm>
            <a:off x="1176126" y="406400"/>
            <a:ext cx="192989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BassCad</a:t>
            </a:r>
          </a:p>
        </p:txBody>
      </p:sp>
      <p:sp>
        <p:nvSpPr>
          <p:cNvPr id="259" name="Line"/>
          <p:cNvSpPr/>
          <p:nvPr/>
        </p:nvSpPr>
        <p:spPr>
          <a:xfrm flipH="1">
            <a:off x="2540000" y="1193800"/>
            <a:ext cx="3632200" cy="22479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0" name="Line"/>
          <p:cNvSpPr/>
          <p:nvPr/>
        </p:nvSpPr>
        <p:spPr>
          <a:xfrm flipV="1">
            <a:off x="6997700" y="1295400"/>
            <a:ext cx="177801" cy="132080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1" name="Line"/>
          <p:cNvSpPr/>
          <p:nvPr/>
        </p:nvSpPr>
        <p:spPr>
          <a:xfrm flipH="1">
            <a:off x="3162299" y="3124200"/>
            <a:ext cx="2933701" cy="825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2" name="(+1,-    )"/>
          <p:cNvSpPr txBox="1"/>
          <p:nvPr/>
        </p:nvSpPr>
        <p:spPr>
          <a:xfrm>
            <a:off x="3727915" y="4330699"/>
            <a:ext cx="29337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(+1,-    )</a:t>
            </a:r>
          </a:p>
        </p:txBody>
      </p:sp>
      <p:sp>
        <p:nvSpPr>
          <p:cNvPr id="263" name="(+2, -    )"/>
          <p:cNvSpPr txBox="1"/>
          <p:nvPr/>
        </p:nvSpPr>
        <p:spPr>
          <a:xfrm>
            <a:off x="7956370" y="2171700"/>
            <a:ext cx="201427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(+2, -    )</a:t>
            </a:r>
          </a:p>
        </p:txBody>
      </p:sp>
      <p:sp>
        <p:nvSpPr>
          <p:cNvPr id="264" name="(+3, -     )"/>
          <p:cNvSpPr txBox="1"/>
          <p:nvPr/>
        </p:nvSpPr>
        <p:spPr>
          <a:xfrm>
            <a:off x="1519572" y="1587500"/>
            <a:ext cx="21624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(+3, -     )</a:t>
            </a:r>
          </a:p>
        </p:txBody>
      </p:sp>
      <p:pic>
        <p:nvPicPr>
          <p:cNvPr id="265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65039" t="86080" r="4105" b="0"/>
          <a:stretch>
            <a:fillRect/>
          </a:stretch>
        </p:blipFill>
        <p:spPr>
          <a:xfrm>
            <a:off x="8567767" y="615950"/>
            <a:ext cx="3327401" cy="1120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halfnote.png" descr="half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1900" y="14986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halfnote.png" descr="half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6100" y="32258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quarternote.png" descr="quarter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9800" y="3175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dothalfnote.png" descr="dothalfno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7800" y="37846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quarternote.png" descr="quarter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7800" y="42545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quarternote.png" descr="quarter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7000" y="20828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Bass Cad thus inverts X as a complete pitch/time gesture"/>
          <p:cNvSpPr txBox="1"/>
          <p:nvPr/>
        </p:nvSpPr>
        <p:spPr>
          <a:xfrm>
            <a:off x="1358900" y="6045200"/>
            <a:ext cx="10972800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831100"/>
                </a:solidFill>
              </a:defRPr>
            </a:lvl1pPr>
          </a:lstStyle>
          <a:p>
            <a:pPr/>
            <a:r>
              <a:t>Bass Cad thus inverts X as a complete pitch/time gesture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1"/>
      <p:bldP build="whole" bldLvl="1" animBg="1" rev="0" advAuto="0" spid="27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hat is Transformational Theor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What is Transformational Theory?</a:t>
            </a:r>
          </a:p>
        </p:txBody>
      </p:sp>
      <p:sp>
        <p:nvSpPr>
          <p:cNvPr id="140" name="a branch of systematic music theory that seeks to model relational and dynamic aspects of musical experience"/>
          <p:cNvSpPr txBox="1"/>
          <p:nvPr>
            <p:ph type="body" idx="1"/>
          </p:nvPr>
        </p:nvSpPr>
        <p:spPr>
          <a:xfrm>
            <a:off x="1270000" y="2019300"/>
            <a:ext cx="10464800" cy="571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a branch of systematic music theory that seeks to model relational and dynamic aspects of musical experience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ntervallic vs. transformational"/>
          <p:cNvSpPr txBox="1"/>
          <p:nvPr>
            <p:ph type="title"/>
          </p:nvPr>
        </p:nvSpPr>
        <p:spPr>
          <a:xfrm>
            <a:off x="1270000" y="254000"/>
            <a:ext cx="10464800" cy="1435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intervallic vs. transformational</a:t>
            </a:r>
          </a:p>
        </p:txBody>
      </p:sp>
      <p:sp>
        <p:nvSpPr>
          <p:cNvPr id="143" name="the relationship between two musical objects vs. recreate a given relationship…"/>
          <p:cNvSpPr txBox="1"/>
          <p:nvPr>
            <p:ph type="body" idx="1"/>
          </p:nvPr>
        </p:nvSpPr>
        <p:spPr>
          <a:xfrm>
            <a:off x="1270000" y="1879600"/>
            <a:ext cx="10464800" cy="5715000"/>
          </a:xfrm>
          <a:prstGeom prst="rect">
            <a:avLst/>
          </a:prstGeom>
        </p:spPr>
        <p:txBody>
          <a:bodyPr/>
          <a:lstStyle/>
          <a:p>
            <a:pPr/>
            <a:r>
              <a:t>the relationship between two musical objects vs. recreate a given relationship</a:t>
            </a:r>
          </a:p>
          <a:p>
            <a:pPr/>
            <a:r>
              <a:t>Musical entities are members of sets</a:t>
            </a:r>
          </a:p>
          <a:p>
            <a:pPr/>
            <a:r>
              <a:t>intervals or transformations members of groups or semigroups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Rings F1.4.png" descr="Rings F1.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290" t="0" r="372" b="0"/>
          <a:stretch>
            <a:fillRect/>
          </a:stretch>
        </p:blipFill>
        <p:spPr>
          <a:xfrm>
            <a:off x="2646198" y="1206500"/>
            <a:ext cx="7721601" cy="6045200"/>
          </a:xfrm>
          <a:prstGeom prst="rect">
            <a:avLst/>
          </a:prstGeom>
        </p:spPr>
      </p:pic>
      <p:sp>
        <p:nvSpPr>
          <p:cNvPr id="146" name="Schubert, Piano Sonata, D. 664, mvt. ii, mm. 1–7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147" name="3-note gestures"/>
          <p:cNvSpPr txBox="1"/>
          <p:nvPr/>
        </p:nvSpPr>
        <p:spPr>
          <a:xfrm>
            <a:off x="4538513" y="285750"/>
            <a:ext cx="363791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3-note gestures</a:t>
            </a:r>
          </a:p>
        </p:txBody>
      </p:sp>
      <p:pic>
        <p:nvPicPr>
          <p:cNvPr id="148" name="664_II.mov" descr="664_I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384300" y="73152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41664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Rings F1.4.png" descr="Rings F1.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290" t="61974" r="372" b="0"/>
          <a:stretch>
            <a:fillRect/>
          </a:stretch>
        </p:blipFill>
        <p:spPr>
          <a:xfrm>
            <a:off x="1172998" y="1193800"/>
            <a:ext cx="10366569" cy="3086100"/>
          </a:xfrm>
          <a:prstGeom prst="rect">
            <a:avLst/>
          </a:prstGeom>
        </p:spPr>
      </p:pic>
      <p:sp>
        <p:nvSpPr>
          <p:cNvPr id="151" name="Schubert, Piano Sonata, D. 664, mvt. ii, mm. 1–7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152" name="3-note gestures"/>
          <p:cNvSpPr txBox="1"/>
          <p:nvPr/>
        </p:nvSpPr>
        <p:spPr>
          <a:xfrm>
            <a:off x="4538513" y="285750"/>
            <a:ext cx="363791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3-note gestures</a:t>
            </a:r>
          </a:p>
        </p:txBody>
      </p:sp>
      <p:sp>
        <p:nvSpPr>
          <p:cNvPr id="153" name="X main motive, Y related to X…"/>
          <p:cNvSpPr txBox="1"/>
          <p:nvPr/>
        </p:nvSpPr>
        <p:spPr>
          <a:xfrm>
            <a:off x="2892121" y="4508500"/>
            <a:ext cx="6702103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B51A00"/>
                </a:solidFill>
              </a:defRPr>
            </a:pPr>
            <a:r>
              <a:t>X main motive, Y related to X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X’ changes the intervals of X 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T(Y) is a transposition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Two cadential gestures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x a “recollection” of X</a:t>
            </a:r>
          </a:p>
        </p:txBody>
      </p:sp>
      <p:sp>
        <p:nvSpPr>
          <p:cNvPr id="154" name="S = diatonic pitches in D…"/>
          <p:cNvSpPr txBox="1"/>
          <p:nvPr/>
        </p:nvSpPr>
        <p:spPr>
          <a:xfrm>
            <a:off x="2258584" y="5270500"/>
            <a:ext cx="8209844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B51A00"/>
                </a:solidFill>
              </a:defRPr>
            </a:pPr>
            <a:r>
              <a:t>S = diatonic pitches in D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transformations = steps up and down</a:t>
            </a:r>
          </a:p>
        </p:txBody>
      </p:sp>
      <p:sp>
        <p:nvSpPr>
          <p:cNvPr id="155" name="X goes from B4 to F# (-3)…"/>
          <p:cNvSpPr txBox="1"/>
          <p:nvPr/>
        </p:nvSpPr>
        <p:spPr>
          <a:xfrm>
            <a:off x="3401367" y="5270500"/>
            <a:ext cx="592830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669C35"/>
                </a:solidFill>
              </a:defRPr>
            </a:pPr>
            <a:r>
              <a:t>X goes from B4 to F# (-3)</a:t>
            </a:r>
          </a:p>
          <a:p>
            <a:pPr>
              <a:defRPr>
                <a:solidFill>
                  <a:srgbClr val="669C35"/>
                </a:solidFill>
              </a:defRPr>
            </a:pPr>
            <a:r>
              <a:t>X’ goes from B4 to E4 (-4)</a:t>
            </a:r>
          </a:p>
        </p:txBody>
      </p:sp>
      <p:sp>
        <p:nvSpPr>
          <p:cNvPr id="156" name="Both X and X’ begin with B4-1     A4"/>
          <p:cNvSpPr txBox="1"/>
          <p:nvPr/>
        </p:nvSpPr>
        <p:spPr>
          <a:xfrm>
            <a:off x="2538493" y="5365750"/>
            <a:ext cx="792907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4F7A28"/>
                </a:solidFill>
              </a:defRPr>
            </a:pPr>
            <a:r>
              <a:t>Both X and X’ begin with B4</a:t>
            </a:r>
            <a:r>
              <a:rPr baseline="31999"/>
              <a:t>-1</a:t>
            </a:r>
            <a:r>
              <a:t>     A4</a:t>
            </a:r>
          </a:p>
        </p:txBody>
      </p:sp>
      <p:sp>
        <p:nvSpPr>
          <p:cNvPr id="157" name="Line"/>
          <p:cNvSpPr/>
          <p:nvPr/>
        </p:nvSpPr>
        <p:spPr>
          <a:xfrm flipH="1">
            <a:off x="9004300" y="5448300"/>
            <a:ext cx="749300" cy="127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8" name="-1 and -3 are also in X’, but -3 is now internal…"/>
          <p:cNvSpPr txBox="1"/>
          <p:nvPr/>
        </p:nvSpPr>
        <p:spPr>
          <a:xfrm>
            <a:off x="1569907" y="5759450"/>
            <a:ext cx="1005773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42AA"/>
                </a:solidFill>
              </a:defRPr>
            </a:pPr>
            <a:r>
              <a:t>-1 and -3 are also in X’, but -3 is now internal</a:t>
            </a:r>
          </a:p>
          <a:p>
            <a:pPr>
              <a:defRPr>
                <a:solidFill>
                  <a:srgbClr val="0042AA"/>
                </a:solidFill>
              </a:defRPr>
            </a:pPr>
            <a:r>
              <a:t>-1 is everywhere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8"/>
      <p:bldP build="whole" bldLvl="1" animBg="1" rev="0" advAuto="0" spid="158" grpId="9"/>
      <p:bldP build="whole" bldLvl="1" animBg="1" rev="0" advAuto="0" spid="157" grpId="10"/>
      <p:bldP build="whole" bldLvl="1" animBg="1" rev="0" advAuto="0" spid="154" grpId="2"/>
      <p:bldP build="whole" bldLvl="1" animBg="1" rev="0" advAuto="0" spid="154" grpId="3"/>
      <p:bldP build="whole" bldLvl="1" animBg="1" rev="0" advAuto="0" spid="157" grpId="7"/>
      <p:bldP build="whole" bldLvl="1" animBg="1" rev="0" advAuto="0" spid="155" grpId="4"/>
      <p:bldP build="whole" bldLvl="1" animBg="1" rev="0" advAuto="0" spid="156" grpId="6"/>
      <p:bldP build="whole" bldLvl="1" animBg="1" rev="0" advAuto="0" spid="155" grpId="5"/>
      <p:bldP build="whole" bldLvl="1" animBg="1" rev="0" advAuto="0" spid="1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hubert, Piano Sonata, D. 664, mvt. ii, mm. 1–7"/>
          <p:cNvSpPr txBox="1"/>
          <p:nvPr>
            <p:ph type="title"/>
          </p:nvPr>
        </p:nvSpPr>
        <p:spPr>
          <a:xfrm>
            <a:off x="787400" y="84582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161" name="Influence of -1 on a larger scale"/>
          <p:cNvSpPr txBox="1"/>
          <p:nvPr/>
        </p:nvSpPr>
        <p:spPr>
          <a:xfrm>
            <a:off x="942596" y="6718300"/>
            <a:ext cx="689275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6D6"/>
                </a:solidFill>
              </a:defRPr>
            </a:lvl1pPr>
          </a:lstStyle>
          <a:p>
            <a:pPr/>
            <a:r>
              <a:t>Influence of -1 on a larger scale</a:t>
            </a:r>
          </a:p>
        </p:txBody>
      </p:sp>
      <p:sp>
        <p:nvSpPr>
          <p:cNvPr id="162" name="B4"/>
          <p:cNvSpPr/>
          <p:nvPr/>
        </p:nvSpPr>
        <p:spPr>
          <a:xfrm>
            <a:off x="762000" y="248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163" name="A4"/>
          <p:cNvSpPr/>
          <p:nvPr/>
        </p:nvSpPr>
        <p:spPr>
          <a:xfrm>
            <a:off x="3276600" y="29718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164" name="F#4"/>
          <p:cNvSpPr/>
          <p:nvPr/>
        </p:nvSpPr>
        <p:spPr>
          <a:xfrm>
            <a:off x="4660900" y="502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</a:t>
            </a:r>
            <a:r>
              <a:rPr baseline="31999"/>
              <a:t>#</a:t>
            </a:r>
            <a:r>
              <a:t>4</a:t>
            </a:r>
          </a:p>
        </p:txBody>
      </p:sp>
      <p:sp>
        <p:nvSpPr>
          <p:cNvPr id="165" name="E4"/>
          <p:cNvSpPr/>
          <p:nvPr/>
        </p:nvSpPr>
        <p:spPr>
          <a:xfrm>
            <a:off x="10325100" y="48133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E4</a:t>
            </a:r>
          </a:p>
        </p:txBody>
      </p:sp>
      <p:sp>
        <p:nvSpPr>
          <p:cNvPr id="166" name="B4"/>
          <p:cNvSpPr/>
          <p:nvPr/>
        </p:nvSpPr>
        <p:spPr>
          <a:xfrm>
            <a:off x="5791200" y="248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167" name="A4"/>
          <p:cNvSpPr/>
          <p:nvPr/>
        </p:nvSpPr>
        <p:spPr>
          <a:xfrm>
            <a:off x="8115300" y="25908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168" name="X"/>
          <p:cNvSpPr txBox="1"/>
          <p:nvPr/>
        </p:nvSpPr>
        <p:spPr>
          <a:xfrm>
            <a:off x="2288796" y="1117600"/>
            <a:ext cx="49195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169" name="X’"/>
          <p:cNvSpPr txBox="1"/>
          <p:nvPr/>
        </p:nvSpPr>
        <p:spPr>
          <a:xfrm>
            <a:off x="7066229" y="1117600"/>
            <a:ext cx="60889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X’</a:t>
            </a:r>
          </a:p>
        </p:txBody>
      </p:sp>
      <p:sp>
        <p:nvSpPr>
          <p:cNvPr id="170" name="Line"/>
          <p:cNvSpPr/>
          <p:nvPr/>
        </p:nvSpPr>
        <p:spPr>
          <a:xfrm flipH="1" flipV="1">
            <a:off x="1536700" y="2590798"/>
            <a:ext cx="2006600" cy="39370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Line"/>
          <p:cNvSpPr/>
          <p:nvPr/>
        </p:nvSpPr>
        <p:spPr>
          <a:xfrm flipH="1" flipV="1">
            <a:off x="4254499" y="3568700"/>
            <a:ext cx="876301" cy="13970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Line"/>
          <p:cNvSpPr/>
          <p:nvPr/>
        </p:nvSpPr>
        <p:spPr>
          <a:xfrm flipH="1" flipV="1">
            <a:off x="1295400" y="3467100"/>
            <a:ext cx="3289300" cy="20447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3" name="Line"/>
          <p:cNvSpPr/>
          <p:nvPr/>
        </p:nvSpPr>
        <p:spPr>
          <a:xfrm flipH="1" flipV="1">
            <a:off x="6667500" y="2628900"/>
            <a:ext cx="1384300" cy="317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4" name="Line"/>
          <p:cNvSpPr/>
          <p:nvPr/>
        </p:nvSpPr>
        <p:spPr>
          <a:xfrm flipH="1" flipV="1">
            <a:off x="9169400" y="3225800"/>
            <a:ext cx="1409700" cy="15240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Line"/>
          <p:cNvSpPr/>
          <p:nvPr/>
        </p:nvSpPr>
        <p:spPr>
          <a:xfrm flipH="1" flipV="1">
            <a:off x="6464299" y="3505200"/>
            <a:ext cx="3771901" cy="18415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6" name="Line"/>
          <p:cNvSpPr/>
          <p:nvPr/>
        </p:nvSpPr>
        <p:spPr>
          <a:xfrm flipH="1">
            <a:off x="5638799" y="5702300"/>
            <a:ext cx="4775201" cy="177801"/>
          </a:xfrm>
          <a:prstGeom prst="line">
            <a:avLst/>
          </a:prstGeom>
          <a:ln w="38100">
            <a:solidFill>
              <a:srgbClr val="0433FF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-1"/>
          <p:cNvSpPr txBox="1"/>
          <p:nvPr/>
        </p:nvSpPr>
        <p:spPr>
          <a:xfrm>
            <a:off x="2258063" y="1993900"/>
            <a:ext cx="5534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178" name="-1"/>
          <p:cNvSpPr txBox="1"/>
          <p:nvPr/>
        </p:nvSpPr>
        <p:spPr>
          <a:xfrm>
            <a:off x="6845300" y="18542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179" name="-1"/>
          <p:cNvSpPr txBox="1"/>
          <p:nvPr/>
        </p:nvSpPr>
        <p:spPr>
          <a:xfrm>
            <a:off x="7747000" y="60325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180" name="-2"/>
          <p:cNvSpPr txBox="1"/>
          <p:nvPr/>
        </p:nvSpPr>
        <p:spPr>
          <a:xfrm>
            <a:off x="4864100" y="36195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-2</a:t>
            </a:r>
          </a:p>
        </p:txBody>
      </p:sp>
      <p:sp>
        <p:nvSpPr>
          <p:cNvPr id="181" name="-3"/>
          <p:cNvSpPr txBox="1"/>
          <p:nvPr/>
        </p:nvSpPr>
        <p:spPr>
          <a:xfrm>
            <a:off x="2654300" y="47879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-3</a:t>
            </a:r>
          </a:p>
        </p:txBody>
      </p:sp>
      <p:sp>
        <p:nvSpPr>
          <p:cNvPr id="182" name="-3"/>
          <p:cNvSpPr txBox="1"/>
          <p:nvPr/>
        </p:nvSpPr>
        <p:spPr>
          <a:xfrm>
            <a:off x="9918700" y="29464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-3</a:t>
            </a:r>
          </a:p>
        </p:txBody>
      </p:sp>
      <p:sp>
        <p:nvSpPr>
          <p:cNvPr id="183" name="-4"/>
          <p:cNvSpPr txBox="1"/>
          <p:nvPr/>
        </p:nvSpPr>
        <p:spPr>
          <a:xfrm>
            <a:off x="7132017" y="4394200"/>
            <a:ext cx="990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-4</a:t>
            </a:r>
          </a:p>
        </p:txBody>
      </p:sp>
      <p:pic>
        <p:nvPicPr>
          <p:cNvPr id="184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8058" t="65260" r="48025" b="15804"/>
          <a:stretch>
            <a:fillRect/>
          </a:stretch>
        </p:blipFill>
        <p:spPr>
          <a:xfrm>
            <a:off x="7323167" y="215900"/>
            <a:ext cx="4775201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Y forms"/>
          <p:cNvSpPr txBox="1"/>
          <p:nvPr/>
        </p:nvSpPr>
        <p:spPr>
          <a:xfrm>
            <a:off x="5440058" y="6350000"/>
            <a:ext cx="18348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F7A28"/>
                </a:solidFill>
              </a:defRPr>
            </a:lvl1pPr>
          </a:lstStyle>
          <a:p>
            <a:pPr/>
            <a:r>
              <a:t>Y forms</a:t>
            </a:r>
          </a:p>
        </p:txBody>
      </p:sp>
      <p:sp>
        <p:nvSpPr>
          <p:cNvPr id="187" name="-1 links X and X’ = appoggiaturas in X and Y"/>
          <p:cNvSpPr txBox="1"/>
          <p:nvPr/>
        </p:nvSpPr>
        <p:spPr>
          <a:xfrm>
            <a:off x="1929798" y="7562850"/>
            <a:ext cx="96548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61FF"/>
                </a:solidFill>
              </a:defRPr>
            </a:lvl1pPr>
          </a:lstStyle>
          <a:p>
            <a:pPr/>
            <a:r>
              <a:t>-1 links X and X’ = appoggiaturas in X and Y</a:t>
            </a:r>
          </a:p>
        </p:txBody>
      </p:sp>
      <p:sp>
        <p:nvSpPr>
          <p:cNvPr id="188" name="the remaining arrows reverse the gestures in X"/>
          <p:cNvSpPr txBox="1"/>
          <p:nvPr/>
        </p:nvSpPr>
        <p:spPr>
          <a:xfrm>
            <a:off x="1441933" y="7816849"/>
            <a:ext cx="1030437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669C35"/>
                </a:solidFill>
              </a:defRPr>
            </a:lvl1pPr>
          </a:lstStyle>
          <a:p>
            <a:pPr/>
            <a:r>
              <a:t>the remaining arrows reverse the gestures in X</a:t>
            </a:r>
          </a:p>
        </p:txBody>
      </p:sp>
      <p:sp>
        <p:nvSpPr>
          <p:cNvPr id="189" name="-3 takes Y to T(Y), while -3 in X connects B4 and F#4"/>
          <p:cNvSpPr txBox="1"/>
          <p:nvPr/>
        </p:nvSpPr>
        <p:spPr>
          <a:xfrm>
            <a:off x="970650" y="8464550"/>
            <a:ext cx="1157276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CB4"/>
                </a:solidFill>
              </a:defRPr>
            </a:lvl1pPr>
          </a:lstStyle>
          <a:p>
            <a:pPr/>
            <a:r>
              <a:t>-3 takes Y to T(Y), while -3 in X connects B4 and F#4</a:t>
            </a:r>
          </a:p>
        </p:txBody>
      </p:sp>
      <p:sp>
        <p:nvSpPr>
          <p:cNvPr id="190" name="B4"/>
          <p:cNvSpPr/>
          <p:nvPr/>
        </p:nvSpPr>
        <p:spPr>
          <a:xfrm>
            <a:off x="762000" y="29591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191" name="D5"/>
          <p:cNvSpPr/>
          <p:nvPr/>
        </p:nvSpPr>
        <p:spPr>
          <a:xfrm>
            <a:off x="4343400" y="19558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D5</a:t>
            </a:r>
          </a:p>
        </p:txBody>
      </p:sp>
      <p:sp>
        <p:nvSpPr>
          <p:cNvPr id="192" name="F#4"/>
          <p:cNvSpPr/>
          <p:nvPr/>
        </p:nvSpPr>
        <p:spPr>
          <a:xfrm>
            <a:off x="7670800" y="47879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</a:t>
            </a:r>
            <a:r>
              <a:rPr baseline="31999"/>
              <a:t>#</a:t>
            </a:r>
            <a:r>
              <a:t>4</a:t>
            </a:r>
          </a:p>
        </p:txBody>
      </p:sp>
      <p:sp>
        <p:nvSpPr>
          <p:cNvPr id="193" name="E4"/>
          <p:cNvSpPr/>
          <p:nvPr/>
        </p:nvSpPr>
        <p:spPr>
          <a:xfrm>
            <a:off x="10325100" y="52832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E4</a:t>
            </a:r>
          </a:p>
        </p:txBody>
      </p:sp>
      <p:sp>
        <p:nvSpPr>
          <p:cNvPr id="194" name="A4"/>
          <p:cNvSpPr/>
          <p:nvPr/>
        </p:nvSpPr>
        <p:spPr>
          <a:xfrm>
            <a:off x="2946400" y="39878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195" name="A4"/>
          <p:cNvSpPr/>
          <p:nvPr/>
        </p:nvSpPr>
        <p:spPr>
          <a:xfrm>
            <a:off x="10134600" y="27432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196" name="Y"/>
          <p:cNvSpPr txBox="1"/>
          <p:nvPr/>
        </p:nvSpPr>
        <p:spPr>
          <a:xfrm>
            <a:off x="1618034" y="1333500"/>
            <a:ext cx="43647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  <p:sp>
        <p:nvSpPr>
          <p:cNvPr id="197" name="T(Y)"/>
          <p:cNvSpPr txBox="1"/>
          <p:nvPr/>
        </p:nvSpPr>
        <p:spPr>
          <a:xfrm>
            <a:off x="7047532" y="1333500"/>
            <a:ext cx="110348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T(Y)</a:t>
            </a:r>
          </a:p>
        </p:txBody>
      </p:sp>
      <p:sp>
        <p:nvSpPr>
          <p:cNvPr id="198" name="Line"/>
          <p:cNvSpPr/>
          <p:nvPr/>
        </p:nvSpPr>
        <p:spPr>
          <a:xfrm flipH="1">
            <a:off x="1689100" y="2514600"/>
            <a:ext cx="2552700" cy="5588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9" name="Line"/>
          <p:cNvSpPr/>
          <p:nvPr/>
        </p:nvSpPr>
        <p:spPr>
          <a:xfrm flipV="1">
            <a:off x="4051300" y="2870200"/>
            <a:ext cx="800100" cy="14351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Line"/>
          <p:cNvSpPr/>
          <p:nvPr/>
        </p:nvSpPr>
        <p:spPr>
          <a:xfrm flipH="1" flipV="1">
            <a:off x="1295400" y="3936999"/>
            <a:ext cx="1600200" cy="3048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Line"/>
          <p:cNvSpPr/>
          <p:nvPr/>
        </p:nvSpPr>
        <p:spPr>
          <a:xfrm flipH="1">
            <a:off x="8407400" y="3314700"/>
            <a:ext cx="1727200" cy="14605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2" name="Line"/>
          <p:cNvSpPr/>
          <p:nvPr/>
        </p:nvSpPr>
        <p:spPr>
          <a:xfrm flipH="1" flipV="1">
            <a:off x="10566400" y="3835400"/>
            <a:ext cx="12701" cy="13843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Line"/>
          <p:cNvSpPr/>
          <p:nvPr/>
        </p:nvSpPr>
        <p:spPr>
          <a:xfrm flipH="1" flipV="1">
            <a:off x="8648700" y="5587999"/>
            <a:ext cx="1587500" cy="2286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4" name="Line"/>
          <p:cNvSpPr/>
          <p:nvPr/>
        </p:nvSpPr>
        <p:spPr>
          <a:xfrm flipH="1" flipV="1">
            <a:off x="1104900" y="3873499"/>
            <a:ext cx="2006600" cy="2374901"/>
          </a:xfrm>
          <a:prstGeom prst="line">
            <a:avLst/>
          </a:prstGeom>
          <a:ln w="38100">
            <a:solidFill>
              <a:srgbClr val="008F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-1"/>
          <p:cNvSpPr txBox="1"/>
          <p:nvPr/>
        </p:nvSpPr>
        <p:spPr>
          <a:xfrm>
            <a:off x="2080263" y="3327400"/>
            <a:ext cx="5534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206" name="-1"/>
          <p:cNvSpPr txBox="1"/>
          <p:nvPr/>
        </p:nvSpPr>
        <p:spPr>
          <a:xfrm>
            <a:off x="9283700" y="48133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207" name="+2"/>
          <p:cNvSpPr txBox="1"/>
          <p:nvPr/>
        </p:nvSpPr>
        <p:spPr>
          <a:xfrm>
            <a:off x="2178360" y="20574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+2</a:t>
            </a:r>
          </a:p>
        </p:txBody>
      </p:sp>
      <p:sp>
        <p:nvSpPr>
          <p:cNvPr id="208" name="+3"/>
          <p:cNvSpPr txBox="1"/>
          <p:nvPr/>
        </p:nvSpPr>
        <p:spPr>
          <a:xfrm>
            <a:off x="4604060" y="33401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+3</a:t>
            </a:r>
          </a:p>
        </p:txBody>
      </p:sp>
      <p:sp>
        <p:nvSpPr>
          <p:cNvPr id="209" name="-3"/>
          <p:cNvSpPr txBox="1"/>
          <p:nvPr/>
        </p:nvSpPr>
        <p:spPr>
          <a:xfrm>
            <a:off x="4325317" y="6032500"/>
            <a:ext cx="990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-3</a:t>
            </a:r>
          </a:p>
        </p:txBody>
      </p:sp>
      <p:sp>
        <p:nvSpPr>
          <p:cNvPr id="210" name="Line"/>
          <p:cNvSpPr/>
          <p:nvPr/>
        </p:nvSpPr>
        <p:spPr>
          <a:xfrm flipH="1">
            <a:off x="3073399" y="5448300"/>
            <a:ext cx="4508501" cy="736599"/>
          </a:xfrm>
          <a:prstGeom prst="line">
            <a:avLst/>
          </a:prstGeom>
          <a:ln w="38100">
            <a:solidFill>
              <a:srgbClr val="008F00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1" name="+2"/>
          <p:cNvSpPr txBox="1"/>
          <p:nvPr/>
        </p:nvSpPr>
        <p:spPr>
          <a:xfrm>
            <a:off x="8559800" y="31369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+2</a:t>
            </a:r>
          </a:p>
        </p:txBody>
      </p:sp>
      <p:sp>
        <p:nvSpPr>
          <p:cNvPr id="212" name="+3"/>
          <p:cNvSpPr txBox="1"/>
          <p:nvPr/>
        </p:nvSpPr>
        <p:spPr>
          <a:xfrm>
            <a:off x="10833100" y="41656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+3</a:t>
            </a:r>
          </a:p>
        </p:txBody>
      </p:sp>
      <p:sp>
        <p:nvSpPr>
          <p:cNvPr id="213" name="Oval"/>
          <p:cNvSpPr/>
          <p:nvPr/>
        </p:nvSpPr>
        <p:spPr>
          <a:xfrm>
            <a:off x="1905000" y="3136900"/>
            <a:ext cx="1079500" cy="1066800"/>
          </a:xfrm>
          <a:prstGeom prst="ellipse">
            <a:avLst/>
          </a:prstGeom>
          <a:ln w="762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4" name="Oval"/>
          <p:cNvSpPr/>
          <p:nvPr/>
        </p:nvSpPr>
        <p:spPr>
          <a:xfrm>
            <a:off x="9080500" y="4559300"/>
            <a:ext cx="1079500" cy="1066800"/>
          </a:xfrm>
          <a:prstGeom prst="ellipse">
            <a:avLst/>
          </a:prstGeom>
          <a:ln w="762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5" name="+"/>
          <p:cNvSpPr txBox="1"/>
          <p:nvPr/>
        </p:nvSpPr>
        <p:spPr>
          <a:xfrm>
            <a:off x="2130511" y="2044700"/>
            <a:ext cx="4700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F7A28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F7A28"/>
                </a:solidFill>
              </a:rPr>
              <a:t>+</a:t>
            </a:r>
          </a:p>
        </p:txBody>
      </p:sp>
      <p:sp>
        <p:nvSpPr>
          <p:cNvPr id="216" name="+"/>
          <p:cNvSpPr txBox="1"/>
          <p:nvPr/>
        </p:nvSpPr>
        <p:spPr>
          <a:xfrm>
            <a:off x="4584700" y="3340100"/>
            <a:ext cx="4700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F7A28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F7A28"/>
                </a:solidFill>
              </a:rPr>
              <a:t>+</a:t>
            </a:r>
          </a:p>
        </p:txBody>
      </p:sp>
      <p:sp>
        <p:nvSpPr>
          <p:cNvPr id="217" name="+"/>
          <p:cNvSpPr txBox="1"/>
          <p:nvPr/>
        </p:nvSpPr>
        <p:spPr>
          <a:xfrm>
            <a:off x="8559800" y="3136900"/>
            <a:ext cx="4700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F7A28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F7A28"/>
                </a:solidFill>
              </a:rPr>
              <a:t>+</a:t>
            </a:r>
          </a:p>
        </p:txBody>
      </p:sp>
      <p:sp>
        <p:nvSpPr>
          <p:cNvPr id="218" name="+"/>
          <p:cNvSpPr txBox="1"/>
          <p:nvPr/>
        </p:nvSpPr>
        <p:spPr>
          <a:xfrm>
            <a:off x="10833100" y="4165600"/>
            <a:ext cx="4700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F7A28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F7A28"/>
                </a:solidFill>
              </a:rPr>
              <a:t>+</a:t>
            </a:r>
          </a:p>
        </p:txBody>
      </p:sp>
      <p:sp>
        <p:nvSpPr>
          <p:cNvPr id="219" name="Oval"/>
          <p:cNvSpPr/>
          <p:nvPr/>
        </p:nvSpPr>
        <p:spPr>
          <a:xfrm>
            <a:off x="4279900" y="5981700"/>
            <a:ext cx="1079500" cy="1066800"/>
          </a:xfrm>
          <a:prstGeom prst="ellipse">
            <a:avLst/>
          </a:prstGeom>
          <a:ln w="76200">
            <a:solidFill>
              <a:srgbClr val="008CB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20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52908" t="66199" r="21417" b="14865"/>
          <a:stretch>
            <a:fillRect/>
          </a:stretch>
        </p:blipFill>
        <p:spPr>
          <a:xfrm>
            <a:off x="9075767" y="158750"/>
            <a:ext cx="2768601" cy="152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8" dur="10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2" dur="1000" fill="hold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12"/>
      <p:bldP build="whole" bldLvl="1" animBg="1" rev="0" advAuto="0" spid="189" grpId="14"/>
      <p:bldP build="whole" bldLvl="1" animBg="1" rev="0" advAuto="0" spid="215" grpId="15"/>
      <p:bldP build="whole" bldLvl="1" animBg="1" rev="0" advAuto="0" spid="187" grpId="2"/>
      <p:bldP build="whole" bldLvl="1" animBg="1" rev="0" advAuto="0" spid="186" grpId="1"/>
      <p:bldP build="whole" bldLvl="1" animBg="1" rev="0" advAuto="0" spid="188" grpId="13"/>
      <p:bldP build="whole" bldLvl="1" animBg="1" rev="0" advAuto="0" spid="187" grpId="5"/>
      <p:bldP build="whole" bldLvl="1" animBg="1" rev="0" advAuto="0" spid="216" grpId="16"/>
      <p:bldP build="whole" bldLvl="1" animBg="1" rev="0" advAuto="0" spid="217" grpId="17"/>
      <p:bldP build="whole" bldLvl="1" animBg="1" rev="0" advAuto="0" spid="215" grpId="7"/>
      <p:bldP build="whole" bldLvl="1" animBg="1" rev="0" advAuto="0" spid="218" grpId="18"/>
      <p:bldP build="whole" bldLvl="1" animBg="1" rev="0" advAuto="0" spid="219" grpId="19"/>
      <p:bldP build="whole" bldLvl="1" animBg="1" rev="0" advAuto="0" spid="216" grpId="10"/>
      <p:bldP build="whole" bldLvl="1" animBg="1" rev="0" advAuto="0" spid="214" grpId="4"/>
      <p:bldP build="whole" bldLvl="1" animBg="1" rev="0" advAuto="0" spid="213" grpId="3"/>
      <p:bldP build="whole" bldLvl="1" animBg="1" rev="0" advAuto="0" spid="217" grpId="11"/>
      <p:bldP build="whole" bldLvl="1" animBg="1" rev="0" advAuto="0" spid="188" grpId="6"/>
      <p:bldP build="whole" bldLvl="1" animBg="1" rev="0" advAuto="0" spid="214" grpId="9"/>
      <p:bldP build="whole" bldLvl="1" animBg="1" rev="0" advAuto="0" spid="213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chubert, Piano Sonata, D. 664, mvt. ii, mm. 1–7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223" name="Same 3 transformations as Y in a different order"/>
          <p:cNvSpPr txBox="1"/>
          <p:nvPr/>
        </p:nvSpPr>
        <p:spPr>
          <a:xfrm>
            <a:off x="1269323" y="4965700"/>
            <a:ext cx="104556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Same 3 transformations as Y in a different order</a:t>
            </a:r>
          </a:p>
        </p:txBody>
      </p:sp>
      <p:sp>
        <p:nvSpPr>
          <p:cNvPr id="224" name="D4"/>
          <p:cNvSpPr/>
          <p:nvPr/>
        </p:nvSpPr>
        <p:spPr>
          <a:xfrm>
            <a:off x="927100" y="2857500"/>
            <a:ext cx="965200" cy="927100"/>
          </a:xfrm>
          <a:prstGeom prst="ellipse">
            <a:avLst/>
          </a:prstGeom>
          <a:solidFill>
            <a:srgbClr val="B51A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D4</a:t>
            </a:r>
          </a:p>
        </p:txBody>
      </p:sp>
      <p:sp>
        <p:nvSpPr>
          <p:cNvPr id="225" name="G4"/>
          <p:cNvSpPr/>
          <p:nvPr/>
        </p:nvSpPr>
        <p:spPr>
          <a:xfrm>
            <a:off x="5549900" y="914400"/>
            <a:ext cx="965200" cy="927100"/>
          </a:xfrm>
          <a:prstGeom prst="ellipse">
            <a:avLst/>
          </a:prstGeom>
          <a:solidFill>
            <a:srgbClr val="B51A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G4</a:t>
            </a:r>
          </a:p>
        </p:txBody>
      </p:sp>
      <p:sp>
        <p:nvSpPr>
          <p:cNvPr id="226" name="F#4"/>
          <p:cNvSpPr/>
          <p:nvPr/>
        </p:nvSpPr>
        <p:spPr>
          <a:xfrm>
            <a:off x="8102600" y="2273300"/>
            <a:ext cx="965200" cy="927100"/>
          </a:xfrm>
          <a:prstGeom prst="ellipse">
            <a:avLst/>
          </a:prstGeom>
          <a:solidFill>
            <a:srgbClr val="B51A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</a:t>
            </a:r>
            <a:r>
              <a:rPr baseline="31999"/>
              <a:t>#</a:t>
            </a:r>
            <a:r>
              <a:t>4</a:t>
            </a:r>
          </a:p>
        </p:txBody>
      </p:sp>
      <p:sp>
        <p:nvSpPr>
          <p:cNvPr id="227" name="Cad"/>
          <p:cNvSpPr txBox="1"/>
          <p:nvPr/>
        </p:nvSpPr>
        <p:spPr>
          <a:xfrm>
            <a:off x="1645325" y="406400"/>
            <a:ext cx="99149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Cad</a:t>
            </a:r>
          </a:p>
        </p:txBody>
      </p:sp>
      <p:sp>
        <p:nvSpPr>
          <p:cNvPr id="228" name="Line"/>
          <p:cNvSpPr/>
          <p:nvPr/>
        </p:nvSpPr>
        <p:spPr>
          <a:xfrm flipH="1">
            <a:off x="1828800" y="1295400"/>
            <a:ext cx="3657600" cy="17780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Line"/>
          <p:cNvSpPr/>
          <p:nvPr/>
        </p:nvSpPr>
        <p:spPr>
          <a:xfrm flipH="1" flipV="1">
            <a:off x="6616700" y="1447799"/>
            <a:ext cx="1676400" cy="8001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0" name="Line"/>
          <p:cNvSpPr/>
          <p:nvPr/>
        </p:nvSpPr>
        <p:spPr>
          <a:xfrm flipH="1">
            <a:off x="1828799" y="2971800"/>
            <a:ext cx="6261101" cy="7112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-1"/>
          <p:cNvSpPr txBox="1"/>
          <p:nvPr/>
        </p:nvSpPr>
        <p:spPr>
          <a:xfrm>
            <a:off x="7503163" y="1016000"/>
            <a:ext cx="5534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232" name="+2"/>
          <p:cNvSpPr txBox="1"/>
          <p:nvPr/>
        </p:nvSpPr>
        <p:spPr>
          <a:xfrm>
            <a:off x="5188260" y="34036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+2</a:t>
            </a:r>
          </a:p>
        </p:txBody>
      </p:sp>
      <p:sp>
        <p:nvSpPr>
          <p:cNvPr id="233" name="+3"/>
          <p:cNvSpPr txBox="1"/>
          <p:nvPr/>
        </p:nvSpPr>
        <p:spPr>
          <a:xfrm>
            <a:off x="2826060" y="15494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+3</a:t>
            </a:r>
          </a:p>
        </p:txBody>
      </p:sp>
      <p:sp>
        <p:nvSpPr>
          <p:cNvPr id="234" name="-1 ends the cadence, the reversal heightened by x"/>
          <p:cNvSpPr txBox="1"/>
          <p:nvPr/>
        </p:nvSpPr>
        <p:spPr>
          <a:xfrm>
            <a:off x="1114511" y="5676900"/>
            <a:ext cx="107666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5000"/>
                </a:solidFill>
              </a:defRPr>
            </a:lvl1pPr>
          </a:lstStyle>
          <a:p>
            <a:pPr/>
            <a:r>
              <a:t>-1 ends the cadence, the reversal heightened by x</a:t>
            </a:r>
          </a:p>
        </p:txBody>
      </p:sp>
      <p:pic>
        <p:nvPicPr>
          <p:cNvPr id="235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78582" t="66199" r="4105" b="14865"/>
          <a:stretch>
            <a:fillRect/>
          </a:stretch>
        </p:blipFill>
        <p:spPr>
          <a:xfrm>
            <a:off x="9837767" y="336550"/>
            <a:ext cx="1866901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Cad is a retrograde inversion of Y and T(Y) about F#4"/>
          <p:cNvSpPr txBox="1"/>
          <p:nvPr/>
        </p:nvSpPr>
        <p:spPr>
          <a:xfrm>
            <a:off x="645145" y="6159500"/>
            <a:ext cx="1171158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58400"/>
                </a:solidFill>
              </a:defRPr>
            </a:lvl1pPr>
          </a:lstStyle>
          <a:p>
            <a:pPr/>
            <a:r>
              <a:t>Cad is a retrograde inversion of Y and T(Y) about F#4</a:t>
            </a:r>
          </a:p>
        </p:txBody>
      </p:sp>
      <p:sp>
        <p:nvSpPr>
          <p:cNvPr id="237" name="Cad is the first gesture to begin with an ascent,…"/>
          <p:cNvSpPr txBox="1"/>
          <p:nvPr/>
        </p:nvSpPr>
        <p:spPr>
          <a:xfrm>
            <a:off x="1091" y="6267450"/>
            <a:ext cx="130048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7A4A00"/>
                </a:solidFill>
              </a:defRPr>
            </a:pPr>
            <a:r>
              <a:t>Cad is the first gesture to begin with an ascent, </a:t>
            </a:r>
          </a:p>
          <a:p>
            <a:pPr>
              <a:defRPr>
                <a:solidFill>
                  <a:srgbClr val="7A4A00"/>
                </a:solidFill>
              </a:defRPr>
            </a:pPr>
            <a:r>
              <a:t>and doesn’t relate to 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"/>
      <p:bldP build="whole" bldLvl="1" animBg="1" rev="0" advAuto="0" spid="236" grpId="4"/>
      <p:bldP build="whole" bldLvl="1" animBg="1" rev="0" advAuto="0" spid="236" grpId="5"/>
      <p:bldP build="whole" bldLvl="1" animBg="1" rev="0" advAuto="0" spid="237" grpId="6"/>
      <p:bldP build="whole" bldLvl="1" animBg="1" rev="0" advAuto="0" spid="234" grpId="2"/>
      <p:bldP build="whole" bldLvl="1" animBg="1" rev="0" advAuto="0" spid="23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chubert, Piano Sonata, D. 664, mvt. ii, mm. 1–7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240" name="For the first time +1 appears, as A/B reverses"/>
          <p:cNvSpPr txBox="1"/>
          <p:nvPr/>
        </p:nvSpPr>
        <p:spPr>
          <a:xfrm>
            <a:off x="1569361" y="4965700"/>
            <a:ext cx="98556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61029"/>
                </a:solidFill>
              </a:defRPr>
            </a:lvl1pPr>
          </a:lstStyle>
          <a:p>
            <a:pPr/>
            <a:r>
              <a:t>For the first time +1 appears, as A/B reverses</a:t>
            </a:r>
          </a:p>
        </p:txBody>
      </p:sp>
      <p:sp>
        <p:nvSpPr>
          <p:cNvPr id="241" name="A2"/>
          <p:cNvSpPr/>
          <p:nvPr/>
        </p:nvSpPr>
        <p:spPr>
          <a:xfrm>
            <a:off x="2120900" y="35179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A2</a:t>
            </a:r>
          </a:p>
        </p:txBody>
      </p:sp>
      <p:sp>
        <p:nvSpPr>
          <p:cNvPr id="242" name="D3"/>
          <p:cNvSpPr/>
          <p:nvPr/>
        </p:nvSpPr>
        <p:spPr>
          <a:xfrm>
            <a:off x="6248400" y="5334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D3</a:t>
            </a:r>
          </a:p>
        </p:txBody>
      </p:sp>
      <p:sp>
        <p:nvSpPr>
          <p:cNvPr id="243" name="B2"/>
          <p:cNvSpPr/>
          <p:nvPr/>
        </p:nvSpPr>
        <p:spPr>
          <a:xfrm>
            <a:off x="6210300" y="25908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B2</a:t>
            </a:r>
          </a:p>
        </p:txBody>
      </p:sp>
      <p:sp>
        <p:nvSpPr>
          <p:cNvPr id="244" name="BassCad"/>
          <p:cNvSpPr txBox="1"/>
          <p:nvPr/>
        </p:nvSpPr>
        <p:spPr>
          <a:xfrm>
            <a:off x="1176126" y="406400"/>
            <a:ext cx="192989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BassCad</a:t>
            </a:r>
          </a:p>
        </p:txBody>
      </p:sp>
      <p:sp>
        <p:nvSpPr>
          <p:cNvPr id="245" name="Line"/>
          <p:cNvSpPr/>
          <p:nvPr/>
        </p:nvSpPr>
        <p:spPr>
          <a:xfrm flipH="1">
            <a:off x="2540000" y="1193800"/>
            <a:ext cx="3632200" cy="22479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6" name="Line"/>
          <p:cNvSpPr/>
          <p:nvPr/>
        </p:nvSpPr>
        <p:spPr>
          <a:xfrm flipV="1">
            <a:off x="6997700" y="1295400"/>
            <a:ext cx="177801" cy="132080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7" name="Line"/>
          <p:cNvSpPr/>
          <p:nvPr/>
        </p:nvSpPr>
        <p:spPr>
          <a:xfrm flipH="1">
            <a:off x="3162299" y="3124200"/>
            <a:ext cx="2933701" cy="825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8" name="+1"/>
          <p:cNvSpPr txBox="1"/>
          <p:nvPr/>
        </p:nvSpPr>
        <p:spPr>
          <a:xfrm>
            <a:off x="4436423" y="3619500"/>
            <a:ext cx="6924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+1</a:t>
            </a:r>
          </a:p>
        </p:txBody>
      </p:sp>
      <p:sp>
        <p:nvSpPr>
          <p:cNvPr id="249" name="+2"/>
          <p:cNvSpPr txBox="1"/>
          <p:nvPr/>
        </p:nvSpPr>
        <p:spPr>
          <a:xfrm>
            <a:off x="7309160" y="18542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+2</a:t>
            </a:r>
          </a:p>
        </p:txBody>
      </p:sp>
      <p:sp>
        <p:nvSpPr>
          <p:cNvPr id="250" name="+3"/>
          <p:cNvSpPr txBox="1"/>
          <p:nvPr/>
        </p:nvSpPr>
        <p:spPr>
          <a:xfrm>
            <a:off x="3524560" y="15240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+3</a:t>
            </a:r>
          </a:p>
        </p:txBody>
      </p:sp>
      <p:sp>
        <p:nvSpPr>
          <p:cNvPr id="251" name="Cad has an inversional relationship with Y,…"/>
          <p:cNvSpPr txBox="1"/>
          <p:nvPr/>
        </p:nvSpPr>
        <p:spPr>
          <a:xfrm>
            <a:off x="1798" y="5619750"/>
            <a:ext cx="129921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B51A00"/>
                </a:solidFill>
              </a:defRPr>
            </a:pPr>
            <a:r>
              <a:t>Cad has an inversional relationship with Y, 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BassCad has an inversional relationship with X</a:t>
            </a:r>
          </a:p>
        </p:txBody>
      </p:sp>
      <p:pic>
        <p:nvPicPr>
          <p:cNvPr id="252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65039" t="86080" r="4105" b="0"/>
          <a:stretch>
            <a:fillRect/>
          </a:stretch>
        </p:blipFill>
        <p:spPr>
          <a:xfrm>
            <a:off x="8567767" y="615950"/>
            <a:ext cx="3327401" cy="1120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2"/>
      <p:bldP build="whole" bldLvl="1" animBg="1" rev="0" advAuto="0" spid="240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